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4" r:id="rId1"/>
    <p:sldMasterId id="2147483651" r:id="rId2"/>
  </p:sldMasterIdLst>
  <p:notesMasterIdLst>
    <p:notesMasterId r:id="rId46"/>
  </p:notesMasterIdLst>
  <p:handoutMasterIdLst>
    <p:handoutMasterId r:id="rId47"/>
  </p:handoutMasterIdLst>
  <p:sldIdLst>
    <p:sldId id="506" r:id="rId3"/>
    <p:sldId id="507" r:id="rId4"/>
    <p:sldId id="508" r:id="rId5"/>
    <p:sldId id="509" r:id="rId6"/>
    <p:sldId id="490" r:id="rId7"/>
    <p:sldId id="510" r:id="rId8"/>
    <p:sldId id="511" r:id="rId9"/>
    <p:sldId id="512" r:id="rId10"/>
    <p:sldId id="513" r:id="rId11"/>
    <p:sldId id="514" r:id="rId12"/>
    <p:sldId id="515" r:id="rId13"/>
    <p:sldId id="517" r:id="rId14"/>
    <p:sldId id="519" r:id="rId15"/>
    <p:sldId id="522" r:id="rId16"/>
    <p:sldId id="525" r:id="rId17"/>
    <p:sldId id="526" r:id="rId18"/>
    <p:sldId id="442" r:id="rId19"/>
    <p:sldId id="455" r:id="rId20"/>
    <p:sldId id="456" r:id="rId21"/>
    <p:sldId id="457" r:id="rId22"/>
    <p:sldId id="458" r:id="rId23"/>
    <p:sldId id="459" r:id="rId24"/>
    <p:sldId id="460" r:id="rId25"/>
    <p:sldId id="461" r:id="rId26"/>
    <p:sldId id="462" r:id="rId27"/>
    <p:sldId id="463" r:id="rId28"/>
    <p:sldId id="464" r:id="rId29"/>
    <p:sldId id="465" r:id="rId30"/>
    <p:sldId id="466" r:id="rId31"/>
    <p:sldId id="467" r:id="rId32"/>
    <p:sldId id="527" r:id="rId33"/>
    <p:sldId id="529" r:id="rId34"/>
    <p:sldId id="530" r:id="rId35"/>
    <p:sldId id="531" r:id="rId36"/>
    <p:sldId id="544" r:id="rId37"/>
    <p:sldId id="545" r:id="rId38"/>
    <p:sldId id="546" r:id="rId39"/>
    <p:sldId id="547" r:id="rId40"/>
    <p:sldId id="548" r:id="rId41"/>
    <p:sldId id="549" r:id="rId42"/>
    <p:sldId id="550" r:id="rId43"/>
    <p:sldId id="551" r:id="rId44"/>
    <p:sldId id="543" r:id="rId45"/>
  </p:sldIdLst>
  <p:sldSz cx="9144000" cy="6858000" type="screen4x3"/>
  <p:notesSz cx="9309100" cy="7053263"/>
  <p:embeddedFontLst>
    <p:embeddedFont>
      <p:font typeface="Arial Unicode MS" panose="020B0604020202020204" charset="-128"/>
      <p:regular r:id="rId48"/>
    </p:embeddedFont>
    <p:embeddedFont>
      <p:font typeface="HY견고딕" panose="020B0604020202020204" charset="-127"/>
      <p:regular r:id="rId49"/>
    </p:embeddedFont>
    <p:embeddedFont>
      <p:font typeface="HY헤드라인M" panose="020B0604020202020204" charset="-127"/>
      <p:regular r:id="rId50"/>
    </p:embeddedFont>
    <p:embeddedFont>
      <p:font typeface="나눔고딕 Bold" panose="020B0604020202020204" charset="-127"/>
      <p:bold r:id="rId51"/>
    </p:embeddedFont>
    <p:embeddedFont>
      <p:font typeface="나눔고딕 ExtraBold" panose="020B0604020202020204" charset="-127"/>
      <p:bold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Gulim" panose="020B0600000101010101" pitchFamily="34" charset="-127"/>
      <p:regular r:id="rId57"/>
    </p:embeddedFont>
    <p:embeddedFont>
      <p:font typeface="Malgun Gothic" panose="020B0503020000020004" pitchFamily="34" charset="-127"/>
      <p:regular r:id="rId58"/>
      <p:bold r:id="rId59"/>
    </p:embeddedFont>
    <p:embeddedFont>
      <p:font typeface="Malgun Gothic" panose="020B0503020000020004" pitchFamily="34" charset="-127"/>
      <p:regular r:id="rId58"/>
      <p:bold r:id="rId59"/>
    </p:embeddedFont>
    <p:embeddedFont>
      <p:font typeface="휴먼모음T" panose="020B0604020202020204" charset="0"/>
      <p:regular r:id="rId6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>
          <p15:clr>
            <a:srgbClr val="A4A3A4"/>
          </p15:clr>
        </p15:guide>
        <p15:guide id="2" orient="horz" pos="3067">
          <p15:clr>
            <a:srgbClr val="A4A3A4"/>
          </p15:clr>
        </p15:guide>
        <p15:guide id="3" orient="horz" pos="1069">
          <p15:clr>
            <a:srgbClr val="A4A3A4"/>
          </p15:clr>
        </p15:guide>
        <p15:guide id="4" pos="297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rguiBaatar" initials="N" lastIdx="1" clrIdx="0">
    <p:extLst>
      <p:ext uri="{19B8F6BF-5375-455C-9EA6-DF929625EA0E}">
        <p15:presenceInfo xmlns:p15="http://schemas.microsoft.com/office/powerpoint/2012/main" userId="NerguiBaata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3A6"/>
    <a:srgbClr val="AFD5EF"/>
    <a:srgbClr val="FF9933"/>
    <a:srgbClr val="588824"/>
    <a:srgbClr val="FDF4CF"/>
    <a:srgbClr val="FBEAA3"/>
    <a:srgbClr val="FAB262"/>
    <a:srgbClr val="6699FF"/>
    <a:srgbClr val="6600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밝은 스타일 3 - 강조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보통 스타일 4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9" autoAdjust="0"/>
    <p:restoredTop sz="95441" autoAdjust="0"/>
  </p:normalViewPr>
  <p:slideViewPr>
    <p:cSldViewPr>
      <p:cViewPr varScale="1">
        <p:scale>
          <a:sx n="109" d="100"/>
          <a:sy n="109" d="100"/>
        </p:scale>
        <p:origin x="1272" y="108"/>
      </p:cViewPr>
      <p:guideLst>
        <p:guide orient="horz" pos="3929"/>
        <p:guide orient="horz" pos="3067"/>
        <p:guide orient="horz" pos="1069"/>
        <p:guide pos="29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3.xml"/><Relationship Id="rId61" Type="http://schemas.openxmlformats.org/officeDocument/2006/relationships/commentAuthors" Target="commentAuthor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33653" cy="3526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273277" y="0"/>
            <a:ext cx="4033653" cy="3526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AE0CC-C249-426B-8A9A-B4550C64D563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2" y="6699531"/>
            <a:ext cx="4033653" cy="3526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273277" y="6699531"/>
            <a:ext cx="4033653" cy="3526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88DD9-88F3-4371-BA02-9C0877BC33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10598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33944" cy="3526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4" cy="3526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F2A46-9226-416A-95D3-729F4FBBD00E}" type="datetimeFigureOut">
              <a:rPr lang="ko-KR" altLang="en-US" smtClean="0"/>
              <a:pPr/>
              <a:t>2020-03-13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892425" y="530225"/>
            <a:ext cx="3524250" cy="26431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30910" y="3350300"/>
            <a:ext cx="7447280" cy="317396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6699376"/>
            <a:ext cx="4033944" cy="3526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273003" y="6699376"/>
            <a:ext cx="4033944" cy="3526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50D4E-D269-4391-94E1-F00B4C168D5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09295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50D4E-D269-4391-94E1-F00B4C168D57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9896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50D4E-D269-4391-94E1-F00B4C168D57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9346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50D4E-D269-4391-94E1-F00B4C168D57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3573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50D4E-D269-4391-94E1-F00B4C168D57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3209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 3"/>
          <p:cNvSpPr/>
          <p:nvPr userDrawn="1"/>
        </p:nvSpPr>
        <p:spPr>
          <a:xfrm>
            <a:off x="43" y="1916158"/>
            <a:ext cx="7667625" cy="3417887"/>
          </a:xfrm>
          <a:custGeom>
            <a:avLst/>
            <a:gdLst>
              <a:gd name="connsiteX0" fmla="*/ 8466 w 7747000"/>
              <a:gd name="connsiteY0" fmla="*/ 1972733 h 3462866"/>
              <a:gd name="connsiteX1" fmla="*/ 3217333 w 7747000"/>
              <a:gd name="connsiteY1" fmla="*/ 2370666 h 3462866"/>
              <a:gd name="connsiteX2" fmla="*/ 7747000 w 7747000"/>
              <a:gd name="connsiteY2" fmla="*/ 0 h 3462866"/>
              <a:gd name="connsiteX3" fmla="*/ 5207000 w 7747000"/>
              <a:gd name="connsiteY3" fmla="*/ 3081866 h 3462866"/>
              <a:gd name="connsiteX4" fmla="*/ 0 w 7747000"/>
              <a:gd name="connsiteY4" fmla="*/ 3462866 h 3462866"/>
              <a:gd name="connsiteX5" fmla="*/ 8466 w 7747000"/>
              <a:gd name="connsiteY5" fmla="*/ 1972733 h 3462866"/>
              <a:gd name="connsiteX0" fmla="*/ 16933 w 7747000"/>
              <a:gd name="connsiteY0" fmla="*/ 1985557 h 3462866"/>
              <a:gd name="connsiteX1" fmla="*/ 3217333 w 7747000"/>
              <a:gd name="connsiteY1" fmla="*/ 2370666 h 3462866"/>
              <a:gd name="connsiteX2" fmla="*/ 7747000 w 7747000"/>
              <a:gd name="connsiteY2" fmla="*/ 0 h 3462866"/>
              <a:gd name="connsiteX3" fmla="*/ 5207000 w 7747000"/>
              <a:gd name="connsiteY3" fmla="*/ 3081866 h 3462866"/>
              <a:gd name="connsiteX4" fmla="*/ 0 w 7747000"/>
              <a:gd name="connsiteY4" fmla="*/ 3462866 h 3462866"/>
              <a:gd name="connsiteX5" fmla="*/ 16933 w 7747000"/>
              <a:gd name="connsiteY5" fmla="*/ 1985557 h 3462866"/>
              <a:gd name="connsiteX0" fmla="*/ 16933 w 7747000"/>
              <a:gd name="connsiteY0" fmla="*/ 1985557 h 3462866"/>
              <a:gd name="connsiteX1" fmla="*/ 3220781 w 7747000"/>
              <a:gd name="connsiteY1" fmla="*/ 2345597 h 3462866"/>
              <a:gd name="connsiteX2" fmla="*/ 7747000 w 7747000"/>
              <a:gd name="connsiteY2" fmla="*/ 0 h 3462866"/>
              <a:gd name="connsiteX3" fmla="*/ 5207000 w 7747000"/>
              <a:gd name="connsiteY3" fmla="*/ 3081866 h 3462866"/>
              <a:gd name="connsiteX4" fmla="*/ 0 w 7747000"/>
              <a:gd name="connsiteY4" fmla="*/ 3462866 h 3462866"/>
              <a:gd name="connsiteX5" fmla="*/ 16933 w 7747000"/>
              <a:gd name="connsiteY5" fmla="*/ 1985557 h 3462866"/>
              <a:gd name="connsiteX0" fmla="*/ 16933 w 7685277"/>
              <a:gd name="connsiteY0" fmla="*/ 1728192 h 3205501"/>
              <a:gd name="connsiteX1" fmla="*/ 3220781 w 7685277"/>
              <a:gd name="connsiteY1" fmla="*/ 2088232 h 3205501"/>
              <a:gd name="connsiteX2" fmla="*/ 7685277 w 7685277"/>
              <a:gd name="connsiteY2" fmla="*/ 0 h 3205501"/>
              <a:gd name="connsiteX3" fmla="*/ 5207000 w 7685277"/>
              <a:gd name="connsiteY3" fmla="*/ 2824501 h 3205501"/>
              <a:gd name="connsiteX4" fmla="*/ 0 w 7685277"/>
              <a:gd name="connsiteY4" fmla="*/ 3205501 h 3205501"/>
              <a:gd name="connsiteX5" fmla="*/ 16933 w 7685277"/>
              <a:gd name="connsiteY5" fmla="*/ 1728192 h 3205501"/>
              <a:gd name="connsiteX0" fmla="*/ 16933 w 7685277"/>
              <a:gd name="connsiteY0" fmla="*/ 1728192 h 3384376"/>
              <a:gd name="connsiteX1" fmla="*/ 3220781 w 7685277"/>
              <a:gd name="connsiteY1" fmla="*/ 2088232 h 3384376"/>
              <a:gd name="connsiteX2" fmla="*/ 7685277 w 7685277"/>
              <a:gd name="connsiteY2" fmla="*/ 0 h 3384376"/>
              <a:gd name="connsiteX3" fmla="*/ 4588934 w 7685277"/>
              <a:gd name="connsiteY3" fmla="*/ 3384376 h 3384376"/>
              <a:gd name="connsiteX4" fmla="*/ 0 w 7685277"/>
              <a:gd name="connsiteY4" fmla="*/ 3205501 h 3384376"/>
              <a:gd name="connsiteX5" fmla="*/ 16933 w 7685277"/>
              <a:gd name="connsiteY5" fmla="*/ 1728192 h 3384376"/>
              <a:gd name="connsiteX0" fmla="*/ 0 w 7668344"/>
              <a:gd name="connsiteY0" fmla="*/ 1728192 h 3384376"/>
              <a:gd name="connsiteX1" fmla="*/ 3203848 w 7668344"/>
              <a:gd name="connsiteY1" fmla="*/ 2088232 h 3384376"/>
              <a:gd name="connsiteX2" fmla="*/ 7668344 w 7668344"/>
              <a:gd name="connsiteY2" fmla="*/ 0 h 3384376"/>
              <a:gd name="connsiteX3" fmla="*/ 4572001 w 7668344"/>
              <a:gd name="connsiteY3" fmla="*/ 3384376 h 3384376"/>
              <a:gd name="connsiteX4" fmla="*/ 1 w 7668344"/>
              <a:gd name="connsiteY4" fmla="*/ 3096343 h 3384376"/>
              <a:gd name="connsiteX5" fmla="*/ 0 w 7668344"/>
              <a:gd name="connsiteY5" fmla="*/ 1728192 h 3384376"/>
              <a:gd name="connsiteX0" fmla="*/ 0 w 7668344"/>
              <a:gd name="connsiteY0" fmla="*/ 1728192 h 3384376"/>
              <a:gd name="connsiteX1" fmla="*/ 3563888 w 7668344"/>
              <a:gd name="connsiteY1" fmla="*/ 1944215 h 3384376"/>
              <a:gd name="connsiteX2" fmla="*/ 7668344 w 7668344"/>
              <a:gd name="connsiteY2" fmla="*/ 0 h 3384376"/>
              <a:gd name="connsiteX3" fmla="*/ 4572001 w 7668344"/>
              <a:gd name="connsiteY3" fmla="*/ 3384376 h 3384376"/>
              <a:gd name="connsiteX4" fmla="*/ 1 w 7668344"/>
              <a:gd name="connsiteY4" fmla="*/ 3096343 h 3384376"/>
              <a:gd name="connsiteX5" fmla="*/ 0 w 7668344"/>
              <a:gd name="connsiteY5" fmla="*/ 1728192 h 3384376"/>
              <a:gd name="connsiteX0" fmla="*/ 0 w 7668344"/>
              <a:gd name="connsiteY0" fmla="*/ 1728192 h 3096343"/>
              <a:gd name="connsiteX1" fmla="*/ 3563888 w 7668344"/>
              <a:gd name="connsiteY1" fmla="*/ 1944215 h 3096343"/>
              <a:gd name="connsiteX2" fmla="*/ 7668344 w 7668344"/>
              <a:gd name="connsiteY2" fmla="*/ 0 h 3096343"/>
              <a:gd name="connsiteX3" fmla="*/ 4211960 w 7668344"/>
              <a:gd name="connsiteY3" fmla="*/ 2952327 h 3096343"/>
              <a:gd name="connsiteX4" fmla="*/ 1 w 7668344"/>
              <a:gd name="connsiteY4" fmla="*/ 3096343 h 3096343"/>
              <a:gd name="connsiteX5" fmla="*/ 0 w 7668344"/>
              <a:gd name="connsiteY5" fmla="*/ 1728192 h 3096343"/>
              <a:gd name="connsiteX0" fmla="*/ 0 w 7668344"/>
              <a:gd name="connsiteY0" fmla="*/ 1728192 h 3096343"/>
              <a:gd name="connsiteX1" fmla="*/ 3563888 w 7668344"/>
              <a:gd name="connsiteY1" fmla="*/ 1944215 h 3096343"/>
              <a:gd name="connsiteX2" fmla="*/ 7668344 w 7668344"/>
              <a:gd name="connsiteY2" fmla="*/ 0 h 3096343"/>
              <a:gd name="connsiteX3" fmla="*/ 4211960 w 7668344"/>
              <a:gd name="connsiteY3" fmla="*/ 2952327 h 3096343"/>
              <a:gd name="connsiteX4" fmla="*/ 1 w 7668344"/>
              <a:gd name="connsiteY4" fmla="*/ 3096343 h 3096343"/>
              <a:gd name="connsiteX5" fmla="*/ 0 w 7668344"/>
              <a:gd name="connsiteY5" fmla="*/ 1728192 h 3096343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496246"/>
              <a:gd name="connsiteX1" fmla="*/ 3563888 w 7668344"/>
              <a:gd name="connsiteY1" fmla="*/ 1944215 h 3496246"/>
              <a:gd name="connsiteX2" fmla="*/ 7668344 w 7668344"/>
              <a:gd name="connsiteY2" fmla="*/ 0 h 3496246"/>
              <a:gd name="connsiteX3" fmla="*/ 4211960 w 7668344"/>
              <a:gd name="connsiteY3" fmla="*/ 2952327 h 3496246"/>
              <a:gd name="connsiteX4" fmla="*/ 0 w 7668344"/>
              <a:gd name="connsiteY4" fmla="*/ 3240360 h 3496246"/>
              <a:gd name="connsiteX5" fmla="*/ 0 w 7668344"/>
              <a:gd name="connsiteY5" fmla="*/ 1728192 h 3496246"/>
              <a:gd name="connsiteX0" fmla="*/ 0 w 7668344"/>
              <a:gd name="connsiteY0" fmla="*/ 1728192 h 3492387"/>
              <a:gd name="connsiteX1" fmla="*/ 3563888 w 7668344"/>
              <a:gd name="connsiteY1" fmla="*/ 1944215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563888 w 7668344"/>
              <a:gd name="connsiteY1" fmla="*/ 1944215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707904 w 7668344"/>
              <a:gd name="connsiteY1" fmla="*/ 1944216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923928 w 7668344"/>
              <a:gd name="connsiteY1" fmla="*/ 1872208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923928 w 7668344"/>
              <a:gd name="connsiteY1" fmla="*/ 1872208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923928 w 7668344"/>
              <a:gd name="connsiteY1" fmla="*/ 1872208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504388"/>
              <a:gd name="connsiteX1" fmla="*/ 3923928 w 7668344"/>
              <a:gd name="connsiteY1" fmla="*/ 1872208 h 3504388"/>
              <a:gd name="connsiteX2" fmla="*/ 7668344 w 7668344"/>
              <a:gd name="connsiteY2" fmla="*/ 0 h 3504388"/>
              <a:gd name="connsiteX3" fmla="*/ 4211960 w 7668344"/>
              <a:gd name="connsiteY3" fmla="*/ 2952327 h 3504388"/>
              <a:gd name="connsiteX4" fmla="*/ 0 w 7668344"/>
              <a:gd name="connsiteY4" fmla="*/ 3312368 h 3504388"/>
              <a:gd name="connsiteX5" fmla="*/ 0 w 7668344"/>
              <a:gd name="connsiteY5" fmla="*/ 1728192 h 3504388"/>
              <a:gd name="connsiteX0" fmla="*/ 0 w 7668344"/>
              <a:gd name="connsiteY0" fmla="*/ 1728192 h 3504388"/>
              <a:gd name="connsiteX1" fmla="*/ 3923928 w 7668344"/>
              <a:gd name="connsiteY1" fmla="*/ 1872208 h 3504388"/>
              <a:gd name="connsiteX2" fmla="*/ 7668344 w 7668344"/>
              <a:gd name="connsiteY2" fmla="*/ 0 h 3504388"/>
              <a:gd name="connsiteX3" fmla="*/ 4211960 w 7668344"/>
              <a:gd name="connsiteY3" fmla="*/ 2952327 h 3504388"/>
              <a:gd name="connsiteX4" fmla="*/ 0 w 7668344"/>
              <a:gd name="connsiteY4" fmla="*/ 3312368 h 3504388"/>
              <a:gd name="connsiteX5" fmla="*/ 0 w 7668344"/>
              <a:gd name="connsiteY5" fmla="*/ 1728192 h 3504388"/>
              <a:gd name="connsiteX0" fmla="*/ 0 w 7668344"/>
              <a:gd name="connsiteY0" fmla="*/ 1728192 h 3417814"/>
              <a:gd name="connsiteX1" fmla="*/ 3923928 w 7668344"/>
              <a:gd name="connsiteY1" fmla="*/ 1872208 h 3417814"/>
              <a:gd name="connsiteX2" fmla="*/ 7668344 w 7668344"/>
              <a:gd name="connsiteY2" fmla="*/ 0 h 3417814"/>
              <a:gd name="connsiteX3" fmla="*/ 4211960 w 7668344"/>
              <a:gd name="connsiteY3" fmla="*/ 2952327 h 3417814"/>
              <a:gd name="connsiteX4" fmla="*/ 0 w 7668344"/>
              <a:gd name="connsiteY4" fmla="*/ 3312368 h 3417814"/>
              <a:gd name="connsiteX5" fmla="*/ 0 w 7668344"/>
              <a:gd name="connsiteY5" fmla="*/ 1728192 h 3417814"/>
              <a:gd name="connsiteX0" fmla="*/ 0 w 7668344"/>
              <a:gd name="connsiteY0" fmla="*/ 1728192 h 3417814"/>
              <a:gd name="connsiteX1" fmla="*/ 3923928 w 7668344"/>
              <a:gd name="connsiteY1" fmla="*/ 1872208 h 3417814"/>
              <a:gd name="connsiteX2" fmla="*/ 7668344 w 7668344"/>
              <a:gd name="connsiteY2" fmla="*/ 0 h 3417814"/>
              <a:gd name="connsiteX3" fmla="*/ 4211960 w 7668344"/>
              <a:gd name="connsiteY3" fmla="*/ 2880319 h 3417814"/>
              <a:gd name="connsiteX4" fmla="*/ 0 w 7668344"/>
              <a:gd name="connsiteY4" fmla="*/ 3312368 h 3417814"/>
              <a:gd name="connsiteX5" fmla="*/ 0 w 7668344"/>
              <a:gd name="connsiteY5" fmla="*/ 1728192 h 3417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8344" h="3417814">
                <a:moveTo>
                  <a:pt x="0" y="1728192"/>
                </a:moveTo>
                <a:cubicBezTo>
                  <a:pt x="631253" y="1909605"/>
                  <a:pt x="2450563" y="2084205"/>
                  <a:pt x="3923928" y="1872208"/>
                </a:cubicBezTo>
                <a:cubicBezTo>
                  <a:pt x="5397293" y="1660211"/>
                  <a:pt x="6654800" y="970301"/>
                  <a:pt x="7668344" y="0"/>
                </a:cubicBezTo>
                <a:cubicBezTo>
                  <a:pt x="7086600" y="980165"/>
                  <a:pt x="5502180" y="2429362"/>
                  <a:pt x="4211960" y="2880319"/>
                </a:cubicBezTo>
                <a:cubicBezTo>
                  <a:pt x="2921740" y="3331276"/>
                  <a:pt x="1553293" y="3417814"/>
                  <a:pt x="0" y="3312368"/>
                </a:cubicBezTo>
                <a:lnTo>
                  <a:pt x="0" y="1728192"/>
                </a:lnTo>
                <a:close/>
              </a:path>
            </a:pathLst>
          </a:custGeom>
          <a:gradFill>
            <a:gsLst>
              <a:gs pos="0">
                <a:schemeClr val="bg1">
                  <a:alpha val="39000"/>
                </a:schemeClr>
              </a:gs>
              <a:gs pos="100000">
                <a:schemeClr val="bg1">
                  <a:alpha val="18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 fontAlgn="base">
              <a:lnSpc>
                <a:spcPct val="105000"/>
              </a:lnSpc>
              <a:spcBef>
                <a:spcPct val="50000"/>
              </a:spcBef>
              <a:spcAft>
                <a:spcPct val="0"/>
              </a:spcAft>
              <a:buClr>
                <a:prstClr val="black"/>
              </a:buClr>
              <a:buFont typeface="Wingdings" pitchFamily="2" charset="2"/>
              <a:buNone/>
              <a:defRPr/>
            </a:pPr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5" name="자유형 4"/>
          <p:cNvSpPr/>
          <p:nvPr userDrawn="1"/>
        </p:nvSpPr>
        <p:spPr>
          <a:xfrm>
            <a:off x="0" y="1773241"/>
            <a:ext cx="7740650" cy="3633787"/>
          </a:xfrm>
          <a:custGeom>
            <a:avLst/>
            <a:gdLst>
              <a:gd name="connsiteX0" fmla="*/ 8466 w 7747000"/>
              <a:gd name="connsiteY0" fmla="*/ 1972733 h 3462866"/>
              <a:gd name="connsiteX1" fmla="*/ 3217333 w 7747000"/>
              <a:gd name="connsiteY1" fmla="*/ 2370666 h 3462866"/>
              <a:gd name="connsiteX2" fmla="*/ 7747000 w 7747000"/>
              <a:gd name="connsiteY2" fmla="*/ 0 h 3462866"/>
              <a:gd name="connsiteX3" fmla="*/ 5207000 w 7747000"/>
              <a:gd name="connsiteY3" fmla="*/ 3081866 h 3462866"/>
              <a:gd name="connsiteX4" fmla="*/ 0 w 7747000"/>
              <a:gd name="connsiteY4" fmla="*/ 3462866 h 3462866"/>
              <a:gd name="connsiteX5" fmla="*/ 8466 w 7747000"/>
              <a:gd name="connsiteY5" fmla="*/ 1972733 h 3462866"/>
              <a:gd name="connsiteX0" fmla="*/ 16933 w 7747000"/>
              <a:gd name="connsiteY0" fmla="*/ 1985557 h 3462866"/>
              <a:gd name="connsiteX1" fmla="*/ 3217333 w 7747000"/>
              <a:gd name="connsiteY1" fmla="*/ 2370666 h 3462866"/>
              <a:gd name="connsiteX2" fmla="*/ 7747000 w 7747000"/>
              <a:gd name="connsiteY2" fmla="*/ 0 h 3462866"/>
              <a:gd name="connsiteX3" fmla="*/ 5207000 w 7747000"/>
              <a:gd name="connsiteY3" fmla="*/ 3081866 h 3462866"/>
              <a:gd name="connsiteX4" fmla="*/ 0 w 7747000"/>
              <a:gd name="connsiteY4" fmla="*/ 3462866 h 3462866"/>
              <a:gd name="connsiteX5" fmla="*/ 16933 w 7747000"/>
              <a:gd name="connsiteY5" fmla="*/ 1985557 h 3462866"/>
              <a:gd name="connsiteX0" fmla="*/ 16933 w 7747000"/>
              <a:gd name="connsiteY0" fmla="*/ 1985557 h 3462866"/>
              <a:gd name="connsiteX1" fmla="*/ 3220781 w 7747000"/>
              <a:gd name="connsiteY1" fmla="*/ 2345597 h 3462866"/>
              <a:gd name="connsiteX2" fmla="*/ 7747000 w 7747000"/>
              <a:gd name="connsiteY2" fmla="*/ 0 h 3462866"/>
              <a:gd name="connsiteX3" fmla="*/ 5207000 w 7747000"/>
              <a:gd name="connsiteY3" fmla="*/ 3081866 h 3462866"/>
              <a:gd name="connsiteX4" fmla="*/ 0 w 7747000"/>
              <a:gd name="connsiteY4" fmla="*/ 3462866 h 3462866"/>
              <a:gd name="connsiteX5" fmla="*/ 16933 w 7747000"/>
              <a:gd name="connsiteY5" fmla="*/ 1985557 h 3462866"/>
              <a:gd name="connsiteX0" fmla="*/ 16933 w 7685277"/>
              <a:gd name="connsiteY0" fmla="*/ 1728192 h 3205501"/>
              <a:gd name="connsiteX1" fmla="*/ 3220781 w 7685277"/>
              <a:gd name="connsiteY1" fmla="*/ 2088232 h 3205501"/>
              <a:gd name="connsiteX2" fmla="*/ 7685277 w 7685277"/>
              <a:gd name="connsiteY2" fmla="*/ 0 h 3205501"/>
              <a:gd name="connsiteX3" fmla="*/ 5207000 w 7685277"/>
              <a:gd name="connsiteY3" fmla="*/ 2824501 h 3205501"/>
              <a:gd name="connsiteX4" fmla="*/ 0 w 7685277"/>
              <a:gd name="connsiteY4" fmla="*/ 3205501 h 3205501"/>
              <a:gd name="connsiteX5" fmla="*/ 16933 w 7685277"/>
              <a:gd name="connsiteY5" fmla="*/ 1728192 h 3205501"/>
              <a:gd name="connsiteX0" fmla="*/ 16933 w 7685277"/>
              <a:gd name="connsiteY0" fmla="*/ 1728192 h 3384376"/>
              <a:gd name="connsiteX1" fmla="*/ 3220781 w 7685277"/>
              <a:gd name="connsiteY1" fmla="*/ 2088232 h 3384376"/>
              <a:gd name="connsiteX2" fmla="*/ 7685277 w 7685277"/>
              <a:gd name="connsiteY2" fmla="*/ 0 h 3384376"/>
              <a:gd name="connsiteX3" fmla="*/ 4588934 w 7685277"/>
              <a:gd name="connsiteY3" fmla="*/ 3384376 h 3384376"/>
              <a:gd name="connsiteX4" fmla="*/ 0 w 7685277"/>
              <a:gd name="connsiteY4" fmla="*/ 3205501 h 3384376"/>
              <a:gd name="connsiteX5" fmla="*/ 16933 w 7685277"/>
              <a:gd name="connsiteY5" fmla="*/ 1728192 h 3384376"/>
              <a:gd name="connsiteX0" fmla="*/ 0 w 7668344"/>
              <a:gd name="connsiteY0" fmla="*/ 1728192 h 3384376"/>
              <a:gd name="connsiteX1" fmla="*/ 3203848 w 7668344"/>
              <a:gd name="connsiteY1" fmla="*/ 2088232 h 3384376"/>
              <a:gd name="connsiteX2" fmla="*/ 7668344 w 7668344"/>
              <a:gd name="connsiteY2" fmla="*/ 0 h 3384376"/>
              <a:gd name="connsiteX3" fmla="*/ 4572001 w 7668344"/>
              <a:gd name="connsiteY3" fmla="*/ 3384376 h 3384376"/>
              <a:gd name="connsiteX4" fmla="*/ 1 w 7668344"/>
              <a:gd name="connsiteY4" fmla="*/ 3096343 h 3384376"/>
              <a:gd name="connsiteX5" fmla="*/ 0 w 7668344"/>
              <a:gd name="connsiteY5" fmla="*/ 1728192 h 3384376"/>
              <a:gd name="connsiteX0" fmla="*/ 0 w 7668344"/>
              <a:gd name="connsiteY0" fmla="*/ 1728192 h 3384376"/>
              <a:gd name="connsiteX1" fmla="*/ 3563888 w 7668344"/>
              <a:gd name="connsiteY1" fmla="*/ 1944215 h 3384376"/>
              <a:gd name="connsiteX2" fmla="*/ 7668344 w 7668344"/>
              <a:gd name="connsiteY2" fmla="*/ 0 h 3384376"/>
              <a:gd name="connsiteX3" fmla="*/ 4572001 w 7668344"/>
              <a:gd name="connsiteY3" fmla="*/ 3384376 h 3384376"/>
              <a:gd name="connsiteX4" fmla="*/ 1 w 7668344"/>
              <a:gd name="connsiteY4" fmla="*/ 3096343 h 3384376"/>
              <a:gd name="connsiteX5" fmla="*/ 0 w 7668344"/>
              <a:gd name="connsiteY5" fmla="*/ 1728192 h 3384376"/>
              <a:gd name="connsiteX0" fmla="*/ 0 w 7668344"/>
              <a:gd name="connsiteY0" fmla="*/ 1728192 h 3096343"/>
              <a:gd name="connsiteX1" fmla="*/ 3563888 w 7668344"/>
              <a:gd name="connsiteY1" fmla="*/ 1944215 h 3096343"/>
              <a:gd name="connsiteX2" fmla="*/ 7668344 w 7668344"/>
              <a:gd name="connsiteY2" fmla="*/ 0 h 3096343"/>
              <a:gd name="connsiteX3" fmla="*/ 4211960 w 7668344"/>
              <a:gd name="connsiteY3" fmla="*/ 2952327 h 3096343"/>
              <a:gd name="connsiteX4" fmla="*/ 1 w 7668344"/>
              <a:gd name="connsiteY4" fmla="*/ 3096343 h 3096343"/>
              <a:gd name="connsiteX5" fmla="*/ 0 w 7668344"/>
              <a:gd name="connsiteY5" fmla="*/ 1728192 h 3096343"/>
              <a:gd name="connsiteX0" fmla="*/ 0 w 7668344"/>
              <a:gd name="connsiteY0" fmla="*/ 1728192 h 3096343"/>
              <a:gd name="connsiteX1" fmla="*/ 3563888 w 7668344"/>
              <a:gd name="connsiteY1" fmla="*/ 1944215 h 3096343"/>
              <a:gd name="connsiteX2" fmla="*/ 7668344 w 7668344"/>
              <a:gd name="connsiteY2" fmla="*/ 0 h 3096343"/>
              <a:gd name="connsiteX3" fmla="*/ 4211960 w 7668344"/>
              <a:gd name="connsiteY3" fmla="*/ 2952327 h 3096343"/>
              <a:gd name="connsiteX4" fmla="*/ 1 w 7668344"/>
              <a:gd name="connsiteY4" fmla="*/ 3096343 h 3096343"/>
              <a:gd name="connsiteX5" fmla="*/ 0 w 7668344"/>
              <a:gd name="connsiteY5" fmla="*/ 1728192 h 3096343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496246"/>
              <a:gd name="connsiteX1" fmla="*/ 3563888 w 7668344"/>
              <a:gd name="connsiteY1" fmla="*/ 1944215 h 3496246"/>
              <a:gd name="connsiteX2" fmla="*/ 7668344 w 7668344"/>
              <a:gd name="connsiteY2" fmla="*/ 0 h 3496246"/>
              <a:gd name="connsiteX3" fmla="*/ 4211960 w 7668344"/>
              <a:gd name="connsiteY3" fmla="*/ 2952327 h 3496246"/>
              <a:gd name="connsiteX4" fmla="*/ 0 w 7668344"/>
              <a:gd name="connsiteY4" fmla="*/ 3240360 h 3496246"/>
              <a:gd name="connsiteX5" fmla="*/ 0 w 7668344"/>
              <a:gd name="connsiteY5" fmla="*/ 1728192 h 3496246"/>
              <a:gd name="connsiteX0" fmla="*/ 0 w 7668344"/>
              <a:gd name="connsiteY0" fmla="*/ 1728192 h 3492387"/>
              <a:gd name="connsiteX1" fmla="*/ 3563888 w 7668344"/>
              <a:gd name="connsiteY1" fmla="*/ 1944215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563888 w 7668344"/>
              <a:gd name="connsiteY1" fmla="*/ 1944215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707904 w 7668344"/>
              <a:gd name="connsiteY1" fmla="*/ 1944216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923928 w 7668344"/>
              <a:gd name="connsiteY1" fmla="*/ 1872208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923928 w 7668344"/>
              <a:gd name="connsiteY1" fmla="*/ 1872208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923928 w 7668344"/>
              <a:gd name="connsiteY1" fmla="*/ 1872208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504388"/>
              <a:gd name="connsiteX1" fmla="*/ 3923928 w 7668344"/>
              <a:gd name="connsiteY1" fmla="*/ 1872208 h 3504388"/>
              <a:gd name="connsiteX2" fmla="*/ 7668344 w 7668344"/>
              <a:gd name="connsiteY2" fmla="*/ 0 h 3504388"/>
              <a:gd name="connsiteX3" fmla="*/ 4211960 w 7668344"/>
              <a:gd name="connsiteY3" fmla="*/ 2952327 h 3504388"/>
              <a:gd name="connsiteX4" fmla="*/ 0 w 7668344"/>
              <a:gd name="connsiteY4" fmla="*/ 3312368 h 3504388"/>
              <a:gd name="connsiteX5" fmla="*/ 0 w 7668344"/>
              <a:gd name="connsiteY5" fmla="*/ 1728192 h 3504388"/>
              <a:gd name="connsiteX0" fmla="*/ 0 w 7668344"/>
              <a:gd name="connsiteY0" fmla="*/ 1728192 h 3504388"/>
              <a:gd name="connsiteX1" fmla="*/ 3923928 w 7668344"/>
              <a:gd name="connsiteY1" fmla="*/ 1872208 h 3504388"/>
              <a:gd name="connsiteX2" fmla="*/ 7668344 w 7668344"/>
              <a:gd name="connsiteY2" fmla="*/ 0 h 3504388"/>
              <a:gd name="connsiteX3" fmla="*/ 4211960 w 7668344"/>
              <a:gd name="connsiteY3" fmla="*/ 2952327 h 3504388"/>
              <a:gd name="connsiteX4" fmla="*/ 0 w 7668344"/>
              <a:gd name="connsiteY4" fmla="*/ 3312368 h 3504388"/>
              <a:gd name="connsiteX5" fmla="*/ 0 w 7668344"/>
              <a:gd name="connsiteY5" fmla="*/ 1728192 h 3504388"/>
              <a:gd name="connsiteX0" fmla="*/ 0 w 7668344"/>
              <a:gd name="connsiteY0" fmla="*/ 1728192 h 3417814"/>
              <a:gd name="connsiteX1" fmla="*/ 3923928 w 7668344"/>
              <a:gd name="connsiteY1" fmla="*/ 1872208 h 3417814"/>
              <a:gd name="connsiteX2" fmla="*/ 7668344 w 7668344"/>
              <a:gd name="connsiteY2" fmla="*/ 0 h 3417814"/>
              <a:gd name="connsiteX3" fmla="*/ 4211960 w 7668344"/>
              <a:gd name="connsiteY3" fmla="*/ 2952327 h 3417814"/>
              <a:gd name="connsiteX4" fmla="*/ 0 w 7668344"/>
              <a:gd name="connsiteY4" fmla="*/ 3312368 h 3417814"/>
              <a:gd name="connsiteX5" fmla="*/ 0 w 7668344"/>
              <a:gd name="connsiteY5" fmla="*/ 1728192 h 3417814"/>
              <a:gd name="connsiteX0" fmla="*/ 0 w 7668344"/>
              <a:gd name="connsiteY0" fmla="*/ 1728192 h 3417814"/>
              <a:gd name="connsiteX1" fmla="*/ 3923928 w 7668344"/>
              <a:gd name="connsiteY1" fmla="*/ 1872208 h 3417814"/>
              <a:gd name="connsiteX2" fmla="*/ 7668344 w 7668344"/>
              <a:gd name="connsiteY2" fmla="*/ 0 h 3417814"/>
              <a:gd name="connsiteX3" fmla="*/ 4211960 w 7668344"/>
              <a:gd name="connsiteY3" fmla="*/ 2880319 h 3417814"/>
              <a:gd name="connsiteX4" fmla="*/ 0 w 7668344"/>
              <a:gd name="connsiteY4" fmla="*/ 3312368 h 3417814"/>
              <a:gd name="connsiteX5" fmla="*/ 0 w 7668344"/>
              <a:gd name="connsiteY5" fmla="*/ 1728192 h 3417814"/>
              <a:gd name="connsiteX0" fmla="*/ 0 w 7740352"/>
              <a:gd name="connsiteY0" fmla="*/ 1536411 h 3226033"/>
              <a:gd name="connsiteX1" fmla="*/ 3923928 w 7740352"/>
              <a:gd name="connsiteY1" fmla="*/ 1680427 h 3226033"/>
              <a:gd name="connsiteX2" fmla="*/ 7740352 w 7740352"/>
              <a:gd name="connsiteY2" fmla="*/ 0 h 3226033"/>
              <a:gd name="connsiteX3" fmla="*/ 4211960 w 7740352"/>
              <a:gd name="connsiteY3" fmla="*/ 2688538 h 3226033"/>
              <a:gd name="connsiteX4" fmla="*/ 0 w 7740352"/>
              <a:gd name="connsiteY4" fmla="*/ 3120587 h 3226033"/>
              <a:gd name="connsiteX5" fmla="*/ 0 w 7740352"/>
              <a:gd name="connsiteY5" fmla="*/ 1536411 h 3226033"/>
              <a:gd name="connsiteX0" fmla="*/ 0 w 7740352"/>
              <a:gd name="connsiteY0" fmla="*/ 1470320 h 3226033"/>
              <a:gd name="connsiteX1" fmla="*/ 3923928 w 7740352"/>
              <a:gd name="connsiteY1" fmla="*/ 1680427 h 3226033"/>
              <a:gd name="connsiteX2" fmla="*/ 7740352 w 7740352"/>
              <a:gd name="connsiteY2" fmla="*/ 0 h 3226033"/>
              <a:gd name="connsiteX3" fmla="*/ 4211960 w 7740352"/>
              <a:gd name="connsiteY3" fmla="*/ 2688538 h 3226033"/>
              <a:gd name="connsiteX4" fmla="*/ 0 w 7740352"/>
              <a:gd name="connsiteY4" fmla="*/ 3120587 h 3226033"/>
              <a:gd name="connsiteX5" fmla="*/ 0 w 7740352"/>
              <a:gd name="connsiteY5" fmla="*/ 1470320 h 3226033"/>
              <a:gd name="connsiteX0" fmla="*/ 0 w 7740352"/>
              <a:gd name="connsiteY0" fmla="*/ 1470320 h 3226033"/>
              <a:gd name="connsiteX1" fmla="*/ 3923928 w 7740352"/>
              <a:gd name="connsiteY1" fmla="*/ 1680427 h 3226033"/>
              <a:gd name="connsiteX2" fmla="*/ 7740352 w 7740352"/>
              <a:gd name="connsiteY2" fmla="*/ 0 h 3226033"/>
              <a:gd name="connsiteX3" fmla="*/ 4283968 w 7740352"/>
              <a:gd name="connsiteY3" fmla="*/ 2684932 h 3226033"/>
              <a:gd name="connsiteX4" fmla="*/ 0 w 7740352"/>
              <a:gd name="connsiteY4" fmla="*/ 3120587 h 3226033"/>
              <a:gd name="connsiteX5" fmla="*/ 0 w 7740352"/>
              <a:gd name="connsiteY5" fmla="*/ 1470320 h 3226033"/>
              <a:gd name="connsiteX0" fmla="*/ 0 w 7740352"/>
              <a:gd name="connsiteY0" fmla="*/ 1470320 h 3268957"/>
              <a:gd name="connsiteX1" fmla="*/ 3923928 w 7740352"/>
              <a:gd name="connsiteY1" fmla="*/ 1680427 h 3268957"/>
              <a:gd name="connsiteX2" fmla="*/ 7740352 w 7740352"/>
              <a:gd name="connsiteY2" fmla="*/ 0 h 3268957"/>
              <a:gd name="connsiteX3" fmla="*/ 4355976 w 7740352"/>
              <a:gd name="connsiteY3" fmla="*/ 2748859 h 3268957"/>
              <a:gd name="connsiteX4" fmla="*/ 0 w 7740352"/>
              <a:gd name="connsiteY4" fmla="*/ 3120587 h 3268957"/>
              <a:gd name="connsiteX5" fmla="*/ 0 w 7740352"/>
              <a:gd name="connsiteY5" fmla="*/ 1470320 h 3268957"/>
              <a:gd name="connsiteX0" fmla="*/ 0 w 7740352"/>
              <a:gd name="connsiteY0" fmla="*/ 1470320 h 3226033"/>
              <a:gd name="connsiteX1" fmla="*/ 3923928 w 7740352"/>
              <a:gd name="connsiteY1" fmla="*/ 1680427 h 3226033"/>
              <a:gd name="connsiteX2" fmla="*/ 7740352 w 7740352"/>
              <a:gd name="connsiteY2" fmla="*/ 0 h 3226033"/>
              <a:gd name="connsiteX3" fmla="*/ 4860032 w 7740352"/>
              <a:gd name="connsiteY3" fmla="*/ 2557078 h 3226033"/>
              <a:gd name="connsiteX4" fmla="*/ 0 w 7740352"/>
              <a:gd name="connsiteY4" fmla="*/ 3120587 h 3226033"/>
              <a:gd name="connsiteX5" fmla="*/ 0 w 7740352"/>
              <a:gd name="connsiteY5" fmla="*/ 1470320 h 3226033"/>
              <a:gd name="connsiteX0" fmla="*/ 0 w 7740352"/>
              <a:gd name="connsiteY0" fmla="*/ 1470320 h 3226033"/>
              <a:gd name="connsiteX1" fmla="*/ 3923928 w 7740352"/>
              <a:gd name="connsiteY1" fmla="*/ 1680427 h 3226033"/>
              <a:gd name="connsiteX2" fmla="*/ 7740352 w 7740352"/>
              <a:gd name="connsiteY2" fmla="*/ 0 h 3226033"/>
              <a:gd name="connsiteX3" fmla="*/ 4572000 w 7740352"/>
              <a:gd name="connsiteY3" fmla="*/ 2557078 h 3226033"/>
              <a:gd name="connsiteX4" fmla="*/ 0 w 7740352"/>
              <a:gd name="connsiteY4" fmla="*/ 3120587 h 3226033"/>
              <a:gd name="connsiteX5" fmla="*/ 0 w 7740352"/>
              <a:gd name="connsiteY5" fmla="*/ 1470320 h 322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40352" h="3226033">
                <a:moveTo>
                  <a:pt x="0" y="1470320"/>
                </a:moveTo>
                <a:cubicBezTo>
                  <a:pt x="631253" y="1651733"/>
                  <a:pt x="2633869" y="1925480"/>
                  <a:pt x="3923928" y="1680427"/>
                </a:cubicBezTo>
                <a:cubicBezTo>
                  <a:pt x="5213987" y="1435374"/>
                  <a:pt x="6726808" y="970301"/>
                  <a:pt x="7740352" y="0"/>
                </a:cubicBezTo>
                <a:cubicBezTo>
                  <a:pt x="7158608" y="980165"/>
                  <a:pt x="5862059" y="2036980"/>
                  <a:pt x="4572000" y="2557078"/>
                </a:cubicBezTo>
                <a:cubicBezTo>
                  <a:pt x="3281941" y="3077176"/>
                  <a:pt x="1553293" y="3226033"/>
                  <a:pt x="0" y="3120587"/>
                </a:cubicBezTo>
                <a:lnTo>
                  <a:pt x="0" y="1470320"/>
                </a:lnTo>
                <a:close/>
              </a:path>
            </a:pathLst>
          </a:cu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>
                  <a:alpha val="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 fontAlgn="base">
              <a:lnSpc>
                <a:spcPct val="105000"/>
              </a:lnSpc>
              <a:spcBef>
                <a:spcPct val="50000"/>
              </a:spcBef>
              <a:spcAft>
                <a:spcPct val="0"/>
              </a:spcAft>
              <a:buClr>
                <a:prstClr val="black"/>
              </a:buClr>
              <a:buFont typeface="Wingdings" pitchFamily="2" charset="2"/>
              <a:buNone/>
              <a:defRPr/>
            </a:pPr>
            <a:endParaRPr kumimoji="1" lang="ko-KR" altLang="en-US">
              <a:solidFill>
                <a:prstClr val="white"/>
              </a:solidFill>
            </a:endParaRPr>
          </a:p>
        </p:txBody>
      </p:sp>
      <p:grpSp>
        <p:nvGrpSpPr>
          <p:cNvPr id="6" name="그룹 11"/>
          <p:cNvGrpSpPr>
            <a:grpSpLocks/>
          </p:cNvGrpSpPr>
          <p:nvPr userDrawn="1"/>
        </p:nvGrpSpPr>
        <p:grpSpPr bwMode="auto">
          <a:xfrm rot="707946" flipH="1">
            <a:off x="6592888" y="1038231"/>
            <a:ext cx="1435100" cy="1603375"/>
            <a:chOff x="899592" y="2996952"/>
            <a:chExt cx="1224136" cy="1368152"/>
          </a:xfrm>
        </p:grpSpPr>
        <p:sp>
          <p:nvSpPr>
            <p:cNvPr id="7" name="자유형 6"/>
            <p:cNvSpPr/>
            <p:nvPr/>
          </p:nvSpPr>
          <p:spPr>
            <a:xfrm>
              <a:off x="915790" y="2989800"/>
              <a:ext cx="792168" cy="1368152"/>
            </a:xfrm>
            <a:custGeom>
              <a:avLst/>
              <a:gdLst>
                <a:gd name="connsiteX0" fmla="*/ 829733 w 829733"/>
                <a:gd name="connsiteY0" fmla="*/ 1049867 h 1371600"/>
                <a:gd name="connsiteX1" fmla="*/ 719667 w 829733"/>
                <a:gd name="connsiteY1" fmla="*/ 1371600 h 1371600"/>
                <a:gd name="connsiteX2" fmla="*/ 0 w 829733"/>
                <a:gd name="connsiteY2" fmla="*/ 0 h 1371600"/>
                <a:gd name="connsiteX3" fmla="*/ 829733 w 829733"/>
                <a:gd name="connsiteY3" fmla="*/ 1049867 h 1371600"/>
                <a:gd name="connsiteX0" fmla="*/ 819141 w 819141"/>
                <a:gd name="connsiteY0" fmla="*/ 1050115 h 1371848"/>
                <a:gd name="connsiteX1" fmla="*/ 709075 w 819141"/>
                <a:gd name="connsiteY1" fmla="*/ 1371848 h 1371848"/>
                <a:gd name="connsiteX2" fmla="*/ 0 w 819141"/>
                <a:gd name="connsiteY2" fmla="*/ 0 h 1371848"/>
                <a:gd name="connsiteX3" fmla="*/ 819141 w 819141"/>
                <a:gd name="connsiteY3" fmla="*/ 1050115 h 1371848"/>
                <a:gd name="connsiteX0" fmla="*/ 792088 w 792088"/>
                <a:gd name="connsiteY0" fmla="*/ 1008112 h 1371848"/>
                <a:gd name="connsiteX1" fmla="*/ 709075 w 792088"/>
                <a:gd name="connsiteY1" fmla="*/ 1371848 h 1371848"/>
                <a:gd name="connsiteX2" fmla="*/ 0 w 792088"/>
                <a:gd name="connsiteY2" fmla="*/ 0 h 1371848"/>
                <a:gd name="connsiteX3" fmla="*/ 792088 w 792088"/>
                <a:gd name="connsiteY3" fmla="*/ 1008112 h 1371848"/>
                <a:gd name="connsiteX0" fmla="*/ 792088 w 792088"/>
                <a:gd name="connsiteY0" fmla="*/ 1080120 h 1371848"/>
                <a:gd name="connsiteX1" fmla="*/ 709075 w 792088"/>
                <a:gd name="connsiteY1" fmla="*/ 1371848 h 1371848"/>
                <a:gd name="connsiteX2" fmla="*/ 0 w 792088"/>
                <a:gd name="connsiteY2" fmla="*/ 0 h 1371848"/>
                <a:gd name="connsiteX3" fmla="*/ 792088 w 792088"/>
                <a:gd name="connsiteY3" fmla="*/ 1080120 h 1371848"/>
                <a:gd name="connsiteX0" fmla="*/ 792088 w 792088"/>
                <a:gd name="connsiteY0" fmla="*/ 1080120 h 1368152"/>
                <a:gd name="connsiteX1" fmla="*/ 720080 w 792088"/>
                <a:gd name="connsiteY1" fmla="*/ 1368152 h 1368152"/>
                <a:gd name="connsiteX2" fmla="*/ 0 w 792088"/>
                <a:gd name="connsiteY2" fmla="*/ 0 h 1368152"/>
                <a:gd name="connsiteX3" fmla="*/ 792088 w 792088"/>
                <a:gd name="connsiteY3" fmla="*/ 1080120 h 1368152"/>
                <a:gd name="connsiteX0" fmla="*/ 792088 w 792088"/>
                <a:gd name="connsiteY0" fmla="*/ 1080120 h 1368152"/>
                <a:gd name="connsiteX1" fmla="*/ 648072 w 792088"/>
                <a:gd name="connsiteY1" fmla="*/ 1368152 h 1368152"/>
                <a:gd name="connsiteX2" fmla="*/ 0 w 792088"/>
                <a:gd name="connsiteY2" fmla="*/ 0 h 1368152"/>
                <a:gd name="connsiteX3" fmla="*/ 792088 w 792088"/>
                <a:gd name="connsiteY3" fmla="*/ 1080120 h 136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2088" h="1368152">
                  <a:moveTo>
                    <a:pt x="792088" y="1080120"/>
                  </a:moveTo>
                  <a:lnTo>
                    <a:pt x="648072" y="1368152"/>
                  </a:lnTo>
                  <a:lnTo>
                    <a:pt x="0" y="0"/>
                  </a:lnTo>
                  <a:lnTo>
                    <a:pt x="792088" y="108012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lnSpc>
                  <a:spcPct val="105000"/>
                </a:lnSpc>
                <a:spcBef>
                  <a:spcPct val="50000"/>
                </a:spcBef>
                <a:spcAft>
                  <a:spcPct val="0"/>
                </a:spcAft>
                <a:buClr>
                  <a:prstClr val="black"/>
                </a:buClr>
                <a:buFont typeface="Wingdings" pitchFamily="2" charset="2"/>
                <a:buNone/>
                <a:defRPr/>
              </a:pPr>
              <a:endParaRPr kumimoji="1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자유형 7"/>
            <p:cNvSpPr/>
            <p:nvPr/>
          </p:nvSpPr>
          <p:spPr>
            <a:xfrm>
              <a:off x="915587" y="2989982"/>
              <a:ext cx="648629" cy="1368152"/>
            </a:xfrm>
            <a:custGeom>
              <a:avLst/>
              <a:gdLst>
                <a:gd name="connsiteX0" fmla="*/ 0 w 728134"/>
                <a:gd name="connsiteY0" fmla="*/ 0 h 1354666"/>
                <a:gd name="connsiteX1" fmla="*/ 702734 w 728134"/>
                <a:gd name="connsiteY1" fmla="*/ 1126066 h 1354666"/>
                <a:gd name="connsiteX2" fmla="*/ 728134 w 728134"/>
                <a:gd name="connsiteY2" fmla="*/ 1354666 h 1354666"/>
                <a:gd name="connsiteX3" fmla="*/ 0 w 728134"/>
                <a:gd name="connsiteY3" fmla="*/ 0 h 1354666"/>
                <a:gd name="connsiteX0" fmla="*/ 0 w 739139"/>
                <a:gd name="connsiteY0" fmla="*/ 0 h 1359437"/>
                <a:gd name="connsiteX1" fmla="*/ 702734 w 739139"/>
                <a:gd name="connsiteY1" fmla="*/ 1126066 h 1359437"/>
                <a:gd name="connsiteX2" fmla="*/ 739139 w 739139"/>
                <a:gd name="connsiteY2" fmla="*/ 1359437 h 1359437"/>
                <a:gd name="connsiteX3" fmla="*/ 0 w 739139"/>
                <a:gd name="connsiteY3" fmla="*/ 0 h 1359437"/>
                <a:gd name="connsiteX0" fmla="*/ 0 w 739139"/>
                <a:gd name="connsiteY0" fmla="*/ 0 h 1359437"/>
                <a:gd name="connsiteX1" fmla="*/ 667131 w 739139"/>
                <a:gd name="connsiteY1" fmla="*/ 1143413 h 1359437"/>
                <a:gd name="connsiteX2" fmla="*/ 739139 w 739139"/>
                <a:gd name="connsiteY2" fmla="*/ 1359437 h 1359437"/>
                <a:gd name="connsiteX3" fmla="*/ 0 w 739139"/>
                <a:gd name="connsiteY3" fmla="*/ 0 h 1359437"/>
                <a:gd name="connsiteX0" fmla="*/ 0 w 667131"/>
                <a:gd name="connsiteY0" fmla="*/ 0 h 1359437"/>
                <a:gd name="connsiteX1" fmla="*/ 667131 w 667131"/>
                <a:gd name="connsiteY1" fmla="*/ 1143413 h 1359437"/>
                <a:gd name="connsiteX2" fmla="*/ 667131 w 667131"/>
                <a:gd name="connsiteY2" fmla="*/ 1359437 h 1359437"/>
                <a:gd name="connsiteX3" fmla="*/ 0 w 667131"/>
                <a:gd name="connsiteY3" fmla="*/ 0 h 1359437"/>
                <a:gd name="connsiteX0" fmla="*/ 0 w 648072"/>
                <a:gd name="connsiteY0" fmla="*/ 0 h 1368152"/>
                <a:gd name="connsiteX1" fmla="*/ 648072 w 648072"/>
                <a:gd name="connsiteY1" fmla="*/ 1152128 h 1368152"/>
                <a:gd name="connsiteX2" fmla="*/ 648072 w 648072"/>
                <a:gd name="connsiteY2" fmla="*/ 1368152 h 1368152"/>
                <a:gd name="connsiteX3" fmla="*/ 0 w 648072"/>
                <a:gd name="connsiteY3" fmla="*/ 0 h 136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072" h="1368152">
                  <a:moveTo>
                    <a:pt x="0" y="0"/>
                  </a:moveTo>
                  <a:lnTo>
                    <a:pt x="648072" y="1152128"/>
                  </a:lnTo>
                  <a:lnTo>
                    <a:pt x="648072" y="136815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lnSpc>
                  <a:spcPct val="105000"/>
                </a:lnSpc>
                <a:spcBef>
                  <a:spcPct val="50000"/>
                </a:spcBef>
                <a:spcAft>
                  <a:spcPct val="0"/>
                </a:spcAft>
                <a:buClr>
                  <a:prstClr val="black"/>
                </a:buClr>
                <a:buFont typeface="Wingdings" pitchFamily="2" charset="2"/>
                <a:buNone/>
                <a:defRPr/>
              </a:pPr>
              <a:endParaRPr kumimoji="1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자유형 8"/>
            <p:cNvSpPr/>
            <p:nvPr/>
          </p:nvSpPr>
          <p:spPr>
            <a:xfrm>
              <a:off x="915587" y="2989982"/>
              <a:ext cx="648629" cy="1368152"/>
            </a:xfrm>
            <a:custGeom>
              <a:avLst/>
              <a:gdLst>
                <a:gd name="connsiteX0" fmla="*/ 0 w 694267"/>
                <a:gd name="connsiteY0" fmla="*/ 0 h 1397000"/>
                <a:gd name="connsiteX1" fmla="*/ 211667 w 694267"/>
                <a:gd name="connsiteY1" fmla="*/ 1397000 h 1397000"/>
                <a:gd name="connsiteX2" fmla="*/ 694267 w 694267"/>
                <a:gd name="connsiteY2" fmla="*/ 1168400 h 1397000"/>
                <a:gd name="connsiteX3" fmla="*/ 0 w 694267"/>
                <a:gd name="connsiteY3" fmla="*/ 0 h 1397000"/>
                <a:gd name="connsiteX0" fmla="*/ 0 w 658275"/>
                <a:gd name="connsiteY0" fmla="*/ 0 h 1363381"/>
                <a:gd name="connsiteX1" fmla="*/ 175675 w 658275"/>
                <a:gd name="connsiteY1" fmla="*/ 1363381 h 1363381"/>
                <a:gd name="connsiteX2" fmla="*/ 658275 w 658275"/>
                <a:gd name="connsiteY2" fmla="*/ 1134781 h 1363381"/>
                <a:gd name="connsiteX3" fmla="*/ 0 w 658275"/>
                <a:gd name="connsiteY3" fmla="*/ 0 h 1363381"/>
                <a:gd name="connsiteX0" fmla="*/ 0 w 658275"/>
                <a:gd name="connsiteY0" fmla="*/ 0 h 1368152"/>
                <a:gd name="connsiteX1" fmla="*/ 216024 w 658275"/>
                <a:gd name="connsiteY1" fmla="*/ 1368152 h 1368152"/>
                <a:gd name="connsiteX2" fmla="*/ 658275 w 658275"/>
                <a:gd name="connsiteY2" fmla="*/ 1134781 h 1368152"/>
                <a:gd name="connsiteX3" fmla="*/ 0 w 658275"/>
                <a:gd name="connsiteY3" fmla="*/ 0 h 1368152"/>
                <a:gd name="connsiteX0" fmla="*/ 0 w 648072"/>
                <a:gd name="connsiteY0" fmla="*/ 0 h 1368152"/>
                <a:gd name="connsiteX1" fmla="*/ 216024 w 648072"/>
                <a:gd name="connsiteY1" fmla="*/ 1368152 h 1368152"/>
                <a:gd name="connsiteX2" fmla="*/ 648072 w 648072"/>
                <a:gd name="connsiteY2" fmla="*/ 1152127 h 1368152"/>
                <a:gd name="connsiteX3" fmla="*/ 0 w 648072"/>
                <a:gd name="connsiteY3" fmla="*/ 0 h 1368152"/>
                <a:gd name="connsiteX0" fmla="*/ 0 w 648072"/>
                <a:gd name="connsiteY0" fmla="*/ 0 h 1368151"/>
                <a:gd name="connsiteX1" fmla="*/ 144016 w 648072"/>
                <a:gd name="connsiteY1" fmla="*/ 1368151 h 1368151"/>
                <a:gd name="connsiteX2" fmla="*/ 648072 w 648072"/>
                <a:gd name="connsiteY2" fmla="*/ 1152127 h 1368151"/>
                <a:gd name="connsiteX3" fmla="*/ 0 w 648072"/>
                <a:gd name="connsiteY3" fmla="*/ 0 h 1368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072" h="1368151">
                  <a:moveTo>
                    <a:pt x="0" y="0"/>
                  </a:moveTo>
                  <a:lnTo>
                    <a:pt x="144016" y="1368151"/>
                  </a:lnTo>
                  <a:lnTo>
                    <a:pt x="648072" y="115212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lnSpc>
                  <a:spcPct val="105000"/>
                </a:lnSpc>
                <a:spcBef>
                  <a:spcPct val="50000"/>
                </a:spcBef>
                <a:spcAft>
                  <a:spcPct val="0"/>
                </a:spcAft>
                <a:buClr>
                  <a:prstClr val="black"/>
                </a:buClr>
                <a:buFont typeface="Wingdings" pitchFamily="2" charset="2"/>
                <a:buNone/>
                <a:defRPr/>
              </a:pPr>
              <a:endParaRPr kumimoji="1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자유형 9"/>
            <p:cNvSpPr/>
            <p:nvPr/>
          </p:nvSpPr>
          <p:spPr>
            <a:xfrm>
              <a:off x="907873" y="2995568"/>
              <a:ext cx="1224136" cy="1079621"/>
            </a:xfrm>
            <a:custGeom>
              <a:avLst/>
              <a:gdLst>
                <a:gd name="connsiteX0" fmla="*/ 0 w 1312333"/>
                <a:gd name="connsiteY0" fmla="*/ 0 h 1058333"/>
                <a:gd name="connsiteX1" fmla="*/ 855133 w 1312333"/>
                <a:gd name="connsiteY1" fmla="*/ 1058333 h 1058333"/>
                <a:gd name="connsiteX2" fmla="*/ 1312333 w 1312333"/>
                <a:gd name="connsiteY2" fmla="*/ 897466 h 1058333"/>
                <a:gd name="connsiteX3" fmla="*/ 0 w 1312333"/>
                <a:gd name="connsiteY3" fmla="*/ 0 h 1058333"/>
                <a:gd name="connsiteX0" fmla="*/ 0 w 1312333"/>
                <a:gd name="connsiteY0" fmla="*/ 0 h 1096805"/>
                <a:gd name="connsiteX1" fmla="*/ 828080 w 1312333"/>
                <a:gd name="connsiteY1" fmla="*/ 1096805 h 1096805"/>
                <a:gd name="connsiteX2" fmla="*/ 1312333 w 1312333"/>
                <a:gd name="connsiteY2" fmla="*/ 897466 h 1096805"/>
                <a:gd name="connsiteX3" fmla="*/ 0 w 1312333"/>
                <a:gd name="connsiteY3" fmla="*/ 0 h 1096805"/>
                <a:gd name="connsiteX0" fmla="*/ 0 w 1260128"/>
                <a:gd name="connsiteY0" fmla="*/ 0 h 1096805"/>
                <a:gd name="connsiteX1" fmla="*/ 828080 w 1260128"/>
                <a:gd name="connsiteY1" fmla="*/ 1096805 h 1096805"/>
                <a:gd name="connsiteX2" fmla="*/ 1260128 w 1260128"/>
                <a:gd name="connsiteY2" fmla="*/ 952789 h 1096805"/>
                <a:gd name="connsiteX3" fmla="*/ 0 w 1260128"/>
                <a:gd name="connsiteY3" fmla="*/ 0 h 1096805"/>
                <a:gd name="connsiteX0" fmla="*/ 0 w 1224136"/>
                <a:gd name="connsiteY0" fmla="*/ 0 h 1080120"/>
                <a:gd name="connsiteX1" fmla="*/ 792088 w 1224136"/>
                <a:gd name="connsiteY1" fmla="*/ 1080120 h 1080120"/>
                <a:gd name="connsiteX2" fmla="*/ 1224136 w 1224136"/>
                <a:gd name="connsiteY2" fmla="*/ 936104 h 1080120"/>
                <a:gd name="connsiteX3" fmla="*/ 0 w 1224136"/>
                <a:gd name="connsiteY3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4136" h="1080120">
                  <a:moveTo>
                    <a:pt x="0" y="0"/>
                  </a:moveTo>
                  <a:lnTo>
                    <a:pt x="792088" y="1080120"/>
                  </a:lnTo>
                  <a:lnTo>
                    <a:pt x="1224136" y="93610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lnSpc>
                  <a:spcPct val="105000"/>
                </a:lnSpc>
                <a:spcBef>
                  <a:spcPct val="50000"/>
                </a:spcBef>
                <a:spcAft>
                  <a:spcPct val="0"/>
                </a:spcAft>
                <a:buClr>
                  <a:prstClr val="black"/>
                </a:buClr>
                <a:buFont typeface="Wingdings" pitchFamily="2" charset="2"/>
                <a:buNone/>
                <a:defRPr/>
              </a:pPr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1" name="Picture 2" descr="I:\기타\파전클\cafelogo_v3.0_pack\cafelogo_v3.0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749" y="6137275"/>
            <a:ext cx="23844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91581" y="1772861"/>
            <a:ext cx="5085566" cy="1470025"/>
          </a:xfrm>
        </p:spPr>
        <p:txBody>
          <a:bodyPr>
            <a:noAutofit/>
          </a:bodyPr>
          <a:lstStyle>
            <a:lvl1pPr algn="ctr">
              <a:defRPr lang="ko-KR" altLang="en-US" sz="5400" kern="1200" dirty="0">
                <a:ln w="19050"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177800" sx="102000" sy="102000" algn="ctr" rotWithShape="0">
                    <a:prstClr val="black">
                      <a:alpha val="8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926594" y="1142746"/>
            <a:ext cx="4815536" cy="432048"/>
          </a:xfrm>
          <a:solidFill>
            <a:schemeClr val="bg2">
              <a:lumMod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5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7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2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prstClr val="black"/>
              </a:buCl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prstClr val="black"/>
              </a:buCl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1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 3"/>
          <p:cNvSpPr/>
          <p:nvPr userDrawn="1"/>
        </p:nvSpPr>
        <p:spPr>
          <a:xfrm>
            <a:off x="43" y="1916158"/>
            <a:ext cx="7667625" cy="3417887"/>
          </a:xfrm>
          <a:custGeom>
            <a:avLst/>
            <a:gdLst>
              <a:gd name="connsiteX0" fmla="*/ 8466 w 7747000"/>
              <a:gd name="connsiteY0" fmla="*/ 1972733 h 3462866"/>
              <a:gd name="connsiteX1" fmla="*/ 3217333 w 7747000"/>
              <a:gd name="connsiteY1" fmla="*/ 2370666 h 3462866"/>
              <a:gd name="connsiteX2" fmla="*/ 7747000 w 7747000"/>
              <a:gd name="connsiteY2" fmla="*/ 0 h 3462866"/>
              <a:gd name="connsiteX3" fmla="*/ 5207000 w 7747000"/>
              <a:gd name="connsiteY3" fmla="*/ 3081866 h 3462866"/>
              <a:gd name="connsiteX4" fmla="*/ 0 w 7747000"/>
              <a:gd name="connsiteY4" fmla="*/ 3462866 h 3462866"/>
              <a:gd name="connsiteX5" fmla="*/ 8466 w 7747000"/>
              <a:gd name="connsiteY5" fmla="*/ 1972733 h 3462866"/>
              <a:gd name="connsiteX0" fmla="*/ 16933 w 7747000"/>
              <a:gd name="connsiteY0" fmla="*/ 1985557 h 3462866"/>
              <a:gd name="connsiteX1" fmla="*/ 3217333 w 7747000"/>
              <a:gd name="connsiteY1" fmla="*/ 2370666 h 3462866"/>
              <a:gd name="connsiteX2" fmla="*/ 7747000 w 7747000"/>
              <a:gd name="connsiteY2" fmla="*/ 0 h 3462866"/>
              <a:gd name="connsiteX3" fmla="*/ 5207000 w 7747000"/>
              <a:gd name="connsiteY3" fmla="*/ 3081866 h 3462866"/>
              <a:gd name="connsiteX4" fmla="*/ 0 w 7747000"/>
              <a:gd name="connsiteY4" fmla="*/ 3462866 h 3462866"/>
              <a:gd name="connsiteX5" fmla="*/ 16933 w 7747000"/>
              <a:gd name="connsiteY5" fmla="*/ 1985557 h 3462866"/>
              <a:gd name="connsiteX0" fmla="*/ 16933 w 7747000"/>
              <a:gd name="connsiteY0" fmla="*/ 1985557 h 3462866"/>
              <a:gd name="connsiteX1" fmla="*/ 3220781 w 7747000"/>
              <a:gd name="connsiteY1" fmla="*/ 2345597 h 3462866"/>
              <a:gd name="connsiteX2" fmla="*/ 7747000 w 7747000"/>
              <a:gd name="connsiteY2" fmla="*/ 0 h 3462866"/>
              <a:gd name="connsiteX3" fmla="*/ 5207000 w 7747000"/>
              <a:gd name="connsiteY3" fmla="*/ 3081866 h 3462866"/>
              <a:gd name="connsiteX4" fmla="*/ 0 w 7747000"/>
              <a:gd name="connsiteY4" fmla="*/ 3462866 h 3462866"/>
              <a:gd name="connsiteX5" fmla="*/ 16933 w 7747000"/>
              <a:gd name="connsiteY5" fmla="*/ 1985557 h 3462866"/>
              <a:gd name="connsiteX0" fmla="*/ 16933 w 7685277"/>
              <a:gd name="connsiteY0" fmla="*/ 1728192 h 3205501"/>
              <a:gd name="connsiteX1" fmla="*/ 3220781 w 7685277"/>
              <a:gd name="connsiteY1" fmla="*/ 2088232 h 3205501"/>
              <a:gd name="connsiteX2" fmla="*/ 7685277 w 7685277"/>
              <a:gd name="connsiteY2" fmla="*/ 0 h 3205501"/>
              <a:gd name="connsiteX3" fmla="*/ 5207000 w 7685277"/>
              <a:gd name="connsiteY3" fmla="*/ 2824501 h 3205501"/>
              <a:gd name="connsiteX4" fmla="*/ 0 w 7685277"/>
              <a:gd name="connsiteY4" fmla="*/ 3205501 h 3205501"/>
              <a:gd name="connsiteX5" fmla="*/ 16933 w 7685277"/>
              <a:gd name="connsiteY5" fmla="*/ 1728192 h 3205501"/>
              <a:gd name="connsiteX0" fmla="*/ 16933 w 7685277"/>
              <a:gd name="connsiteY0" fmla="*/ 1728192 h 3384376"/>
              <a:gd name="connsiteX1" fmla="*/ 3220781 w 7685277"/>
              <a:gd name="connsiteY1" fmla="*/ 2088232 h 3384376"/>
              <a:gd name="connsiteX2" fmla="*/ 7685277 w 7685277"/>
              <a:gd name="connsiteY2" fmla="*/ 0 h 3384376"/>
              <a:gd name="connsiteX3" fmla="*/ 4588934 w 7685277"/>
              <a:gd name="connsiteY3" fmla="*/ 3384376 h 3384376"/>
              <a:gd name="connsiteX4" fmla="*/ 0 w 7685277"/>
              <a:gd name="connsiteY4" fmla="*/ 3205501 h 3384376"/>
              <a:gd name="connsiteX5" fmla="*/ 16933 w 7685277"/>
              <a:gd name="connsiteY5" fmla="*/ 1728192 h 3384376"/>
              <a:gd name="connsiteX0" fmla="*/ 0 w 7668344"/>
              <a:gd name="connsiteY0" fmla="*/ 1728192 h 3384376"/>
              <a:gd name="connsiteX1" fmla="*/ 3203848 w 7668344"/>
              <a:gd name="connsiteY1" fmla="*/ 2088232 h 3384376"/>
              <a:gd name="connsiteX2" fmla="*/ 7668344 w 7668344"/>
              <a:gd name="connsiteY2" fmla="*/ 0 h 3384376"/>
              <a:gd name="connsiteX3" fmla="*/ 4572001 w 7668344"/>
              <a:gd name="connsiteY3" fmla="*/ 3384376 h 3384376"/>
              <a:gd name="connsiteX4" fmla="*/ 1 w 7668344"/>
              <a:gd name="connsiteY4" fmla="*/ 3096343 h 3384376"/>
              <a:gd name="connsiteX5" fmla="*/ 0 w 7668344"/>
              <a:gd name="connsiteY5" fmla="*/ 1728192 h 3384376"/>
              <a:gd name="connsiteX0" fmla="*/ 0 w 7668344"/>
              <a:gd name="connsiteY0" fmla="*/ 1728192 h 3384376"/>
              <a:gd name="connsiteX1" fmla="*/ 3563888 w 7668344"/>
              <a:gd name="connsiteY1" fmla="*/ 1944215 h 3384376"/>
              <a:gd name="connsiteX2" fmla="*/ 7668344 w 7668344"/>
              <a:gd name="connsiteY2" fmla="*/ 0 h 3384376"/>
              <a:gd name="connsiteX3" fmla="*/ 4572001 w 7668344"/>
              <a:gd name="connsiteY3" fmla="*/ 3384376 h 3384376"/>
              <a:gd name="connsiteX4" fmla="*/ 1 w 7668344"/>
              <a:gd name="connsiteY4" fmla="*/ 3096343 h 3384376"/>
              <a:gd name="connsiteX5" fmla="*/ 0 w 7668344"/>
              <a:gd name="connsiteY5" fmla="*/ 1728192 h 3384376"/>
              <a:gd name="connsiteX0" fmla="*/ 0 w 7668344"/>
              <a:gd name="connsiteY0" fmla="*/ 1728192 h 3096343"/>
              <a:gd name="connsiteX1" fmla="*/ 3563888 w 7668344"/>
              <a:gd name="connsiteY1" fmla="*/ 1944215 h 3096343"/>
              <a:gd name="connsiteX2" fmla="*/ 7668344 w 7668344"/>
              <a:gd name="connsiteY2" fmla="*/ 0 h 3096343"/>
              <a:gd name="connsiteX3" fmla="*/ 4211960 w 7668344"/>
              <a:gd name="connsiteY3" fmla="*/ 2952327 h 3096343"/>
              <a:gd name="connsiteX4" fmla="*/ 1 w 7668344"/>
              <a:gd name="connsiteY4" fmla="*/ 3096343 h 3096343"/>
              <a:gd name="connsiteX5" fmla="*/ 0 w 7668344"/>
              <a:gd name="connsiteY5" fmla="*/ 1728192 h 3096343"/>
              <a:gd name="connsiteX0" fmla="*/ 0 w 7668344"/>
              <a:gd name="connsiteY0" fmla="*/ 1728192 h 3096343"/>
              <a:gd name="connsiteX1" fmla="*/ 3563888 w 7668344"/>
              <a:gd name="connsiteY1" fmla="*/ 1944215 h 3096343"/>
              <a:gd name="connsiteX2" fmla="*/ 7668344 w 7668344"/>
              <a:gd name="connsiteY2" fmla="*/ 0 h 3096343"/>
              <a:gd name="connsiteX3" fmla="*/ 4211960 w 7668344"/>
              <a:gd name="connsiteY3" fmla="*/ 2952327 h 3096343"/>
              <a:gd name="connsiteX4" fmla="*/ 1 w 7668344"/>
              <a:gd name="connsiteY4" fmla="*/ 3096343 h 3096343"/>
              <a:gd name="connsiteX5" fmla="*/ 0 w 7668344"/>
              <a:gd name="connsiteY5" fmla="*/ 1728192 h 3096343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496246"/>
              <a:gd name="connsiteX1" fmla="*/ 3563888 w 7668344"/>
              <a:gd name="connsiteY1" fmla="*/ 1944215 h 3496246"/>
              <a:gd name="connsiteX2" fmla="*/ 7668344 w 7668344"/>
              <a:gd name="connsiteY2" fmla="*/ 0 h 3496246"/>
              <a:gd name="connsiteX3" fmla="*/ 4211960 w 7668344"/>
              <a:gd name="connsiteY3" fmla="*/ 2952327 h 3496246"/>
              <a:gd name="connsiteX4" fmla="*/ 0 w 7668344"/>
              <a:gd name="connsiteY4" fmla="*/ 3240360 h 3496246"/>
              <a:gd name="connsiteX5" fmla="*/ 0 w 7668344"/>
              <a:gd name="connsiteY5" fmla="*/ 1728192 h 3496246"/>
              <a:gd name="connsiteX0" fmla="*/ 0 w 7668344"/>
              <a:gd name="connsiteY0" fmla="*/ 1728192 h 3492387"/>
              <a:gd name="connsiteX1" fmla="*/ 3563888 w 7668344"/>
              <a:gd name="connsiteY1" fmla="*/ 1944215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563888 w 7668344"/>
              <a:gd name="connsiteY1" fmla="*/ 1944215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707904 w 7668344"/>
              <a:gd name="connsiteY1" fmla="*/ 1944216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923928 w 7668344"/>
              <a:gd name="connsiteY1" fmla="*/ 1872208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923928 w 7668344"/>
              <a:gd name="connsiteY1" fmla="*/ 1872208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923928 w 7668344"/>
              <a:gd name="connsiteY1" fmla="*/ 1872208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504388"/>
              <a:gd name="connsiteX1" fmla="*/ 3923928 w 7668344"/>
              <a:gd name="connsiteY1" fmla="*/ 1872208 h 3504388"/>
              <a:gd name="connsiteX2" fmla="*/ 7668344 w 7668344"/>
              <a:gd name="connsiteY2" fmla="*/ 0 h 3504388"/>
              <a:gd name="connsiteX3" fmla="*/ 4211960 w 7668344"/>
              <a:gd name="connsiteY3" fmla="*/ 2952327 h 3504388"/>
              <a:gd name="connsiteX4" fmla="*/ 0 w 7668344"/>
              <a:gd name="connsiteY4" fmla="*/ 3312368 h 3504388"/>
              <a:gd name="connsiteX5" fmla="*/ 0 w 7668344"/>
              <a:gd name="connsiteY5" fmla="*/ 1728192 h 3504388"/>
              <a:gd name="connsiteX0" fmla="*/ 0 w 7668344"/>
              <a:gd name="connsiteY0" fmla="*/ 1728192 h 3504388"/>
              <a:gd name="connsiteX1" fmla="*/ 3923928 w 7668344"/>
              <a:gd name="connsiteY1" fmla="*/ 1872208 h 3504388"/>
              <a:gd name="connsiteX2" fmla="*/ 7668344 w 7668344"/>
              <a:gd name="connsiteY2" fmla="*/ 0 h 3504388"/>
              <a:gd name="connsiteX3" fmla="*/ 4211960 w 7668344"/>
              <a:gd name="connsiteY3" fmla="*/ 2952327 h 3504388"/>
              <a:gd name="connsiteX4" fmla="*/ 0 w 7668344"/>
              <a:gd name="connsiteY4" fmla="*/ 3312368 h 3504388"/>
              <a:gd name="connsiteX5" fmla="*/ 0 w 7668344"/>
              <a:gd name="connsiteY5" fmla="*/ 1728192 h 3504388"/>
              <a:gd name="connsiteX0" fmla="*/ 0 w 7668344"/>
              <a:gd name="connsiteY0" fmla="*/ 1728192 h 3417814"/>
              <a:gd name="connsiteX1" fmla="*/ 3923928 w 7668344"/>
              <a:gd name="connsiteY1" fmla="*/ 1872208 h 3417814"/>
              <a:gd name="connsiteX2" fmla="*/ 7668344 w 7668344"/>
              <a:gd name="connsiteY2" fmla="*/ 0 h 3417814"/>
              <a:gd name="connsiteX3" fmla="*/ 4211960 w 7668344"/>
              <a:gd name="connsiteY3" fmla="*/ 2952327 h 3417814"/>
              <a:gd name="connsiteX4" fmla="*/ 0 w 7668344"/>
              <a:gd name="connsiteY4" fmla="*/ 3312368 h 3417814"/>
              <a:gd name="connsiteX5" fmla="*/ 0 w 7668344"/>
              <a:gd name="connsiteY5" fmla="*/ 1728192 h 3417814"/>
              <a:gd name="connsiteX0" fmla="*/ 0 w 7668344"/>
              <a:gd name="connsiteY0" fmla="*/ 1728192 h 3417814"/>
              <a:gd name="connsiteX1" fmla="*/ 3923928 w 7668344"/>
              <a:gd name="connsiteY1" fmla="*/ 1872208 h 3417814"/>
              <a:gd name="connsiteX2" fmla="*/ 7668344 w 7668344"/>
              <a:gd name="connsiteY2" fmla="*/ 0 h 3417814"/>
              <a:gd name="connsiteX3" fmla="*/ 4211960 w 7668344"/>
              <a:gd name="connsiteY3" fmla="*/ 2880319 h 3417814"/>
              <a:gd name="connsiteX4" fmla="*/ 0 w 7668344"/>
              <a:gd name="connsiteY4" fmla="*/ 3312368 h 3417814"/>
              <a:gd name="connsiteX5" fmla="*/ 0 w 7668344"/>
              <a:gd name="connsiteY5" fmla="*/ 1728192 h 3417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8344" h="3417814">
                <a:moveTo>
                  <a:pt x="0" y="1728192"/>
                </a:moveTo>
                <a:cubicBezTo>
                  <a:pt x="631253" y="1909605"/>
                  <a:pt x="2450563" y="2084205"/>
                  <a:pt x="3923928" y="1872208"/>
                </a:cubicBezTo>
                <a:cubicBezTo>
                  <a:pt x="5397293" y="1660211"/>
                  <a:pt x="6654800" y="970301"/>
                  <a:pt x="7668344" y="0"/>
                </a:cubicBezTo>
                <a:cubicBezTo>
                  <a:pt x="7086600" y="980165"/>
                  <a:pt x="5502180" y="2429362"/>
                  <a:pt x="4211960" y="2880319"/>
                </a:cubicBezTo>
                <a:cubicBezTo>
                  <a:pt x="2921740" y="3331276"/>
                  <a:pt x="1553293" y="3417814"/>
                  <a:pt x="0" y="3312368"/>
                </a:cubicBezTo>
                <a:lnTo>
                  <a:pt x="0" y="1728192"/>
                </a:lnTo>
                <a:close/>
              </a:path>
            </a:pathLst>
          </a:custGeom>
          <a:gradFill>
            <a:gsLst>
              <a:gs pos="0">
                <a:schemeClr val="bg1">
                  <a:alpha val="39000"/>
                </a:schemeClr>
              </a:gs>
              <a:gs pos="100000">
                <a:schemeClr val="bg1">
                  <a:alpha val="18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 fontAlgn="base">
              <a:lnSpc>
                <a:spcPct val="105000"/>
              </a:lnSpc>
              <a:spcBef>
                <a:spcPct val="50000"/>
              </a:spcBef>
              <a:spcAft>
                <a:spcPct val="0"/>
              </a:spcAft>
              <a:buClr>
                <a:prstClr val="black"/>
              </a:buClr>
              <a:buFont typeface="Wingdings" pitchFamily="2" charset="2"/>
              <a:buNone/>
              <a:defRPr/>
            </a:pPr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5" name="자유형 4"/>
          <p:cNvSpPr/>
          <p:nvPr userDrawn="1"/>
        </p:nvSpPr>
        <p:spPr>
          <a:xfrm>
            <a:off x="0" y="1773241"/>
            <a:ext cx="7740650" cy="3633787"/>
          </a:xfrm>
          <a:custGeom>
            <a:avLst/>
            <a:gdLst>
              <a:gd name="connsiteX0" fmla="*/ 8466 w 7747000"/>
              <a:gd name="connsiteY0" fmla="*/ 1972733 h 3462866"/>
              <a:gd name="connsiteX1" fmla="*/ 3217333 w 7747000"/>
              <a:gd name="connsiteY1" fmla="*/ 2370666 h 3462866"/>
              <a:gd name="connsiteX2" fmla="*/ 7747000 w 7747000"/>
              <a:gd name="connsiteY2" fmla="*/ 0 h 3462866"/>
              <a:gd name="connsiteX3" fmla="*/ 5207000 w 7747000"/>
              <a:gd name="connsiteY3" fmla="*/ 3081866 h 3462866"/>
              <a:gd name="connsiteX4" fmla="*/ 0 w 7747000"/>
              <a:gd name="connsiteY4" fmla="*/ 3462866 h 3462866"/>
              <a:gd name="connsiteX5" fmla="*/ 8466 w 7747000"/>
              <a:gd name="connsiteY5" fmla="*/ 1972733 h 3462866"/>
              <a:gd name="connsiteX0" fmla="*/ 16933 w 7747000"/>
              <a:gd name="connsiteY0" fmla="*/ 1985557 h 3462866"/>
              <a:gd name="connsiteX1" fmla="*/ 3217333 w 7747000"/>
              <a:gd name="connsiteY1" fmla="*/ 2370666 h 3462866"/>
              <a:gd name="connsiteX2" fmla="*/ 7747000 w 7747000"/>
              <a:gd name="connsiteY2" fmla="*/ 0 h 3462866"/>
              <a:gd name="connsiteX3" fmla="*/ 5207000 w 7747000"/>
              <a:gd name="connsiteY3" fmla="*/ 3081866 h 3462866"/>
              <a:gd name="connsiteX4" fmla="*/ 0 w 7747000"/>
              <a:gd name="connsiteY4" fmla="*/ 3462866 h 3462866"/>
              <a:gd name="connsiteX5" fmla="*/ 16933 w 7747000"/>
              <a:gd name="connsiteY5" fmla="*/ 1985557 h 3462866"/>
              <a:gd name="connsiteX0" fmla="*/ 16933 w 7747000"/>
              <a:gd name="connsiteY0" fmla="*/ 1985557 h 3462866"/>
              <a:gd name="connsiteX1" fmla="*/ 3220781 w 7747000"/>
              <a:gd name="connsiteY1" fmla="*/ 2345597 h 3462866"/>
              <a:gd name="connsiteX2" fmla="*/ 7747000 w 7747000"/>
              <a:gd name="connsiteY2" fmla="*/ 0 h 3462866"/>
              <a:gd name="connsiteX3" fmla="*/ 5207000 w 7747000"/>
              <a:gd name="connsiteY3" fmla="*/ 3081866 h 3462866"/>
              <a:gd name="connsiteX4" fmla="*/ 0 w 7747000"/>
              <a:gd name="connsiteY4" fmla="*/ 3462866 h 3462866"/>
              <a:gd name="connsiteX5" fmla="*/ 16933 w 7747000"/>
              <a:gd name="connsiteY5" fmla="*/ 1985557 h 3462866"/>
              <a:gd name="connsiteX0" fmla="*/ 16933 w 7685277"/>
              <a:gd name="connsiteY0" fmla="*/ 1728192 h 3205501"/>
              <a:gd name="connsiteX1" fmla="*/ 3220781 w 7685277"/>
              <a:gd name="connsiteY1" fmla="*/ 2088232 h 3205501"/>
              <a:gd name="connsiteX2" fmla="*/ 7685277 w 7685277"/>
              <a:gd name="connsiteY2" fmla="*/ 0 h 3205501"/>
              <a:gd name="connsiteX3" fmla="*/ 5207000 w 7685277"/>
              <a:gd name="connsiteY3" fmla="*/ 2824501 h 3205501"/>
              <a:gd name="connsiteX4" fmla="*/ 0 w 7685277"/>
              <a:gd name="connsiteY4" fmla="*/ 3205501 h 3205501"/>
              <a:gd name="connsiteX5" fmla="*/ 16933 w 7685277"/>
              <a:gd name="connsiteY5" fmla="*/ 1728192 h 3205501"/>
              <a:gd name="connsiteX0" fmla="*/ 16933 w 7685277"/>
              <a:gd name="connsiteY0" fmla="*/ 1728192 h 3384376"/>
              <a:gd name="connsiteX1" fmla="*/ 3220781 w 7685277"/>
              <a:gd name="connsiteY1" fmla="*/ 2088232 h 3384376"/>
              <a:gd name="connsiteX2" fmla="*/ 7685277 w 7685277"/>
              <a:gd name="connsiteY2" fmla="*/ 0 h 3384376"/>
              <a:gd name="connsiteX3" fmla="*/ 4588934 w 7685277"/>
              <a:gd name="connsiteY3" fmla="*/ 3384376 h 3384376"/>
              <a:gd name="connsiteX4" fmla="*/ 0 w 7685277"/>
              <a:gd name="connsiteY4" fmla="*/ 3205501 h 3384376"/>
              <a:gd name="connsiteX5" fmla="*/ 16933 w 7685277"/>
              <a:gd name="connsiteY5" fmla="*/ 1728192 h 3384376"/>
              <a:gd name="connsiteX0" fmla="*/ 0 w 7668344"/>
              <a:gd name="connsiteY0" fmla="*/ 1728192 h 3384376"/>
              <a:gd name="connsiteX1" fmla="*/ 3203848 w 7668344"/>
              <a:gd name="connsiteY1" fmla="*/ 2088232 h 3384376"/>
              <a:gd name="connsiteX2" fmla="*/ 7668344 w 7668344"/>
              <a:gd name="connsiteY2" fmla="*/ 0 h 3384376"/>
              <a:gd name="connsiteX3" fmla="*/ 4572001 w 7668344"/>
              <a:gd name="connsiteY3" fmla="*/ 3384376 h 3384376"/>
              <a:gd name="connsiteX4" fmla="*/ 1 w 7668344"/>
              <a:gd name="connsiteY4" fmla="*/ 3096343 h 3384376"/>
              <a:gd name="connsiteX5" fmla="*/ 0 w 7668344"/>
              <a:gd name="connsiteY5" fmla="*/ 1728192 h 3384376"/>
              <a:gd name="connsiteX0" fmla="*/ 0 w 7668344"/>
              <a:gd name="connsiteY0" fmla="*/ 1728192 h 3384376"/>
              <a:gd name="connsiteX1" fmla="*/ 3563888 w 7668344"/>
              <a:gd name="connsiteY1" fmla="*/ 1944215 h 3384376"/>
              <a:gd name="connsiteX2" fmla="*/ 7668344 w 7668344"/>
              <a:gd name="connsiteY2" fmla="*/ 0 h 3384376"/>
              <a:gd name="connsiteX3" fmla="*/ 4572001 w 7668344"/>
              <a:gd name="connsiteY3" fmla="*/ 3384376 h 3384376"/>
              <a:gd name="connsiteX4" fmla="*/ 1 w 7668344"/>
              <a:gd name="connsiteY4" fmla="*/ 3096343 h 3384376"/>
              <a:gd name="connsiteX5" fmla="*/ 0 w 7668344"/>
              <a:gd name="connsiteY5" fmla="*/ 1728192 h 3384376"/>
              <a:gd name="connsiteX0" fmla="*/ 0 w 7668344"/>
              <a:gd name="connsiteY0" fmla="*/ 1728192 h 3096343"/>
              <a:gd name="connsiteX1" fmla="*/ 3563888 w 7668344"/>
              <a:gd name="connsiteY1" fmla="*/ 1944215 h 3096343"/>
              <a:gd name="connsiteX2" fmla="*/ 7668344 w 7668344"/>
              <a:gd name="connsiteY2" fmla="*/ 0 h 3096343"/>
              <a:gd name="connsiteX3" fmla="*/ 4211960 w 7668344"/>
              <a:gd name="connsiteY3" fmla="*/ 2952327 h 3096343"/>
              <a:gd name="connsiteX4" fmla="*/ 1 w 7668344"/>
              <a:gd name="connsiteY4" fmla="*/ 3096343 h 3096343"/>
              <a:gd name="connsiteX5" fmla="*/ 0 w 7668344"/>
              <a:gd name="connsiteY5" fmla="*/ 1728192 h 3096343"/>
              <a:gd name="connsiteX0" fmla="*/ 0 w 7668344"/>
              <a:gd name="connsiteY0" fmla="*/ 1728192 h 3096343"/>
              <a:gd name="connsiteX1" fmla="*/ 3563888 w 7668344"/>
              <a:gd name="connsiteY1" fmla="*/ 1944215 h 3096343"/>
              <a:gd name="connsiteX2" fmla="*/ 7668344 w 7668344"/>
              <a:gd name="connsiteY2" fmla="*/ 0 h 3096343"/>
              <a:gd name="connsiteX3" fmla="*/ 4211960 w 7668344"/>
              <a:gd name="connsiteY3" fmla="*/ 2952327 h 3096343"/>
              <a:gd name="connsiteX4" fmla="*/ 1 w 7668344"/>
              <a:gd name="connsiteY4" fmla="*/ 3096343 h 3096343"/>
              <a:gd name="connsiteX5" fmla="*/ 0 w 7668344"/>
              <a:gd name="connsiteY5" fmla="*/ 1728192 h 3096343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496246"/>
              <a:gd name="connsiteX1" fmla="*/ 3563888 w 7668344"/>
              <a:gd name="connsiteY1" fmla="*/ 1944215 h 3496246"/>
              <a:gd name="connsiteX2" fmla="*/ 7668344 w 7668344"/>
              <a:gd name="connsiteY2" fmla="*/ 0 h 3496246"/>
              <a:gd name="connsiteX3" fmla="*/ 4211960 w 7668344"/>
              <a:gd name="connsiteY3" fmla="*/ 2952327 h 3496246"/>
              <a:gd name="connsiteX4" fmla="*/ 0 w 7668344"/>
              <a:gd name="connsiteY4" fmla="*/ 3240360 h 3496246"/>
              <a:gd name="connsiteX5" fmla="*/ 0 w 7668344"/>
              <a:gd name="connsiteY5" fmla="*/ 1728192 h 3496246"/>
              <a:gd name="connsiteX0" fmla="*/ 0 w 7668344"/>
              <a:gd name="connsiteY0" fmla="*/ 1728192 h 3492387"/>
              <a:gd name="connsiteX1" fmla="*/ 3563888 w 7668344"/>
              <a:gd name="connsiteY1" fmla="*/ 1944215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563888 w 7668344"/>
              <a:gd name="connsiteY1" fmla="*/ 1944215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707904 w 7668344"/>
              <a:gd name="connsiteY1" fmla="*/ 1944216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923928 w 7668344"/>
              <a:gd name="connsiteY1" fmla="*/ 1872208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923928 w 7668344"/>
              <a:gd name="connsiteY1" fmla="*/ 1872208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923928 w 7668344"/>
              <a:gd name="connsiteY1" fmla="*/ 1872208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504388"/>
              <a:gd name="connsiteX1" fmla="*/ 3923928 w 7668344"/>
              <a:gd name="connsiteY1" fmla="*/ 1872208 h 3504388"/>
              <a:gd name="connsiteX2" fmla="*/ 7668344 w 7668344"/>
              <a:gd name="connsiteY2" fmla="*/ 0 h 3504388"/>
              <a:gd name="connsiteX3" fmla="*/ 4211960 w 7668344"/>
              <a:gd name="connsiteY3" fmla="*/ 2952327 h 3504388"/>
              <a:gd name="connsiteX4" fmla="*/ 0 w 7668344"/>
              <a:gd name="connsiteY4" fmla="*/ 3312368 h 3504388"/>
              <a:gd name="connsiteX5" fmla="*/ 0 w 7668344"/>
              <a:gd name="connsiteY5" fmla="*/ 1728192 h 3504388"/>
              <a:gd name="connsiteX0" fmla="*/ 0 w 7668344"/>
              <a:gd name="connsiteY0" fmla="*/ 1728192 h 3504388"/>
              <a:gd name="connsiteX1" fmla="*/ 3923928 w 7668344"/>
              <a:gd name="connsiteY1" fmla="*/ 1872208 h 3504388"/>
              <a:gd name="connsiteX2" fmla="*/ 7668344 w 7668344"/>
              <a:gd name="connsiteY2" fmla="*/ 0 h 3504388"/>
              <a:gd name="connsiteX3" fmla="*/ 4211960 w 7668344"/>
              <a:gd name="connsiteY3" fmla="*/ 2952327 h 3504388"/>
              <a:gd name="connsiteX4" fmla="*/ 0 w 7668344"/>
              <a:gd name="connsiteY4" fmla="*/ 3312368 h 3504388"/>
              <a:gd name="connsiteX5" fmla="*/ 0 w 7668344"/>
              <a:gd name="connsiteY5" fmla="*/ 1728192 h 3504388"/>
              <a:gd name="connsiteX0" fmla="*/ 0 w 7668344"/>
              <a:gd name="connsiteY0" fmla="*/ 1728192 h 3417814"/>
              <a:gd name="connsiteX1" fmla="*/ 3923928 w 7668344"/>
              <a:gd name="connsiteY1" fmla="*/ 1872208 h 3417814"/>
              <a:gd name="connsiteX2" fmla="*/ 7668344 w 7668344"/>
              <a:gd name="connsiteY2" fmla="*/ 0 h 3417814"/>
              <a:gd name="connsiteX3" fmla="*/ 4211960 w 7668344"/>
              <a:gd name="connsiteY3" fmla="*/ 2952327 h 3417814"/>
              <a:gd name="connsiteX4" fmla="*/ 0 w 7668344"/>
              <a:gd name="connsiteY4" fmla="*/ 3312368 h 3417814"/>
              <a:gd name="connsiteX5" fmla="*/ 0 w 7668344"/>
              <a:gd name="connsiteY5" fmla="*/ 1728192 h 3417814"/>
              <a:gd name="connsiteX0" fmla="*/ 0 w 7668344"/>
              <a:gd name="connsiteY0" fmla="*/ 1728192 h 3417814"/>
              <a:gd name="connsiteX1" fmla="*/ 3923928 w 7668344"/>
              <a:gd name="connsiteY1" fmla="*/ 1872208 h 3417814"/>
              <a:gd name="connsiteX2" fmla="*/ 7668344 w 7668344"/>
              <a:gd name="connsiteY2" fmla="*/ 0 h 3417814"/>
              <a:gd name="connsiteX3" fmla="*/ 4211960 w 7668344"/>
              <a:gd name="connsiteY3" fmla="*/ 2880319 h 3417814"/>
              <a:gd name="connsiteX4" fmla="*/ 0 w 7668344"/>
              <a:gd name="connsiteY4" fmla="*/ 3312368 h 3417814"/>
              <a:gd name="connsiteX5" fmla="*/ 0 w 7668344"/>
              <a:gd name="connsiteY5" fmla="*/ 1728192 h 3417814"/>
              <a:gd name="connsiteX0" fmla="*/ 0 w 7740352"/>
              <a:gd name="connsiteY0" fmla="*/ 1536411 h 3226033"/>
              <a:gd name="connsiteX1" fmla="*/ 3923928 w 7740352"/>
              <a:gd name="connsiteY1" fmla="*/ 1680427 h 3226033"/>
              <a:gd name="connsiteX2" fmla="*/ 7740352 w 7740352"/>
              <a:gd name="connsiteY2" fmla="*/ 0 h 3226033"/>
              <a:gd name="connsiteX3" fmla="*/ 4211960 w 7740352"/>
              <a:gd name="connsiteY3" fmla="*/ 2688538 h 3226033"/>
              <a:gd name="connsiteX4" fmla="*/ 0 w 7740352"/>
              <a:gd name="connsiteY4" fmla="*/ 3120587 h 3226033"/>
              <a:gd name="connsiteX5" fmla="*/ 0 w 7740352"/>
              <a:gd name="connsiteY5" fmla="*/ 1536411 h 3226033"/>
              <a:gd name="connsiteX0" fmla="*/ 0 w 7740352"/>
              <a:gd name="connsiteY0" fmla="*/ 1470320 h 3226033"/>
              <a:gd name="connsiteX1" fmla="*/ 3923928 w 7740352"/>
              <a:gd name="connsiteY1" fmla="*/ 1680427 h 3226033"/>
              <a:gd name="connsiteX2" fmla="*/ 7740352 w 7740352"/>
              <a:gd name="connsiteY2" fmla="*/ 0 h 3226033"/>
              <a:gd name="connsiteX3" fmla="*/ 4211960 w 7740352"/>
              <a:gd name="connsiteY3" fmla="*/ 2688538 h 3226033"/>
              <a:gd name="connsiteX4" fmla="*/ 0 w 7740352"/>
              <a:gd name="connsiteY4" fmla="*/ 3120587 h 3226033"/>
              <a:gd name="connsiteX5" fmla="*/ 0 w 7740352"/>
              <a:gd name="connsiteY5" fmla="*/ 1470320 h 3226033"/>
              <a:gd name="connsiteX0" fmla="*/ 0 w 7740352"/>
              <a:gd name="connsiteY0" fmla="*/ 1470320 h 3226033"/>
              <a:gd name="connsiteX1" fmla="*/ 3923928 w 7740352"/>
              <a:gd name="connsiteY1" fmla="*/ 1680427 h 3226033"/>
              <a:gd name="connsiteX2" fmla="*/ 7740352 w 7740352"/>
              <a:gd name="connsiteY2" fmla="*/ 0 h 3226033"/>
              <a:gd name="connsiteX3" fmla="*/ 4283968 w 7740352"/>
              <a:gd name="connsiteY3" fmla="*/ 2684932 h 3226033"/>
              <a:gd name="connsiteX4" fmla="*/ 0 w 7740352"/>
              <a:gd name="connsiteY4" fmla="*/ 3120587 h 3226033"/>
              <a:gd name="connsiteX5" fmla="*/ 0 w 7740352"/>
              <a:gd name="connsiteY5" fmla="*/ 1470320 h 3226033"/>
              <a:gd name="connsiteX0" fmla="*/ 0 w 7740352"/>
              <a:gd name="connsiteY0" fmla="*/ 1470320 h 3268957"/>
              <a:gd name="connsiteX1" fmla="*/ 3923928 w 7740352"/>
              <a:gd name="connsiteY1" fmla="*/ 1680427 h 3268957"/>
              <a:gd name="connsiteX2" fmla="*/ 7740352 w 7740352"/>
              <a:gd name="connsiteY2" fmla="*/ 0 h 3268957"/>
              <a:gd name="connsiteX3" fmla="*/ 4355976 w 7740352"/>
              <a:gd name="connsiteY3" fmla="*/ 2748859 h 3268957"/>
              <a:gd name="connsiteX4" fmla="*/ 0 w 7740352"/>
              <a:gd name="connsiteY4" fmla="*/ 3120587 h 3268957"/>
              <a:gd name="connsiteX5" fmla="*/ 0 w 7740352"/>
              <a:gd name="connsiteY5" fmla="*/ 1470320 h 3268957"/>
              <a:gd name="connsiteX0" fmla="*/ 0 w 7740352"/>
              <a:gd name="connsiteY0" fmla="*/ 1470320 h 3226033"/>
              <a:gd name="connsiteX1" fmla="*/ 3923928 w 7740352"/>
              <a:gd name="connsiteY1" fmla="*/ 1680427 h 3226033"/>
              <a:gd name="connsiteX2" fmla="*/ 7740352 w 7740352"/>
              <a:gd name="connsiteY2" fmla="*/ 0 h 3226033"/>
              <a:gd name="connsiteX3" fmla="*/ 4860032 w 7740352"/>
              <a:gd name="connsiteY3" fmla="*/ 2557078 h 3226033"/>
              <a:gd name="connsiteX4" fmla="*/ 0 w 7740352"/>
              <a:gd name="connsiteY4" fmla="*/ 3120587 h 3226033"/>
              <a:gd name="connsiteX5" fmla="*/ 0 w 7740352"/>
              <a:gd name="connsiteY5" fmla="*/ 1470320 h 3226033"/>
              <a:gd name="connsiteX0" fmla="*/ 0 w 7740352"/>
              <a:gd name="connsiteY0" fmla="*/ 1470320 h 3226033"/>
              <a:gd name="connsiteX1" fmla="*/ 3923928 w 7740352"/>
              <a:gd name="connsiteY1" fmla="*/ 1680427 h 3226033"/>
              <a:gd name="connsiteX2" fmla="*/ 7740352 w 7740352"/>
              <a:gd name="connsiteY2" fmla="*/ 0 h 3226033"/>
              <a:gd name="connsiteX3" fmla="*/ 4572000 w 7740352"/>
              <a:gd name="connsiteY3" fmla="*/ 2557078 h 3226033"/>
              <a:gd name="connsiteX4" fmla="*/ 0 w 7740352"/>
              <a:gd name="connsiteY4" fmla="*/ 3120587 h 3226033"/>
              <a:gd name="connsiteX5" fmla="*/ 0 w 7740352"/>
              <a:gd name="connsiteY5" fmla="*/ 1470320 h 322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40352" h="3226033">
                <a:moveTo>
                  <a:pt x="0" y="1470320"/>
                </a:moveTo>
                <a:cubicBezTo>
                  <a:pt x="631253" y="1651733"/>
                  <a:pt x="2633869" y="1925480"/>
                  <a:pt x="3923928" y="1680427"/>
                </a:cubicBezTo>
                <a:cubicBezTo>
                  <a:pt x="5213987" y="1435374"/>
                  <a:pt x="6726808" y="970301"/>
                  <a:pt x="7740352" y="0"/>
                </a:cubicBezTo>
                <a:cubicBezTo>
                  <a:pt x="7158608" y="980165"/>
                  <a:pt x="5862059" y="2036980"/>
                  <a:pt x="4572000" y="2557078"/>
                </a:cubicBezTo>
                <a:cubicBezTo>
                  <a:pt x="3281941" y="3077176"/>
                  <a:pt x="1553293" y="3226033"/>
                  <a:pt x="0" y="3120587"/>
                </a:cubicBezTo>
                <a:lnTo>
                  <a:pt x="0" y="1470320"/>
                </a:lnTo>
                <a:close/>
              </a:path>
            </a:pathLst>
          </a:cu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>
                  <a:alpha val="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 fontAlgn="base">
              <a:lnSpc>
                <a:spcPct val="105000"/>
              </a:lnSpc>
              <a:spcBef>
                <a:spcPct val="50000"/>
              </a:spcBef>
              <a:spcAft>
                <a:spcPct val="0"/>
              </a:spcAft>
              <a:buClr>
                <a:prstClr val="black"/>
              </a:buClr>
              <a:buFont typeface="Wingdings" pitchFamily="2" charset="2"/>
              <a:buNone/>
              <a:defRPr/>
            </a:pPr>
            <a:endParaRPr kumimoji="1" lang="ko-KR" altLang="en-US">
              <a:solidFill>
                <a:prstClr val="white"/>
              </a:solidFill>
            </a:endParaRPr>
          </a:p>
        </p:txBody>
      </p:sp>
      <p:grpSp>
        <p:nvGrpSpPr>
          <p:cNvPr id="6" name="그룹 11"/>
          <p:cNvGrpSpPr>
            <a:grpSpLocks/>
          </p:cNvGrpSpPr>
          <p:nvPr userDrawn="1"/>
        </p:nvGrpSpPr>
        <p:grpSpPr bwMode="auto">
          <a:xfrm rot="707946" flipH="1">
            <a:off x="6592888" y="1038231"/>
            <a:ext cx="1435100" cy="1603375"/>
            <a:chOff x="899592" y="2996952"/>
            <a:chExt cx="1224136" cy="1368152"/>
          </a:xfrm>
        </p:grpSpPr>
        <p:sp>
          <p:nvSpPr>
            <p:cNvPr id="7" name="자유형 6"/>
            <p:cNvSpPr/>
            <p:nvPr/>
          </p:nvSpPr>
          <p:spPr>
            <a:xfrm>
              <a:off x="915790" y="2989800"/>
              <a:ext cx="792168" cy="1368152"/>
            </a:xfrm>
            <a:custGeom>
              <a:avLst/>
              <a:gdLst>
                <a:gd name="connsiteX0" fmla="*/ 829733 w 829733"/>
                <a:gd name="connsiteY0" fmla="*/ 1049867 h 1371600"/>
                <a:gd name="connsiteX1" fmla="*/ 719667 w 829733"/>
                <a:gd name="connsiteY1" fmla="*/ 1371600 h 1371600"/>
                <a:gd name="connsiteX2" fmla="*/ 0 w 829733"/>
                <a:gd name="connsiteY2" fmla="*/ 0 h 1371600"/>
                <a:gd name="connsiteX3" fmla="*/ 829733 w 829733"/>
                <a:gd name="connsiteY3" fmla="*/ 1049867 h 1371600"/>
                <a:gd name="connsiteX0" fmla="*/ 819141 w 819141"/>
                <a:gd name="connsiteY0" fmla="*/ 1050115 h 1371848"/>
                <a:gd name="connsiteX1" fmla="*/ 709075 w 819141"/>
                <a:gd name="connsiteY1" fmla="*/ 1371848 h 1371848"/>
                <a:gd name="connsiteX2" fmla="*/ 0 w 819141"/>
                <a:gd name="connsiteY2" fmla="*/ 0 h 1371848"/>
                <a:gd name="connsiteX3" fmla="*/ 819141 w 819141"/>
                <a:gd name="connsiteY3" fmla="*/ 1050115 h 1371848"/>
                <a:gd name="connsiteX0" fmla="*/ 792088 w 792088"/>
                <a:gd name="connsiteY0" fmla="*/ 1008112 h 1371848"/>
                <a:gd name="connsiteX1" fmla="*/ 709075 w 792088"/>
                <a:gd name="connsiteY1" fmla="*/ 1371848 h 1371848"/>
                <a:gd name="connsiteX2" fmla="*/ 0 w 792088"/>
                <a:gd name="connsiteY2" fmla="*/ 0 h 1371848"/>
                <a:gd name="connsiteX3" fmla="*/ 792088 w 792088"/>
                <a:gd name="connsiteY3" fmla="*/ 1008112 h 1371848"/>
                <a:gd name="connsiteX0" fmla="*/ 792088 w 792088"/>
                <a:gd name="connsiteY0" fmla="*/ 1080120 h 1371848"/>
                <a:gd name="connsiteX1" fmla="*/ 709075 w 792088"/>
                <a:gd name="connsiteY1" fmla="*/ 1371848 h 1371848"/>
                <a:gd name="connsiteX2" fmla="*/ 0 w 792088"/>
                <a:gd name="connsiteY2" fmla="*/ 0 h 1371848"/>
                <a:gd name="connsiteX3" fmla="*/ 792088 w 792088"/>
                <a:gd name="connsiteY3" fmla="*/ 1080120 h 1371848"/>
                <a:gd name="connsiteX0" fmla="*/ 792088 w 792088"/>
                <a:gd name="connsiteY0" fmla="*/ 1080120 h 1368152"/>
                <a:gd name="connsiteX1" fmla="*/ 720080 w 792088"/>
                <a:gd name="connsiteY1" fmla="*/ 1368152 h 1368152"/>
                <a:gd name="connsiteX2" fmla="*/ 0 w 792088"/>
                <a:gd name="connsiteY2" fmla="*/ 0 h 1368152"/>
                <a:gd name="connsiteX3" fmla="*/ 792088 w 792088"/>
                <a:gd name="connsiteY3" fmla="*/ 1080120 h 1368152"/>
                <a:gd name="connsiteX0" fmla="*/ 792088 w 792088"/>
                <a:gd name="connsiteY0" fmla="*/ 1080120 h 1368152"/>
                <a:gd name="connsiteX1" fmla="*/ 648072 w 792088"/>
                <a:gd name="connsiteY1" fmla="*/ 1368152 h 1368152"/>
                <a:gd name="connsiteX2" fmla="*/ 0 w 792088"/>
                <a:gd name="connsiteY2" fmla="*/ 0 h 1368152"/>
                <a:gd name="connsiteX3" fmla="*/ 792088 w 792088"/>
                <a:gd name="connsiteY3" fmla="*/ 1080120 h 136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2088" h="1368152">
                  <a:moveTo>
                    <a:pt x="792088" y="1080120"/>
                  </a:moveTo>
                  <a:lnTo>
                    <a:pt x="648072" y="1368152"/>
                  </a:lnTo>
                  <a:lnTo>
                    <a:pt x="0" y="0"/>
                  </a:lnTo>
                  <a:lnTo>
                    <a:pt x="792088" y="108012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lnSpc>
                  <a:spcPct val="105000"/>
                </a:lnSpc>
                <a:spcBef>
                  <a:spcPct val="50000"/>
                </a:spcBef>
                <a:spcAft>
                  <a:spcPct val="0"/>
                </a:spcAft>
                <a:buClr>
                  <a:prstClr val="black"/>
                </a:buClr>
                <a:buFont typeface="Wingdings" pitchFamily="2" charset="2"/>
                <a:buNone/>
                <a:defRPr/>
              </a:pPr>
              <a:endParaRPr kumimoji="1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자유형 7"/>
            <p:cNvSpPr/>
            <p:nvPr/>
          </p:nvSpPr>
          <p:spPr>
            <a:xfrm>
              <a:off x="915587" y="2989982"/>
              <a:ext cx="648629" cy="1368152"/>
            </a:xfrm>
            <a:custGeom>
              <a:avLst/>
              <a:gdLst>
                <a:gd name="connsiteX0" fmla="*/ 0 w 728134"/>
                <a:gd name="connsiteY0" fmla="*/ 0 h 1354666"/>
                <a:gd name="connsiteX1" fmla="*/ 702734 w 728134"/>
                <a:gd name="connsiteY1" fmla="*/ 1126066 h 1354666"/>
                <a:gd name="connsiteX2" fmla="*/ 728134 w 728134"/>
                <a:gd name="connsiteY2" fmla="*/ 1354666 h 1354666"/>
                <a:gd name="connsiteX3" fmla="*/ 0 w 728134"/>
                <a:gd name="connsiteY3" fmla="*/ 0 h 1354666"/>
                <a:gd name="connsiteX0" fmla="*/ 0 w 739139"/>
                <a:gd name="connsiteY0" fmla="*/ 0 h 1359437"/>
                <a:gd name="connsiteX1" fmla="*/ 702734 w 739139"/>
                <a:gd name="connsiteY1" fmla="*/ 1126066 h 1359437"/>
                <a:gd name="connsiteX2" fmla="*/ 739139 w 739139"/>
                <a:gd name="connsiteY2" fmla="*/ 1359437 h 1359437"/>
                <a:gd name="connsiteX3" fmla="*/ 0 w 739139"/>
                <a:gd name="connsiteY3" fmla="*/ 0 h 1359437"/>
                <a:gd name="connsiteX0" fmla="*/ 0 w 739139"/>
                <a:gd name="connsiteY0" fmla="*/ 0 h 1359437"/>
                <a:gd name="connsiteX1" fmla="*/ 667131 w 739139"/>
                <a:gd name="connsiteY1" fmla="*/ 1143413 h 1359437"/>
                <a:gd name="connsiteX2" fmla="*/ 739139 w 739139"/>
                <a:gd name="connsiteY2" fmla="*/ 1359437 h 1359437"/>
                <a:gd name="connsiteX3" fmla="*/ 0 w 739139"/>
                <a:gd name="connsiteY3" fmla="*/ 0 h 1359437"/>
                <a:gd name="connsiteX0" fmla="*/ 0 w 667131"/>
                <a:gd name="connsiteY0" fmla="*/ 0 h 1359437"/>
                <a:gd name="connsiteX1" fmla="*/ 667131 w 667131"/>
                <a:gd name="connsiteY1" fmla="*/ 1143413 h 1359437"/>
                <a:gd name="connsiteX2" fmla="*/ 667131 w 667131"/>
                <a:gd name="connsiteY2" fmla="*/ 1359437 h 1359437"/>
                <a:gd name="connsiteX3" fmla="*/ 0 w 667131"/>
                <a:gd name="connsiteY3" fmla="*/ 0 h 1359437"/>
                <a:gd name="connsiteX0" fmla="*/ 0 w 648072"/>
                <a:gd name="connsiteY0" fmla="*/ 0 h 1368152"/>
                <a:gd name="connsiteX1" fmla="*/ 648072 w 648072"/>
                <a:gd name="connsiteY1" fmla="*/ 1152128 h 1368152"/>
                <a:gd name="connsiteX2" fmla="*/ 648072 w 648072"/>
                <a:gd name="connsiteY2" fmla="*/ 1368152 h 1368152"/>
                <a:gd name="connsiteX3" fmla="*/ 0 w 648072"/>
                <a:gd name="connsiteY3" fmla="*/ 0 h 136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072" h="1368152">
                  <a:moveTo>
                    <a:pt x="0" y="0"/>
                  </a:moveTo>
                  <a:lnTo>
                    <a:pt x="648072" y="1152128"/>
                  </a:lnTo>
                  <a:lnTo>
                    <a:pt x="648072" y="136815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lnSpc>
                  <a:spcPct val="105000"/>
                </a:lnSpc>
                <a:spcBef>
                  <a:spcPct val="50000"/>
                </a:spcBef>
                <a:spcAft>
                  <a:spcPct val="0"/>
                </a:spcAft>
                <a:buClr>
                  <a:prstClr val="black"/>
                </a:buClr>
                <a:buFont typeface="Wingdings" pitchFamily="2" charset="2"/>
                <a:buNone/>
                <a:defRPr/>
              </a:pPr>
              <a:endParaRPr kumimoji="1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자유형 8"/>
            <p:cNvSpPr/>
            <p:nvPr/>
          </p:nvSpPr>
          <p:spPr>
            <a:xfrm>
              <a:off x="915587" y="2989982"/>
              <a:ext cx="648629" cy="1368152"/>
            </a:xfrm>
            <a:custGeom>
              <a:avLst/>
              <a:gdLst>
                <a:gd name="connsiteX0" fmla="*/ 0 w 694267"/>
                <a:gd name="connsiteY0" fmla="*/ 0 h 1397000"/>
                <a:gd name="connsiteX1" fmla="*/ 211667 w 694267"/>
                <a:gd name="connsiteY1" fmla="*/ 1397000 h 1397000"/>
                <a:gd name="connsiteX2" fmla="*/ 694267 w 694267"/>
                <a:gd name="connsiteY2" fmla="*/ 1168400 h 1397000"/>
                <a:gd name="connsiteX3" fmla="*/ 0 w 694267"/>
                <a:gd name="connsiteY3" fmla="*/ 0 h 1397000"/>
                <a:gd name="connsiteX0" fmla="*/ 0 w 658275"/>
                <a:gd name="connsiteY0" fmla="*/ 0 h 1363381"/>
                <a:gd name="connsiteX1" fmla="*/ 175675 w 658275"/>
                <a:gd name="connsiteY1" fmla="*/ 1363381 h 1363381"/>
                <a:gd name="connsiteX2" fmla="*/ 658275 w 658275"/>
                <a:gd name="connsiteY2" fmla="*/ 1134781 h 1363381"/>
                <a:gd name="connsiteX3" fmla="*/ 0 w 658275"/>
                <a:gd name="connsiteY3" fmla="*/ 0 h 1363381"/>
                <a:gd name="connsiteX0" fmla="*/ 0 w 658275"/>
                <a:gd name="connsiteY0" fmla="*/ 0 h 1368152"/>
                <a:gd name="connsiteX1" fmla="*/ 216024 w 658275"/>
                <a:gd name="connsiteY1" fmla="*/ 1368152 h 1368152"/>
                <a:gd name="connsiteX2" fmla="*/ 658275 w 658275"/>
                <a:gd name="connsiteY2" fmla="*/ 1134781 h 1368152"/>
                <a:gd name="connsiteX3" fmla="*/ 0 w 658275"/>
                <a:gd name="connsiteY3" fmla="*/ 0 h 1368152"/>
                <a:gd name="connsiteX0" fmla="*/ 0 w 648072"/>
                <a:gd name="connsiteY0" fmla="*/ 0 h 1368152"/>
                <a:gd name="connsiteX1" fmla="*/ 216024 w 648072"/>
                <a:gd name="connsiteY1" fmla="*/ 1368152 h 1368152"/>
                <a:gd name="connsiteX2" fmla="*/ 648072 w 648072"/>
                <a:gd name="connsiteY2" fmla="*/ 1152127 h 1368152"/>
                <a:gd name="connsiteX3" fmla="*/ 0 w 648072"/>
                <a:gd name="connsiteY3" fmla="*/ 0 h 1368152"/>
                <a:gd name="connsiteX0" fmla="*/ 0 w 648072"/>
                <a:gd name="connsiteY0" fmla="*/ 0 h 1368151"/>
                <a:gd name="connsiteX1" fmla="*/ 144016 w 648072"/>
                <a:gd name="connsiteY1" fmla="*/ 1368151 h 1368151"/>
                <a:gd name="connsiteX2" fmla="*/ 648072 w 648072"/>
                <a:gd name="connsiteY2" fmla="*/ 1152127 h 1368151"/>
                <a:gd name="connsiteX3" fmla="*/ 0 w 648072"/>
                <a:gd name="connsiteY3" fmla="*/ 0 h 1368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072" h="1368151">
                  <a:moveTo>
                    <a:pt x="0" y="0"/>
                  </a:moveTo>
                  <a:lnTo>
                    <a:pt x="144016" y="1368151"/>
                  </a:lnTo>
                  <a:lnTo>
                    <a:pt x="648072" y="115212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lnSpc>
                  <a:spcPct val="105000"/>
                </a:lnSpc>
                <a:spcBef>
                  <a:spcPct val="50000"/>
                </a:spcBef>
                <a:spcAft>
                  <a:spcPct val="0"/>
                </a:spcAft>
                <a:buClr>
                  <a:prstClr val="black"/>
                </a:buClr>
                <a:buFont typeface="Wingdings" pitchFamily="2" charset="2"/>
                <a:buNone/>
                <a:defRPr/>
              </a:pPr>
              <a:endParaRPr kumimoji="1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자유형 9"/>
            <p:cNvSpPr/>
            <p:nvPr/>
          </p:nvSpPr>
          <p:spPr>
            <a:xfrm>
              <a:off x="907873" y="2995568"/>
              <a:ext cx="1224136" cy="1079621"/>
            </a:xfrm>
            <a:custGeom>
              <a:avLst/>
              <a:gdLst>
                <a:gd name="connsiteX0" fmla="*/ 0 w 1312333"/>
                <a:gd name="connsiteY0" fmla="*/ 0 h 1058333"/>
                <a:gd name="connsiteX1" fmla="*/ 855133 w 1312333"/>
                <a:gd name="connsiteY1" fmla="*/ 1058333 h 1058333"/>
                <a:gd name="connsiteX2" fmla="*/ 1312333 w 1312333"/>
                <a:gd name="connsiteY2" fmla="*/ 897466 h 1058333"/>
                <a:gd name="connsiteX3" fmla="*/ 0 w 1312333"/>
                <a:gd name="connsiteY3" fmla="*/ 0 h 1058333"/>
                <a:gd name="connsiteX0" fmla="*/ 0 w 1312333"/>
                <a:gd name="connsiteY0" fmla="*/ 0 h 1096805"/>
                <a:gd name="connsiteX1" fmla="*/ 828080 w 1312333"/>
                <a:gd name="connsiteY1" fmla="*/ 1096805 h 1096805"/>
                <a:gd name="connsiteX2" fmla="*/ 1312333 w 1312333"/>
                <a:gd name="connsiteY2" fmla="*/ 897466 h 1096805"/>
                <a:gd name="connsiteX3" fmla="*/ 0 w 1312333"/>
                <a:gd name="connsiteY3" fmla="*/ 0 h 1096805"/>
                <a:gd name="connsiteX0" fmla="*/ 0 w 1260128"/>
                <a:gd name="connsiteY0" fmla="*/ 0 h 1096805"/>
                <a:gd name="connsiteX1" fmla="*/ 828080 w 1260128"/>
                <a:gd name="connsiteY1" fmla="*/ 1096805 h 1096805"/>
                <a:gd name="connsiteX2" fmla="*/ 1260128 w 1260128"/>
                <a:gd name="connsiteY2" fmla="*/ 952789 h 1096805"/>
                <a:gd name="connsiteX3" fmla="*/ 0 w 1260128"/>
                <a:gd name="connsiteY3" fmla="*/ 0 h 1096805"/>
                <a:gd name="connsiteX0" fmla="*/ 0 w 1224136"/>
                <a:gd name="connsiteY0" fmla="*/ 0 h 1080120"/>
                <a:gd name="connsiteX1" fmla="*/ 792088 w 1224136"/>
                <a:gd name="connsiteY1" fmla="*/ 1080120 h 1080120"/>
                <a:gd name="connsiteX2" fmla="*/ 1224136 w 1224136"/>
                <a:gd name="connsiteY2" fmla="*/ 936104 h 1080120"/>
                <a:gd name="connsiteX3" fmla="*/ 0 w 1224136"/>
                <a:gd name="connsiteY3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4136" h="1080120">
                  <a:moveTo>
                    <a:pt x="0" y="0"/>
                  </a:moveTo>
                  <a:lnTo>
                    <a:pt x="792088" y="1080120"/>
                  </a:lnTo>
                  <a:lnTo>
                    <a:pt x="1224136" y="93610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lnSpc>
                  <a:spcPct val="105000"/>
                </a:lnSpc>
                <a:spcBef>
                  <a:spcPct val="50000"/>
                </a:spcBef>
                <a:spcAft>
                  <a:spcPct val="0"/>
                </a:spcAft>
                <a:buClr>
                  <a:prstClr val="black"/>
                </a:buClr>
                <a:buFont typeface="Wingdings" pitchFamily="2" charset="2"/>
                <a:buNone/>
                <a:defRPr/>
              </a:pPr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1" name="Picture 2" descr="I:\기타\파전클\cafelogo_v3.0_pack\cafelogo_v3.0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749" y="6137275"/>
            <a:ext cx="23844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91581" y="1772861"/>
            <a:ext cx="5085566" cy="1470025"/>
          </a:xfrm>
        </p:spPr>
        <p:txBody>
          <a:bodyPr>
            <a:noAutofit/>
          </a:bodyPr>
          <a:lstStyle>
            <a:lvl1pPr algn="ctr">
              <a:defRPr lang="ko-KR" altLang="en-US" sz="5400" kern="1200" dirty="0">
                <a:ln w="19050"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177800" sx="102000" sy="102000" algn="ctr" rotWithShape="0">
                    <a:prstClr val="black">
                      <a:alpha val="8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926594" y="1142746"/>
            <a:ext cx="4815536" cy="432048"/>
          </a:xfrm>
          <a:solidFill>
            <a:schemeClr val="bg2">
              <a:lumMod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5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7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2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prstClr val="black"/>
              </a:buCl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prstClr val="black"/>
              </a:buCl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42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:\기타\파전클\cafelogo_v3.0_pack\cafelogo_v3.0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67" y="1125576"/>
            <a:ext cx="238442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제목 6"/>
          <p:cNvSpPr>
            <a:spLocks noGrp="1"/>
          </p:cNvSpPr>
          <p:nvPr>
            <p:ph type="title"/>
          </p:nvPr>
        </p:nvSpPr>
        <p:spPr>
          <a:xfrm>
            <a:off x="755576" y="2060849"/>
            <a:ext cx="6347048" cy="2007096"/>
          </a:xfrm>
        </p:spPr>
        <p:txBody>
          <a:bodyPr/>
          <a:lstStyle>
            <a:lvl1pPr algn="l">
              <a:defRPr lang="ko-KR" altLang="en-US" sz="5400" kern="1200" dirty="0" smtClean="0">
                <a:ln w="19050"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177800" sx="102000" sy="102000" algn="ctr" rotWithShape="0">
                    <a:prstClr val="black">
                      <a:alpha val="8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prstClr val="black"/>
              </a:buCl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prstClr val="black"/>
              </a:buCl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prstClr val="black"/>
              </a:buClr>
              <a:defRPr/>
            </a:pPr>
            <a:fld id="{B5FFE1C1-CF7A-49B8-9FA0-844A404F802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prstClr val="black"/>
                </a:buCl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34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75656" y="143636"/>
            <a:ext cx="6336704" cy="634082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  <a:effectLst>
                  <a:outerShdw blurRad="1270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4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prstClr val="black"/>
              </a:buCl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prstClr val="black"/>
              </a:buCl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prstClr val="black"/>
              </a:buClr>
              <a:defRPr/>
            </a:pPr>
            <a:fld id="{7C520AAD-A518-45EA-BC44-BF82E94DA52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buClr>
                  <a:prstClr val="black"/>
                </a:buCl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텍스트 개체 틀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062" tIns="45530" rIns="91062" bIns="45530" rtlCol="0">
            <a:normAutofit/>
          </a:bodyPr>
          <a:lstStyle>
            <a:lvl1pPr marL="341483" indent="-341483">
              <a:buFontTx/>
              <a:buBlip>
                <a:blip r:embed="rId3"/>
              </a:buBlip>
              <a:defRPr/>
            </a:lvl1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pic>
        <p:nvPicPr>
          <p:cNvPr id="9" name="Picture 2" descr="http://kmug.co.kr/board/data/logo/1296267401/%C7%D1%B1%B9%B1%B3%C5%EB%BF%AC%B1%B8%BF%F8_%BD%C5%B7%CE%B0%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04" r="44122" b="30611"/>
          <a:stretch>
            <a:fillRect/>
          </a:stretch>
        </p:blipFill>
        <p:spPr bwMode="auto">
          <a:xfrm>
            <a:off x="6286500" y="6286500"/>
            <a:ext cx="2857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875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prstClr val="black"/>
              </a:buCl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prstClr val="black"/>
              </a:buCl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prstClr val="black"/>
              </a:buClr>
              <a:defRPr/>
            </a:pPr>
            <a:fld id="{1AB58016-9E70-4890-A5FB-D841C0B155EA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buClr>
                  <a:prstClr val="black"/>
                </a:buCl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62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lIns="95602" tIns="47802" rIns="95602" bIns="47802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1" y="1600204"/>
            <a:ext cx="8229600" cy="4525963"/>
          </a:xfrm>
          <a:prstGeom prst="rect">
            <a:avLst/>
          </a:prstGeom>
        </p:spPr>
        <p:txBody>
          <a:bodyPr lIns="95602" tIns="47802" rIns="95602" bIns="47802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472" y="6356993"/>
            <a:ext cx="2133962" cy="364281"/>
          </a:xfrm>
          <a:prstGeom prst="rect">
            <a:avLst/>
          </a:prstGeom>
        </p:spPr>
        <p:txBody>
          <a:bodyPr lIns="95602" tIns="47802" rIns="95602" bIns="47802"/>
          <a:lstStyle>
            <a:lvl1pPr defTabSz="956005"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sz="1900" dirty="0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3605" y="6356993"/>
            <a:ext cx="2896867" cy="364281"/>
          </a:xfrm>
          <a:prstGeom prst="rect">
            <a:avLst/>
          </a:prstGeom>
        </p:spPr>
        <p:txBody>
          <a:bodyPr lIns="95602" tIns="47802" rIns="95602" bIns="47802"/>
          <a:lstStyle>
            <a:lvl1pPr defTabSz="956005"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sz="1900" dirty="0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2567" y="6356993"/>
            <a:ext cx="2133962" cy="364281"/>
          </a:xfrm>
          <a:prstGeom prst="rect">
            <a:avLst/>
          </a:prstGeom>
        </p:spPr>
        <p:txBody>
          <a:bodyPr lIns="95602" tIns="47802" rIns="95602" bIns="47802"/>
          <a:lstStyle>
            <a:lvl1pPr defTabSz="956005"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571134D2-8718-4405-A114-4DCC9F78C644}" type="slidenum">
              <a:rPr lang="ko-KR" altLang="en-US" sz="190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18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33046" y="2130502"/>
            <a:ext cx="7174523" cy="1470025"/>
          </a:xfrm>
        </p:spPr>
        <p:txBody>
          <a:bodyPr lIns="91234" tIns="45619" rIns="91234" bIns="45619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266092" y="3886204"/>
            <a:ext cx="5908431" cy="1752600"/>
          </a:xfrm>
        </p:spPr>
        <p:txBody>
          <a:bodyPr lIns="91234" tIns="45619" rIns="91234" bIns="45619"/>
          <a:lstStyle>
            <a:lvl1pPr marL="0" indent="0" algn="ctr">
              <a:buNone/>
              <a:defRPr/>
            </a:lvl1pPr>
            <a:lvl2pPr marL="456163" indent="0" algn="ctr">
              <a:buNone/>
              <a:defRPr/>
            </a:lvl2pPr>
            <a:lvl3pPr marL="912330" indent="0" algn="ctr">
              <a:buNone/>
              <a:defRPr/>
            </a:lvl3pPr>
            <a:lvl4pPr marL="1368487" indent="0" algn="ctr">
              <a:buNone/>
              <a:defRPr/>
            </a:lvl4pPr>
            <a:lvl5pPr marL="1824651" indent="0" algn="ctr">
              <a:buNone/>
              <a:defRPr/>
            </a:lvl5pPr>
            <a:lvl6pPr marL="2280811" indent="0" algn="ctr">
              <a:buNone/>
              <a:defRPr/>
            </a:lvl6pPr>
            <a:lvl7pPr marL="2736971" indent="0" algn="ctr">
              <a:buNone/>
              <a:defRPr/>
            </a:lvl7pPr>
            <a:lvl8pPr marL="3193130" indent="0" algn="ctr">
              <a:buNone/>
              <a:defRPr/>
            </a:lvl8pPr>
            <a:lvl9pPr marL="3649301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68652189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8D28A-F068-4CE6-B3B1-E27945991202}" type="slidenum">
              <a:rPr lang="ko-K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57895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062" tIns="45530" rIns="91062" bIns="4553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062" tIns="45530" rIns="91062" bIns="4553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88"/>
            <a:ext cx="2133600" cy="365125"/>
          </a:xfrm>
          <a:prstGeom prst="rect">
            <a:avLst/>
          </a:prstGeom>
        </p:spPr>
        <p:txBody>
          <a:bodyPr vert="horz" lIns="91062" tIns="45530" rIns="91062" bIns="45530" rtlCol="0" anchor="ctr"/>
          <a:lstStyle>
            <a:lvl1pPr algn="l">
              <a:lnSpc>
                <a:spcPct val="105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None/>
              <a:defRPr sz="1200">
                <a:solidFill>
                  <a:schemeClr val="tx1">
                    <a:tint val="75000"/>
                  </a:schemeClr>
                </a:solidFill>
                <a:ea typeface="HY헤드라인M" pitchFamily="18" charset="-127"/>
              </a:defRPr>
            </a:lvl1pPr>
          </a:lstStyle>
          <a:p>
            <a:pPr fontAlgn="base">
              <a:spcAft>
                <a:spcPct val="0"/>
              </a:spcAft>
              <a:buClr>
                <a:prstClr val="black"/>
              </a:buClr>
              <a:defRPr/>
            </a:pPr>
            <a:endParaRPr kumimoji="1" lang="ko-KR" altLang="en-US">
              <a:solidFill>
                <a:prstClr val="black">
                  <a:tint val="75000"/>
                </a:prstClr>
              </a:solidFill>
              <a:latin typeface="HY헤드라인M" pitchFamily="18" charset="-127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88"/>
            <a:ext cx="2895600" cy="365125"/>
          </a:xfrm>
          <a:prstGeom prst="rect">
            <a:avLst/>
          </a:prstGeom>
        </p:spPr>
        <p:txBody>
          <a:bodyPr vert="horz" lIns="91062" tIns="45530" rIns="91062" bIns="45530" rtlCol="0" anchor="ctr"/>
          <a:lstStyle>
            <a:lvl1pPr algn="ctr">
              <a:lnSpc>
                <a:spcPct val="105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None/>
              <a:defRPr sz="1200">
                <a:solidFill>
                  <a:schemeClr val="tx1">
                    <a:tint val="75000"/>
                  </a:schemeClr>
                </a:solidFill>
                <a:ea typeface="HY헤드라인M" pitchFamily="18" charset="-127"/>
              </a:defRPr>
            </a:lvl1pPr>
          </a:lstStyle>
          <a:p>
            <a:pPr fontAlgn="base">
              <a:spcAft>
                <a:spcPct val="0"/>
              </a:spcAft>
              <a:buClr>
                <a:prstClr val="black"/>
              </a:buClr>
              <a:defRPr/>
            </a:pPr>
            <a:endParaRPr kumimoji="1" lang="ko-KR" altLang="en-US">
              <a:solidFill>
                <a:prstClr val="black">
                  <a:tint val="75000"/>
                </a:prstClr>
              </a:solidFill>
              <a:latin typeface="HY헤드라인M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1" y="6356388"/>
            <a:ext cx="2133600" cy="365125"/>
          </a:xfrm>
          <a:prstGeom prst="rect">
            <a:avLst/>
          </a:prstGeom>
        </p:spPr>
        <p:txBody>
          <a:bodyPr vert="horz" lIns="91062" tIns="45530" rIns="91062" bIns="45530" rtlCol="0" anchor="ctr"/>
          <a:lstStyle>
            <a:lvl1pPr algn="r">
              <a:lnSpc>
                <a:spcPct val="105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None/>
              <a:defRPr sz="1200">
                <a:solidFill>
                  <a:schemeClr val="tx1">
                    <a:tint val="75000"/>
                  </a:schemeClr>
                </a:solidFill>
                <a:ea typeface="HY헤드라인M" pitchFamily="18" charset="-127"/>
              </a:defRPr>
            </a:lvl1pPr>
          </a:lstStyle>
          <a:p>
            <a:pPr fontAlgn="base">
              <a:spcAft>
                <a:spcPct val="0"/>
              </a:spcAft>
              <a:buClr>
                <a:prstClr val="black"/>
              </a:buClr>
              <a:defRPr/>
            </a:pPr>
            <a:fld id="{8BE4CBAE-8057-486B-AC54-D2071BAC331C}" type="slidenum">
              <a:rPr kumimoji="1" lang="ko-KR" altLang="en-US">
                <a:solidFill>
                  <a:prstClr val="black">
                    <a:tint val="75000"/>
                  </a:prstClr>
                </a:solidFill>
                <a:latin typeface="HY헤드라인M" pitchFamily="18" charset="-127"/>
              </a:rPr>
              <a:pPr fontAlgn="base">
                <a:spcAft>
                  <a:spcPct val="0"/>
                </a:spcAft>
                <a:buClr>
                  <a:prstClr val="black"/>
                </a:buClr>
                <a:defRPr/>
              </a:pPr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  <a:latin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558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</p:sldLayoutIdLst>
  <p:hf hdr="0" ftr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ln>
            <a:solidFill>
              <a:schemeClr val="bg1">
                <a:alpha val="5000"/>
              </a:schemeClr>
            </a:solidFill>
          </a:ln>
          <a:solidFill>
            <a:schemeClr val="tx1"/>
          </a:solidFill>
          <a:latin typeface="+mj-lt"/>
          <a:ea typeface="+mj-ea"/>
          <a:cs typeface="다음_SemiBold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나눔고딕 ExtraBold"/>
          <a:ea typeface="다음_SemiBold"/>
          <a:cs typeface="다음_SemiBold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나눔고딕 ExtraBold"/>
          <a:ea typeface="다음_SemiBold"/>
          <a:cs typeface="다음_SemiBold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나눔고딕 ExtraBold"/>
          <a:ea typeface="다음_SemiBold"/>
          <a:cs typeface="다음_SemiBold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나눔고딕 ExtraBold"/>
          <a:ea typeface="다음_SemiBold"/>
          <a:cs typeface="다음_SemiBold"/>
        </a:defRPr>
      </a:lvl5pPr>
      <a:lvl6pPr marL="455311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나눔고딕 ExtraBold"/>
          <a:ea typeface="다음_SemiBold"/>
          <a:cs typeface="다음_SemiBold"/>
        </a:defRPr>
      </a:lvl6pPr>
      <a:lvl7pPr marL="910631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나눔고딕 ExtraBold"/>
          <a:ea typeface="다음_SemiBold"/>
          <a:cs typeface="다음_SemiBold"/>
        </a:defRPr>
      </a:lvl7pPr>
      <a:lvl8pPr marL="1365936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나눔고딕 ExtraBold"/>
          <a:ea typeface="다음_SemiBold"/>
          <a:cs typeface="다음_SemiBold"/>
        </a:defRPr>
      </a:lvl8pPr>
      <a:lvl9pPr marL="182126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나눔고딕 ExtraBold"/>
          <a:ea typeface="다음_SemiBold"/>
          <a:cs typeface="다음_SemiBold"/>
        </a:defRPr>
      </a:lvl9pPr>
    </p:titleStyle>
    <p:bodyStyle>
      <a:lvl1pPr marL="341483" indent="-341483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ln>
            <a:solidFill>
              <a:schemeClr val="bg1">
                <a:alpha val="5000"/>
              </a:schemeClr>
            </a:solidFill>
          </a:ln>
          <a:solidFill>
            <a:schemeClr val="tx1"/>
          </a:solidFill>
          <a:latin typeface="+mn-lt"/>
          <a:ea typeface="+mn-ea"/>
          <a:cs typeface="다음_Regular"/>
        </a:defRPr>
      </a:lvl1pPr>
      <a:lvl2pPr marL="739883" indent="-284572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ln>
            <a:solidFill>
              <a:schemeClr val="bg1">
                <a:alpha val="5000"/>
              </a:schemeClr>
            </a:solidFill>
          </a:ln>
          <a:solidFill>
            <a:schemeClr val="tx1"/>
          </a:solidFill>
          <a:latin typeface="+mn-lt"/>
          <a:ea typeface="+mn-ea"/>
          <a:cs typeface="다음_Regular"/>
        </a:defRPr>
      </a:lvl2pPr>
      <a:lvl3pPr marL="1138273" indent="-227652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ln>
            <a:solidFill>
              <a:schemeClr val="bg1">
                <a:alpha val="5000"/>
              </a:schemeClr>
            </a:solidFill>
          </a:ln>
          <a:solidFill>
            <a:schemeClr val="tx1"/>
          </a:solidFill>
          <a:latin typeface="+mn-lt"/>
          <a:ea typeface="+mn-ea"/>
          <a:cs typeface="다음_Regular"/>
        </a:defRPr>
      </a:lvl3pPr>
      <a:lvl4pPr marL="1593596" indent="-227652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ln>
            <a:solidFill>
              <a:schemeClr val="bg1">
                <a:alpha val="5000"/>
              </a:schemeClr>
            </a:solidFill>
          </a:ln>
          <a:solidFill>
            <a:schemeClr val="tx1"/>
          </a:solidFill>
          <a:latin typeface="+mn-lt"/>
          <a:ea typeface="+mn-ea"/>
          <a:cs typeface="다음_Regular"/>
        </a:defRPr>
      </a:lvl4pPr>
      <a:lvl5pPr marL="2048900" indent="-227652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ln>
            <a:solidFill>
              <a:schemeClr val="bg1">
                <a:alpha val="5000"/>
              </a:schemeClr>
            </a:solidFill>
          </a:ln>
          <a:solidFill>
            <a:schemeClr val="tx1"/>
          </a:solidFill>
          <a:latin typeface="+mn-lt"/>
          <a:ea typeface="+mn-ea"/>
          <a:cs typeface="다음_Regular"/>
        </a:defRPr>
      </a:lvl5pPr>
      <a:lvl6pPr marL="2504216" indent="-227652" algn="l" defTabSz="910631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9535" indent="-227652" algn="l" defTabSz="910631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841" indent="-227652" algn="l" defTabSz="910631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0157" indent="-227652" algn="l" defTabSz="910631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063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311" algn="l" defTabSz="91063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631" algn="l" defTabSz="91063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936" algn="l" defTabSz="91063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260" algn="l" defTabSz="91063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560" algn="l" defTabSz="91063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878" algn="l" defTabSz="91063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7186" algn="l" defTabSz="91063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2499" algn="l" defTabSz="91063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4" descr="가로템플릿2 사본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10400" y="6492952"/>
            <a:ext cx="2133600" cy="365125"/>
          </a:xfrm>
          <a:prstGeom prst="rect">
            <a:avLst/>
          </a:prstGeom>
        </p:spPr>
        <p:txBody>
          <a:bodyPr vert="horz" lIns="91234" tIns="45619" rIns="91234" bIns="45619" rtlCol="0" anchor="ctr"/>
          <a:lstStyle>
            <a:lvl1pPr algn="r">
              <a:defRPr sz="180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1A6E781-3BB7-4058-ACC9-E64B8E2C576C}" type="slidenum">
              <a:rPr kumimoji="1" lang="ko-KR" altLang="en-US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7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ransition>
    <p:fade/>
  </p:transition>
  <p:hf hdr="0" ftr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6163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233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6848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4651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115" indent="-34211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265" indent="-28510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407" indent="-22808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6565" indent="-22808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2729" indent="-22808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08898" indent="-228082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5055" indent="-228082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1217" indent="-228082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7374" indent="-228082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233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63" algn="l" defTabSz="91233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30" algn="l" defTabSz="91233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87" algn="l" defTabSz="91233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651" algn="l" defTabSz="91233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811" algn="l" defTabSz="91233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971" algn="l" defTabSz="91233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130" algn="l" defTabSz="91233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301" algn="l" defTabSz="91233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microsoft.com/office/2007/relationships/hdphoto" Target="../media/hdphoto9.wdp"/><Relationship Id="rId9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58.png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.png"/><Relationship Id="rId5" Type="http://schemas.openxmlformats.org/officeDocument/2006/relationships/image" Target="../media/image95.jpe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1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image" Target="../media/image10.png"/><Relationship Id="rId3" Type="http://schemas.openxmlformats.org/officeDocument/2006/relationships/image" Target="../media/image112.jpe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20.jpeg"/><Relationship Id="rId5" Type="http://schemas.openxmlformats.org/officeDocument/2006/relationships/image" Target="../media/image114.jpe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.kr/url?sa=i&amp;rct=j&amp;q=&amp;esrc=s&amp;source=images&amp;cd=&amp;cad=rja&amp;uact=8&amp;ved=0ahUKEwigoL6_7ebUAhUFtpQKHQ_7DpoQjRwIBw&amp;url=http://earthjournalism.net/stories/clearing-the-air-why-mongolias-informal-ger-settlements-are-key-to-solving-its-air-pollution-crisis&amp;psig=AFQjCNGjQtipgigGqIHUSVmbsPAUMeCZlw&amp;ust=1498956262934844" TargetMode="External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1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jpeg"/><Relationship Id="rId5" Type="http://schemas.openxmlformats.org/officeDocument/2006/relationships/image" Target="../media/image28.png"/><Relationship Id="rId10" Type="http://schemas.openxmlformats.org/officeDocument/2006/relationships/image" Target="../media/image32.jpeg"/><Relationship Id="rId4" Type="http://schemas.openxmlformats.org/officeDocument/2006/relationships/image" Target="../media/image27.png"/><Relationship Id="rId9" Type="http://schemas.openxmlformats.org/officeDocument/2006/relationships/image" Target="../media/image3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10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microsoft.com/office/2007/relationships/hdphoto" Target="../media/hdphoto1.wdp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microsoft.com/office/2007/relationships/hdphoto" Target="../media/hdphoto3.wdp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12" Type="http://schemas.microsoft.com/office/2007/relationships/hdphoto" Target="../media/hdphoto7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microsoft.com/office/2007/relationships/hdphoto" Target="../media/hdphoto8.wdp"/><Relationship Id="rId9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2670003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</a:endParaRPr>
          </a:p>
        </p:txBody>
      </p:sp>
      <p:sp>
        <p:nvSpPr>
          <p:cNvPr id="130" name="AutoShape 224"/>
          <p:cNvSpPr>
            <a:spLocks noChangeArrowheads="1"/>
          </p:cNvSpPr>
          <p:nvPr/>
        </p:nvSpPr>
        <p:spPr bwMode="auto">
          <a:xfrm>
            <a:off x="4717325" y="3356992"/>
            <a:ext cx="4200876" cy="3117610"/>
          </a:xfrm>
          <a:prstGeom prst="roundRect">
            <a:avLst>
              <a:gd name="adj" fmla="val 2704"/>
            </a:avLst>
          </a:prstGeom>
          <a:solidFill>
            <a:schemeClr val="bg1"/>
          </a:solidFill>
          <a:ln w="19050">
            <a:solidFill>
              <a:srgbClr val="336699"/>
            </a:solidFill>
            <a:round/>
            <a:headEnd/>
            <a:tailEnd/>
          </a:ln>
          <a:effectLst>
            <a:outerShdw dist="35921" dir="2700000" algn="ctr" rotWithShape="0">
              <a:srgbClr val="D6ECFF"/>
            </a:outerShdw>
          </a:effectLst>
        </p:spPr>
        <p:txBody>
          <a:bodyPr wrap="none" lIns="82619" tIns="42963" rIns="82619" bIns="42963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508" y="5435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60">
              <a:buSzPct val="130000"/>
            </a:pPr>
            <a:r>
              <a:rPr lang="mn-MN" altLang="ko-KR" sz="2800" b="1" dirty="0">
                <a:ln w="90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Өнөөгийн нөхцөл байдал </a:t>
            </a:r>
            <a:endParaRPr lang="ko-KR" altLang="en-US" sz="2800" b="1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113" name="그룹 112"/>
          <p:cNvGrpSpPr/>
          <p:nvPr/>
        </p:nvGrpSpPr>
        <p:grpSpPr>
          <a:xfrm>
            <a:off x="4788024" y="3717032"/>
            <a:ext cx="4130177" cy="2664296"/>
            <a:chOff x="5148064" y="4365104"/>
            <a:chExt cx="3744416" cy="221744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48064" y="4365104"/>
              <a:ext cx="3051766" cy="2196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3" name="Picture 5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94427" y="4603686"/>
              <a:ext cx="474882" cy="519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6" name="직선 연결선 15"/>
            <p:cNvCxnSpPr/>
            <p:nvPr/>
          </p:nvCxnSpPr>
          <p:spPr>
            <a:xfrm>
              <a:off x="7668344" y="4501586"/>
              <a:ext cx="648072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직선 연결선 97"/>
            <p:cNvCxnSpPr/>
            <p:nvPr/>
          </p:nvCxnSpPr>
          <p:spPr>
            <a:xfrm flipV="1">
              <a:off x="8215833" y="5213030"/>
              <a:ext cx="0" cy="106680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직선 연결선 101"/>
            <p:cNvCxnSpPr/>
            <p:nvPr/>
          </p:nvCxnSpPr>
          <p:spPr>
            <a:xfrm>
              <a:off x="8100392" y="5213030"/>
              <a:ext cx="216024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직선 연결선 105"/>
            <p:cNvCxnSpPr/>
            <p:nvPr/>
          </p:nvCxnSpPr>
          <p:spPr>
            <a:xfrm>
              <a:off x="8100392" y="6279830"/>
              <a:ext cx="288032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직선 연결선 109"/>
            <p:cNvCxnSpPr/>
            <p:nvPr/>
          </p:nvCxnSpPr>
          <p:spPr>
            <a:xfrm flipV="1">
              <a:off x="8215833" y="4501586"/>
              <a:ext cx="0" cy="711444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직사각형 107"/>
            <p:cNvSpPr/>
            <p:nvPr/>
          </p:nvSpPr>
          <p:spPr>
            <a:xfrm>
              <a:off x="7740352" y="5068030"/>
              <a:ext cx="324036" cy="1514514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308304" y="4365104"/>
              <a:ext cx="432048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b="1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766,019</a:t>
              </a:r>
              <a:endParaRPr lang="ko-KR" altLang="en-US" sz="5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5523344" y="5381863"/>
              <a:ext cx="432048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b="1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312,542</a:t>
              </a:r>
              <a:endParaRPr lang="ko-KR" altLang="en-US" sz="5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868144" y="4941168"/>
              <a:ext cx="432048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b="1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504,423</a:t>
              </a:r>
              <a:endParaRPr lang="ko-KR" altLang="en-US" sz="5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267028" y="4688031"/>
              <a:ext cx="432048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b="1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620,661</a:t>
              </a:r>
              <a:endParaRPr lang="ko-KR" altLang="en-US" sz="5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6588224" y="4593937"/>
              <a:ext cx="432048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b="1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674,869</a:t>
              </a:r>
              <a:endParaRPr lang="ko-KR" altLang="en-US" sz="5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970860" y="4469294"/>
              <a:ext cx="432048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b="1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720,278</a:t>
              </a:r>
              <a:endParaRPr lang="ko-KR" altLang="en-US" sz="5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658916" y="4863585"/>
              <a:ext cx="513484" cy="221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altLang="ko-KR" sz="600" b="1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UB</a:t>
              </a:r>
            </a:p>
            <a:p>
              <a:pPr algn="ctr">
                <a:lnSpc>
                  <a:spcPct val="70000"/>
                </a:lnSpc>
              </a:pPr>
              <a:r>
                <a:rPr lang="en-US" altLang="ko-KR" sz="600" b="1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459,032</a:t>
              </a:r>
              <a:endParaRPr lang="ko-KR" altLang="en-US" sz="6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8229029" y="5366761"/>
              <a:ext cx="663451" cy="69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800" b="1" dirty="0">
                  <a:solidFill>
                    <a:schemeClr val="accent5">
                      <a:lumMod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60% of registered vehicles 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sz="800" b="1" dirty="0">
                  <a:solidFill>
                    <a:schemeClr val="accent5">
                      <a:lumMod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In UB</a:t>
              </a:r>
              <a:endParaRPr lang="ko-KR" altLang="en-US" sz="800" b="1" dirty="0">
                <a:solidFill>
                  <a:schemeClr val="accent5">
                    <a:lumMod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sp>
        <p:nvSpPr>
          <p:cNvPr id="129" name="AutoShape 212"/>
          <p:cNvSpPr>
            <a:spLocks noChangeArrowheads="1"/>
          </p:cNvSpPr>
          <p:nvPr/>
        </p:nvSpPr>
        <p:spPr bwMode="auto">
          <a:xfrm>
            <a:off x="4716016" y="2996952"/>
            <a:ext cx="4213625" cy="323966"/>
          </a:xfrm>
          <a:prstGeom prst="roundRect">
            <a:avLst>
              <a:gd name="adj" fmla="val 16667"/>
            </a:avLst>
          </a:prstGeom>
          <a:solidFill>
            <a:srgbClr val="301E70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rgbClr val="CECFCE"/>
            </a:outerShdw>
          </a:effectLst>
        </p:spPr>
        <p:txBody>
          <a:bodyPr wrap="none" lIns="95754" tIns="47877" rIns="95754" bIns="47877" anchor="ctr"/>
          <a:lstStyle/>
          <a:p>
            <a:pPr algn="ctr" defTabSz="839429" latinLnBrk="0">
              <a:defRPr/>
            </a:pPr>
            <a:r>
              <a:rPr lang="mn-MN" altLang="ko-KR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Бүртгэлтэй тээврийн хэрэгслийн тоо</a:t>
            </a:r>
            <a:endParaRPr lang="ko-KR" altLang="en-US" kern="0" dirty="0">
              <a:solidFill>
                <a:sysClr val="window" lastClr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32" name="AutoShape 117"/>
          <p:cNvSpPr>
            <a:spLocks noChangeArrowheads="1"/>
          </p:cNvSpPr>
          <p:nvPr/>
        </p:nvSpPr>
        <p:spPr bwMode="auto">
          <a:xfrm>
            <a:off x="251520" y="1469827"/>
            <a:ext cx="8712968" cy="1455117"/>
          </a:xfrm>
          <a:prstGeom prst="roundRect">
            <a:avLst>
              <a:gd name="adj" fmla="val 1940"/>
            </a:avLst>
          </a:prstGeom>
          <a:solidFill>
            <a:schemeClr val="bg1"/>
          </a:solidFill>
          <a:ln w="9525" algn="ctr">
            <a:solidFill>
              <a:srgbClr val="71AAD9"/>
            </a:solidFill>
            <a:round/>
            <a:headEnd/>
            <a:tailEnd/>
          </a:ln>
          <a:effectLst>
            <a:prstShdw prst="shdw17" dist="17961" dir="2700000">
              <a:srgbClr val="71AAD9">
                <a:gamma/>
                <a:shade val="60000"/>
                <a:invGamma/>
              </a:srgbClr>
            </a:prstShdw>
          </a:effectLst>
        </p:spPr>
        <p:txBody>
          <a:bodyPr wrap="none" lIns="91262" tIns="45634" rIns="91262" bIns="45634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sz="1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33" name="Rectangle 265"/>
          <p:cNvSpPr>
            <a:spLocks noChangeArrowheads="1"/>
          </p:cNvSpPr>
          <p:nvPr/>
        </p:nvSpPr>
        <p:spPr bwMode="auto">
          <a:xfrm>
            <a:off x="383931" y="1484784"/>
            <a:ext cx="8580557" cy="9830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61245" indent="-361245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170000"/>
              <a:buBlip>
                <a:blip r:embed="rId4"/>
              </a:buBlip>
            </a:pPr>
            <a:r>
              <a:rPr kumimoji="1" lang="mn-MN" altLang="ko-KR" sz="12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Улаанбаатар хотод нийт хүн амын </a:t>
            </a:r>
            <a:r>
              <a:rPr kumimoji="1" lang="en-US" altLang="ko-KR" sz="12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40% </a:t>
            </a:r>
            <a:r>
              <a:rPr kumimoji="1" lang="mn-MN" altLang="ko-KR" sz="12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амьдарч байна.</a:t>
            </a:r>
            <a:endParaRPr kumimoji="1" lang="en-US" altLang="ko-KR" sz="1200" dirty="0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  <a:p>
            <a:pPr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170000"/>
            </a:pPr>
            <a:r>
              <a:rPr kumimoji="1" lang="en-US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       - </a:t>
            </a:r>
            <a:r>
              <a:rPr kumimoji="1"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Хүн амын нягтлал </a:t>
            </a:r>
            <a:r>
              <a:rPr kumimoji="1" lang="en-US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(</a:t>
            </a:r>
            <a:r>
              <a:rPr kumimoji="1"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хүн</a:t>
            </a:r>
            <a:r>
              <a:rPr kumimoji="1" lang="en-US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/</a:t>
            </a:r>
            <a:r>
              <a:rPr kumimoji="1"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км2</a:t>
            </a:r>
            <a:r>
              <a:rPr kumimoji="1" lang="en-US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): </a:t>
            </a:r>
            <a:r>
              <a:rPr kumimoji="1"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Улаанбаатар-т</a:t>
            </a:r>
            <a:r>
              <a:rPr kumimoji="1" lang="en-US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 292</a:t>
            </a:r>
            <a:r>
              <a:rPr kumimoji="1" lang="ko-KR" altLang="en-US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/ </a:t>
            </a:r>
            <a:r>
              <a:rPr kumimoji="1"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Орхон-д</a:t>
            </a:r>
            <a:r>
              <a:rPr kumimoji="1" lang="en-US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 108</a:t>
            </a:r>
            <a:r>
              <a:rPr kumimoji="1" lang="ko-KR" altLang="en-US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/ </a:t>
            </a:r>
            <a:r>
              <a:rPr kumimoji="1"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Дархан-д</a:t>
            </a:r>
            <a:r>
              <a:rPr kumimoji="1" lang="en-US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 29</a:t>
            </a:r>
            <a:r>
              <a:rPr kumimoji="1" lang="ko-KR" altLang="en-US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/ </a:t>
            </a:r>
            <a:r>
              <a:rPr kumimoji="1"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Бусад</a:t>
            </a:r>
            <a:r>
              <a:rPr kumimoji="1" lang="en-US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 </a:t>
            </a:r>
            <a:r>
              <a:rPr kumimoji="1"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газарт </a:t>
            </a:r>
            <a:r>
              <a:rPr kumimoji="1" lang="en-US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3</a:t>
            </a:r>
            <a:r>
              <a:rPr kumimoji="1"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-с доош</a:t>
            </a:r>
            <a:r>
              <a:rPr kumimoji="1" lang="ko-KR" altLang="en-US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 </a:t>
            </a:r>
          </a:p>
          <a:p>
            <a:pPr marL="361245" indent="-361245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170000"/>
              <a:buBlip>
                <a:blip r:embed="rId4"/>
              </a:buBlip>
            </a:pPr>
            <a:r>
              <a:rPr kumimoji="1" lang="mn-MN" altLang="ko-KR" sz="12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Бүртгэлтэй тээврийн хэрэгслийн тоо эрчимтэй нэмэгдэж байгаагаас 60 гаруй хувь нь Улаанбаатар хотод бүртгэлтэй байна.</a:t>
            </a:r>
            <a:endParaRPr kumimoji="1" lang="ko-KR" altLang="en-US" sz="1100" dirty="0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138" name="Group 5"/>
          <p:cNvGrpSpPr>
            <a:grpSpLocks/>
          </p:cNvGrpSpPr>
          <p:nvPr/>
        </p:nvGrpSpPr>
        <p:grpSpPr bwMode="auto">
          <a:xfrm>
            <a:off x="392568" y="986131"/>
            <a:ext cx="6106258" cy="358526"/>
            <a:chOff x="752" y="1413"/>
            <a:chExt cx="1881" cy="294"/>
          </a:xfrm>
        </p:grpSpPr>
        <p:sp>
          <p:nvSpPr>
            <p:cNvPr id="139" name="AutoShape 6"/>
            <p:cNvSpPr>
              <a:spLocks noChangeArrowheads="1"/>
            </p:cNvSpPr>
            <p:nvPr/>
          </p:nvSpPr>
          <p:spPr bwMode="gray">
            <a:xfrm>
              <a:off x="752" y="1413"/>
              <a:ext cx="188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70C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0" scaled="1"/>
            </a:gradFill>
            <a:ln w="12700">
              <a:noFill/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837945" latinLnBrk="0">
                <a:defRPr/>
              </a:pPr>
              <a:endParaRPr lang="ko-KR" altLang="en-US" kern="0" dirty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40" name="AutoShape 7"/>
            <p:cNvSpPr>
              <a:spLocks noChangeArrowheads="1"/>
            </p:cNvSpPr>
            <p:nvPr/>
          </p:nvSpPr>
          <p:spPr bwMode="gray">
            <a:xfrm flipH="1">
              <a:off x="2590" y="1457"/>
              <a:ext cx="36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837945" latinLnBrk="0">
                <a:defRPr/>
              </a:pPr>
              <a:endParaRPr lang="ko-KR" altLang="en-US" kern="0" dirty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41" name="AutoShape 8"/>
            <p:cNvSpPr>
              <a:spLocks noChangeArrowheads="1"/>
            </p:cNvSpPr>
            <p:nvPr/>
          </p:nvSpPr>
          <p:spPr bwMode="gray">
            <a:xfrm>
              <a:off x="762" y="1457"/>
              <a:ext cx="36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837945" latinLnBrk="0">
                <a:defRPr/>
              </a:pPr>
              <a:endParaRPr lang="ko-KR" altLang="en-US" kern="0" dirty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142" name="Text Box 18"/>
          <p:cNvSpPr txBox="1">
            <a:spLocks noChangeArrowheads="1"/>
          </p:cNvSpPr>
          <p:nvPr/>
        </p:nvSpPr>
        <p:spPr bwMode="white">
          <a:xfrm>
            <a:off x="467544" y="980728"/>
            <a:ext cx="576064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mn-MN" altLang="ko-KR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Хүн ам ба тээврийн хэрэгслийн хурдацтай өсөлт</a:t>
            </a:r>
            <a:endParaRPr lang="en-US" altLang="ko-KR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61" name="AutoShape 212"/>
          <p:cNvSpPr>
            <a:spLocks noChangeArrowheads="1"/>
          </p:cNvSpPr>
          <p:nvPr/>
        </p:nvSpPr>
        <p:spPr bwMode="auto">
          <a:xfrm>
            <a:off x="286367" y="2996952"/>
            <a:ext cx="4213625" cy="323966"/>
          </a:xfrm>
          <a:prstGeom prst="roundRect">
            <a:avLst>
              <a:gd name="adj" fmla="val 16667"/>
            </a:avLst>
          </a:prstGeom>
          <a:solidFill>
            <a:srgbClr val="301E70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rgbClr val="CECFCE"/>
            </a:outerShdw>
          </a:effectLst>
        </p:spPr>
        <p:txBody>
          <a:bodyPr wrap="none" lIns="95754" tIns="47877" rIns="95754" bIns="47877" anchor="ctr"/>
          <a:lstStyle/>
          <a:p>
            <a:pPr algn="ctr" defTabSz="839429" latinLnBrk="0">
              <a:defRPr/>
            </a:pPr>
            <a:r>
              <a:rPr lang="mn-MN" altLang="ko-KR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Хүн ам</a:t>
            </a:r>
            <a:endParaRPr lang="ko-KR" altLang="en-US" kern="0" dirty="0">
              <a:solidFill>
                <a:sysClr val="window" lastClr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43" name="AutoShape 224"/>
          <p:cNvSpPr>
            <a:spLocks noChangeArrowheads="1"/>
          </p:cNvSpPr>
          <p:nvPr/>
        </p:nvSpPr>
        <p:spPr bwMode="auto">
          <a:xfrm>
            <a:off x="287676" y="3356992"/>
            <a:ext cx="4200876" cy="3117610"/>
          </a:xfrm>
          <a:prstGeom prst="roundRect">
            <a:avLst>
              <a:gd name="adj" fmla="val 2704"/>
            </a:avLst>
          </a:prstGeom>
          <a:noFill/>
          <a:ln w="19050">
            <a:solidFill>
              <a:srgbClr val="336699"/>
            </a:solidFill>
            <a:round/>
            <a:headEnd/>
            <a:tailEnd/>
          </a:ln>
          <a:effectLst>
            <a:outerShdw dist="35921" dir="2700000" algn="ctr" rotWithShape="0">
              <a:srgbClr val="D6ECFF"/>
            </a:outerShdw>
          </a:effectLst>
        </p:spPr>
        <p:txBody>
          <a:bodyPr wrap="none" lIns="82619" tIns="42963" rIns="82619" bIns="42963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162" name="_x201812592" descr="DRW00000550107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429000"/>
            <a:ext cx="3600400" cy="152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4915797"/>
            <a:ext cx="3338817" cy="146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48637" y="5805264"/>
            <a:ext cx="690953" cy="33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979835" y="4987915"/>
            <a:ext cx="49582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2,786,317</a:t>
            </a:r>
            <a:endParaRPr lang="ko-KR" altLang="en-US" sz="500" b="1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12763" y="4987915"/>
            <a:ext cx="49582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2,839,711</a:t>
            </a:r>
            <a:endParaRPr lang="ko-KR" altLang="en-US" sz="500" b="1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4953006"/>
            <a:ext cx="49582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2,899,011</a:t>
            </a:r>
            <a:endParaRPr lang="ko-KR" altLang="en-US" sz="500" b="1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267744" y="4953006"/>
            <a:ext cx="49582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2,963,113</a:t>
            </a:r>
            <a:endParaRPr lang="ko-KR" altLang="en-US" sz="500" b="1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699792" y="4953006"/>
            <a:ext cx="49582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3,026,864</a:t>
            </a:r>
            <a:endParaRPr lang="ko-KR" altLang="en-US" sz="500" b="1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03848" y="4953006"/>
            <a:ext cx="49582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3,088,856</a:t>
            </a:r>
            <a:endParaRPr lang="ko-KR" altLang="en-US" sz="500" b="1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3528" y="6525924"/>
            <a:ext cx="42889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dirty="0">
                <a:latin typeface="Arial" panose="020B0604020202020204" pitchFamily="34" charset="0"/>
                <a:ea typeface="나눔고딕 ExtraBold" panose="020D0904000000000000" pitchFamily="50" charset="-127"/>
              </a:rPr>
              <a:t>※ Source: Mongolia Statistical Information Service. http://www.1212.mn</a:t>
            </a:r>
            <a:endParaRPr lang="ko-KR" altLang="en-US" sz="800" b="1" dirty="0">
              <a:latin typeface="Arial" panose="020B0604020202020204" pitchFamily="34" charset="0"/>
              <a:ea typeface="나눔고딕 ExtraBold" panose="020D0904000000000000" pitchFamily="50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596336" y="3516976"/>
            <a:ext cx="5596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Unit: </a:t>
            </a:r>
            <a:r>
              <a:rPr lang="en-US" altLang="ko-KR" sz="700" b="1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veh</a:t>
            </a:r>
            <a:endParaRPr lang="ko-KR" altLang="en-US" sz="700" b="1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892604" y="4745078"/>
            <a:ext cx="7432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Unit: People</a:t>
            </a:r>
            <a:endParaRPr lang="ko-KR" altLang="en-US" sz="700" b="1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48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58CB1E-F828-4F11-99E0-327109AF9DA4}" type="slidenum">
              <a:rPr lang="de-DE" sz="10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</a:t>
            </a:fld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41618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직사각형 87"/>
          <p:cNvSpPr/>
          <p:nvPr/>
        </p:nvSpPr>
        <p:spPr>
          <a:xfrm>
            <a:off x="0" y="2670003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60">
              <a:buSzPct val="130000"/>
            </a:pPr>
            <a:r>
              <a:rPr lang="mn-MN" altLang="ko-KR" sz="2800" dirty="0">
                <a:ln w="9000" cmpd="sng">
                  <a:noFill/>
                  <a:prstDash val="solid"/>
                </a:ln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Хэрэгцээ, шаардлагыг тодорхойлох судалгаа</a:t>
            </a:r>
            <a:endParaRPr lang="ko-KR" altLang="en-US" sz="280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grpSp>
        <p:nvGrpSpPr>
          <p:cNvPr id="64" name="그룹 63"/>
          <p:cNvGrpSpPr/>
          <p:nvPr/>
        </p:nvGrpSpPr>
        <p:grpSpPr>
          <a:xfrm>
            <a:off x="323528" y="476672"/>
            <a:ext cx="3171320" cy="1152128"/>
            <a:chOff x="392568" y="842229"/>
            <a:chExt cx="5058486" cy="646331"/>
          </a:xfrm>
        </p:grpSpPr>
        <p:grpSp>
          <p:nvGrpSpPr>
            <p:cNvPr id="65" name="Group 5"/>
            <p:cNvGrpSpPr>
              <a:grpSpLocks/>
            </p:cNvGrpSpPr>
            <p:nvPr/>
          </p:nvGrpSpPr>
          <p:grpSpPr bwMode="auto">
            <a:xfrm>
              <a:off x="392568" y="986131"/>
              <a:ext cx="5058486" cy="358526"/>
              <a:chOff x="752" y="1413"/>
              <a:chExt cx="1881" cy="294"/>
            </a:xfrm>
          </p:grpSpPr>
          <p:sp>
            <p:nvSpPr>
              <p:cNvPr id="67" name="AutoShape 6"/>
              <p:cNvSpPr>
                <a:spLocks noChangeArrowheads="1"/>
              </p:cNvSpPr>
              <p:nvPr/>
            </p:nvSpPr>
            <p:spPr bwMode="gray">
              <a:xfrm>
                <a:off x="752" y="1413"/>
                <a:ext cx="1881" cy="29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70C0"/>
                  </a:gs>
                  <a:gs pos="50000">
                    <a:srgbClr val="00B0F0"/>
                  </a:gs>
                  <a:gs pos="100000">
                    <a:srgbClr val="0070C0"/>
                  </a:gs>
                </a:gsLst>
                <a:lin ang="0" scaled="1"/>
              </a:gradFill>
              <a:ln w="12700">
                <a:noFill/>
                <a:round/>
                <a:headEnd/>
                <a:tailEnd/>
              </a:ln>
              <a:effectLst>
                <a:outerShdw dist="53882" dir="2700000" algn="ctr" rotWithShape="0">
                  <a:srgbClr val="292929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defTabSz="837945" latinLnBrk="0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휴먼모음T" pitchFamily="18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AutoShape 7"/>
              <p:cNvSpPr>
                <a:spLocks noChangeArrowheads="1"/>
              </p:cNvSpPr>
              <p:nvPr/>
            </p:nvSpPr>
            <p:spPr bwMode="gray">
              <a:xfrm flipH="1">
                <a:off x="2590" y="1457"/>
                <a:ext cx="36" cy="204"/>
              </a:xfrm>
              <a:prstGeom prst="moon">
                <a:avLst>
                  <a:gd name="adj" fmla="val 22032"/>
                </a:avLst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  <a:alpha val="0"/>
                    </a:srgbClr>
                  </a:gs>
                  <a:gs pos="50000">
                    <a:srgbClr val="FFFFFF">
                      <a:alpha val="84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837945" latinLnBrk="0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휴먼모음T" pitchFamily="18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AutoShape 8"/>
              <p:cNvSpPr>
                <a:spLocks noChangeArrowheads="1"/>
              </p:cNvSpPr>
              <p:nvPr/>
            </p:nvSpPr>
            <p:spPr bwMode="gray">
              <a:xfrm>
                <a:off x="762" y="1457"/>
                <a:ext cx="36" cy="204"/>
              </a:xfrm>
              <a:prstGeom prst="moon">
                <a:avLst>
                  <a:gd name="adj" fmla="val 22032"/>
                </a:avLst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  <a:alpha val="0"/>
                    </a:srgbClr>
                  </a:gs>
                  <a:gs pos="50000">
                    <a:srgbClr val="FFFFFF">
                      <a:alpha val="84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837945" latinLnBrk="0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휴먼모음T" pitchFamily="18" charset="-127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6" name="Text Box 18"/>
            <p:cNvSpPr txBox="1">
              <a:spLocks noChangeArrowheads="1"/>
            </p:cNvSpPr>
            <p:nvPr/>
          </p:nvSpPr>
          <p:spPr bwMode="white">
            <a:xfrm>
              <a:off x="580873" y="842229"/>
              <a:ext cx="4783217" cy="6463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mn-MN" altLang="ko-KR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휴먼모음T" pitchFamily="18" charset="-127"/>
                  <a:cs typeface="Calibri" panose="020F0502020204030204" pitchFamily="34" charset="0"/>
                </a:rPr>
                <a:t>Мэргэжилтнүүдээс авсан судалгаа</a:t>
              </a:r>
              <a:endParaRPr lang="en-US" altLang="ko-KR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휴먼모음T" pitchFamily="18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24" name="직사각형 23"/>
          <p:cNvSpPr/>
          <p:nvPr/>
        </p:nvSpPr>
        <p:spPr>
          <a:xfrm>
            <a:off x="179512" y="1455420"/>
            <a:ext cx="2808312" cy="5141933"/>
          </a:xfrm>
          <a:prstGeom prst="rect">
            <a:avLst/>
          </a:prstGeom>
          <a:noFill/>
          <a:ln w="19050" cap="flat" cmpd="sng" algn="ctr">
            <a:solidFill>
              <a:srgbClr val="FFFFFF">
                <a:lumMod val="75000"/>
              </a:srgb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88900" lvl="1" indent="-88900" defTabSz="831614" fontAlgn="base" latinLnBrk="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rgbClr val="282828">
                  <a:lumMod val="50000"/>
                  <a:lumOff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kumimoji="1" lang="en-US" altLang="ko-KR" sz="1100" kern="0" dirty="0">
              <a:ln w="0">
                <a:solidFill>
                  <a:srgbClr val="FFFFFF">
                    <a:alpha val="0"/>
                  </a:srgbClr>
                </a:solidFill>
              </a:ln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나눔고딕 Bold" panose="020D08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40" name="AutoShape 6"/>
          <p:cNvSpPr>
            <a:spLocks noChangeArrowheads="1"/>
          </p:cNvSpPr>
          <p:nvPr/>
        </p:nvSpPr>
        <p:spPr bwMode="gray">
          <a:xfrm>
            <a:off x="486400" y="3284984"/>
            <a:ext cx="2069376" cy="23295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2700">
            <a:noFill/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838369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mn-MN" altLang="ko-KR" sz="105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rPr>
              <a:t>Нийтийн тээвэр</a:t>
            </a:r>
            <a:endParaRPr kumimoji="1" lang="ko-KR" altLang="en-US" sz="105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나눔고딕 Bold" panose="020D08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33" name="AutoShape 6"/>
          <p:cNvSpPr>
            <a:spLocks noChangeArrowheads="1"/>
          </p:cNvSpPr>
          <p:nvPr/>
        </p:nvSpPr>
        <p:spPr bwMode="gray">
          <a:xfrm>
            <a:off x="6714381" y="1550578"/>
            <a:ext cx="1779722" cy="25171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2700">
            <a:noFill/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838369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mn-MN" altLang="ko-KR" sz="105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rPr>
              <a:t>Түгжрэл</a:t>
            </a:r>
            <a:endParaRPr kumimoji="1" lang="ko-KR" altLang="en-US" sz="105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나눔고딕 Bold" panose="020D08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41" name="AutoShape 6"/>
          <p:cNvSpPr>
            <a:spLocks noChangeArrowheads="1"/>
          </p:cNvSpPr>
          <p:nvPr/>
        </p:nvSpPr>
        <p:spPr bwMode="gray">
          <a:xfrm>
            <a:off x="3567660" y="1550578"/>
            <a:ext cx="1779722" cy="25171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2700">
            <a:noFill/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838369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mn-MN" altLang="ko-KR" sz="105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rPr>
              <a:t>Авто зогсоол</a:t>
            </a:r>
            <a:endParaRPr kumimoji="1" lang="ko-KR" altLang="en-US" sz="105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나눔고딕 Bold" panose="020D08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55" name="AutoShape 6"/>
          <p:cNvSpPr>
            <a:spLocks noChangeArrowheads="1"/>
          </p:cNvSpPr>
          <p:nvPr/>
        </p:nvSpPr>
        <p:spPr bwMode="gray">
          <a:xfrm>
            <a:off x="3656375" y="4113390"/>
            <a:ext cx="1779722" cy="25171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2700">
            <a:noFill/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838369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mn-MN" altLang="ko-KR" sz="105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rPr>
              <a:t>Даац хэтрүүлсэн </a:t>
            </a:r>
            <a:br>
              <a:rPr kumimoji="1" lang="mn-MN" altLang="ko-KR" sz="105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rPr>
            </a:br>
            <a:r>
              <a:rPr kumimoji="1" lang="mn-MN" altLang="ko-KR" sz="105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rPr>
              <a:t>тээврийн хэрэгсэл</a:t>
            </a:r>
            <a:endParaRPr kumimoji="1" lang="en-US" altLang="ko-KR" sz="105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나눔고딕 Bold" panose="020D08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56" name="AutoShape 6"/>
          <p:cNvSpPr>
            <a:spLocks noChangeArrowheads="1"/>
          </p:cNvSpPr>
          <p:nvPr/>
        </p:nvSpPr>
        <p:spPr bwMode="gray">
          <a:xfrm>
            <a:off x="6732240" y="4113390"/>
            <a:ext cx="1779722" cy="25171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2700">
            <a:noFill/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838369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mn-MN" altLang="ko-KR" sz="105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rPr>
              <a:t>Замын хөдөлгөөний</a:t>
            </a:r>
            <a:br>
              <a:rPr kumimoji="1" lang="mn-MN" altLang="ko-KR" sz="105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rPr>
            </a:br>
            <a:r>
              <a:rPr kumimoji="1" lang="mn-MN" altLang="ko-KR" sz="105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rPr>
              <a:t>аюулгүй байдал</a:t>
            </a:r>
            <a:endParaRPr kumimoji="1" lang="en-US" altLang="ko-KR" sz="105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나눔고딕 Bold" panose="020D08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90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18" name="텍스트"/>
          <p:cNvSpPr txBox="1"/>
          <p:nvPr/>
        </p:nvSpPr>
        <p:spPr>
          <a:xfrm>
            <a:off x="3841114" y="1124744"/>
            <a:ext cx="1662936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>
              <a:defRPr/>
            </a:pPr>
            <a:r>
              <a:rPr lang="mn-MN" altLang="ko-KR" sz="20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Calibri" panose="020F0502020204030204" pitchFamily="34" charset="0"/>
                <a:ea typeface="Arial Unicode MS" panose="020B0604020202020204" pitchFamily="50" charset="-127"/>
                <a:cs typeface="Calibri" panose="020F0502020204030204" pitchFamily="34" charset="0"/>
              </a:rPr>
              <a:t>Орон нутаг</a:t>
            </a:r>
            <a:endParaRPr lang="en-US" altLang="ko-KR" sz="20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Calibri" panose="020F0502020204030204" pitchFamily="34" charset="0"/>
              <a:ea typeface="Arial Unicode MS" panose="020B0604020202020204" pitchFamily="50" charset="-127"/>
              <a:cs typeface="Calibri" panose="020F0502020204030204" pitchFamily="34" charset="0"/>
            </a:endParaRPr>
          </a:p>
        </p:txBody>
      </p:sp>
      <p:sp>
        <p:nvSpPr>
          <p:cNvPr id="76" name="AutoShape 6"/>
          <p:cNvSpPr>
            <a:spLocks noChangeArrowheads="1"/>
          </p:cNvSpPr>
          <p:nvPr/>
        </p:nvSpPr>
        <p:spPr bwMode="gray">
          <a:xfrm>
            <a:off x="683568" y="1550578"/>
            <a:ext cx="1779722" cy="25171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2700">
            <a:noFill/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838369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mn-MN" altLang="ko-KR" sz="105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rPr>
              <a:t>Замын хөдөлгөөнд тулгарч</a:t>
            </a:r>
            <a:br>
              <a:rPr kumimoji="1" lang="mn-MN" altLang="ko-KR" sz="105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rPr>
            </a:br>
            <a:r>
              <a:rPr kumimoji="1" lang="mn-MN" altLang="ko-KR" sz="105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rPr>
              <a:t>буй асуудал</a:t>
            </a:r>
            <a:endParaRPr kumimoji="1" lang="en-US" altLang="ko-KR" sz="105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나눔고딕 Bold" panose="020D08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91" name="직사각형 90"/>
          <p:cNvSpPr/>
          <p:nvPr/>
        </p:nvSpPr>
        <p:spPr>
          <a:xfrm>
            <a:off x="2987824" y="1455420"/>
            <a:ext cx="3096344" cy="5141933"/>
          </a:xfrm>
          <a:prstGeom prst="rect">
            <a:avLst/>
          </a:prstGeom>
          <a:noFill/>
          <a:ln w="19050" cap="flat" cmpd="sng" algn="ctr">
            <a:solidFill>
              <a:srgbClr val="FFFFFF">
                <a:lumMod val="75000"/>
              </a:srgb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88900" lvl="1" indent="-88900" defTabSz="831614" fontAlgn="base" latinLnBrk="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rgbClr val="282828">
                  <a:lumMod val="50000"/>
                  <a:lumOff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kumimoji="1" lang="en-US" altLang="ko-KR" sz="1100" kern="0" dirty="0">
              <a:ln w="0">
                <a:solidFill>
                  <a:srgbClr val="FFFFFF">
                    <a:alpha val="0"/>
                  </a:srgbClr>
                </a:solidFill>
              </a:ln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나눔고딕 Bold" panose="020D08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92" name="직사각형 91"/>
          <p:cNvSpPr/>
          <p:nvPr/>
        </p:nvSpPr>
        <p:spPr>
          <a:xfrm>
            <a:off x="6084168" y="1455420"/>
            <a:ext cx="2844316" cy="5141933"/>
          </a:xfrm>
          <a:prstGeom prst="rect">
            <a:avLst/>
          </a:prstGeom>
          <a:noFill/>
          <a:ln w="19050" cap="flat" cmpd="sng" algn="ctr">
            <a:solidFill>
              <a:srgbClr val="FFFFFF">
                <a:lumMod val="75000"/>
              </a:srgb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88900" lvl="1" indent="-88900" defTabSz="831614" fontAlgn="base" latinLnBrk="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rgbClr val="282828">
                  <a:lumMod val="50000"/>
                  <a:lumOff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kumimoji="1" lang="en-US" altLang="ko-KR" sz="1100" kern="0" dirty="0">
              <a:ln w="0">
                <a:solidFill>
                  <a:srgbClr val="FFFFFF">
                    <a:alpha val="0"/>
                  </a:srgbClr>
                </a:solidFill>
              </a:ln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나눔고딕 Bold" panose="020D0804000000000000" pitchFamily="50" charset="-127"/>
              <a:cs typeface="Calibri" panose="020F0502020204030204" pitchFamily="34" charset="0"/>
            </a:endParaRPr>
          </a:p>
        </p:txBody>
      </p:sp>
      <p:grpSp>
        <p:nvGrpSpPr>
          <p:cNvPr id="48" name="그룹 47"/>
          <p:cNvGrpSpPr/>
          <p:nvPr/>
        </p:nvGrpSpPr>
        <p:grpSpPr>
          <a:xfrm>
            <a:off x="809047" y="1848191"/>
            <a:ext cx="1458697" cy="1436793"/>
            <a:chOff x="2842576" y="1837765"/>
            <a:chExt cx="1722528" cy="1716388"/>
          </a:xfrm>
        </p:grpSpPr>
        <p:pic>
          <p:nvPicPr>
            <p:cNvPr id="50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929" b="91909" l="23751" r="76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79" t="9421" r="24624" b="9281"/>
            <a:stretch/>
          </p:blipFill>
          <p:spPr bwMode="auto">
            <a:xfrm>
              <a:off x="2842576" y="1837765"/>
              <a:ext cx="1722528" cy="1716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직사각형 52"/>
            <p:cNvSpPr/>
            <p:nvPr/>
          </p:nvSpPr>
          <p:spPr>
            <a:xfrm>
              <a:off x="3813222" y="2081680"/>
              <a:ext cx="598700" cy="373458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856" tIns="41929" rIns="83856" bIns="41929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3722207" y="2790976"/>
              <a:ext cx="689715" cy="564178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856" tIns="41929" rIns="83856" bIns="41929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2919722" y="2091782"/>
              <a:ext cx="689715" cy="536989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856" tIns="41929" rIns="83856" bIns="41929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287040" y="3584886"/>
            <a:ext cx="2582231" cy="2913174"/>
            <a:chOff x="287040" y="3584886"/>
            <a:chExt cx="2582231" cy="2913174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6" t="1790" r="3147" b="947"/>
            <a:stretch/>
          </p:blipFill>
          <p:spPr bwMode="auto">
            <a:xfrm>
              <a:off x="287040" y="3584886"/>
              <a:ext cx="2545867" cy="2913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직사각형 45"/>
            <p:cNvSpPr/>
            <p:nvPr/>
          </p:nvSpPr>
          <p:spPr>
            <a:xfrm>
              <a:off x="874377" y="5085184"/>
              <a:ext cx="1994894" cy="23094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856" tIns="41929" rIns="83856" bIns="41929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692754" y="3853901"/>
              <a:ext cx="1574990" cy="23094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856" tIns="41929" rIns="83856" bIns="41929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3203848" y="1872730"/>
            <a:ext cx="2731879" cy="2058395"/>
            <a:chOff x="3203848" y="1872730"/>
            <a:chExt cx="2731879" cy="2058395"/>
          </a:xfrm>
        </p:grpSpPr>
        <p:pic>
          <p:nvPicPr>
            <p:cNvPr id="70" name="Picture 10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" t="2537" r="1217" b="2049"/>
            <a:stretch/>
          </p:blipFill>
          <p:spPr bwMode="auto">
            <a:xfrm>
              <a:off x="3275856" y="1872730"/>
              <a:ext cx="2592288" cy="20583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직사각형 42"/>
            <p:cNvSpPr/>
            <p:nvPr/>
          </p:nvSpPr>
          <p:spPr>
            <a:xfrm>
              <a:off x="3203848" y="1979988"/>
              <a:ext cx="2520280" cy="2968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856" tIns="41929" rIns="83856" bIns="41929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3208273" y="2445207"/>
              <a:ext cx="2727454" cy="2968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856" tIns="41929" rIns="83856" bIns="41929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3138784" y="4437112"/>
            <a:ext cx="2873376" cy="2020324"/>
            <a:chOff x="3138784" y="4437112"/>
            <a:chExt cx="2873376" cy="2020324"/>
          </a:xfrm>
        </p:grpSpPr>
        <p:pic>
          <p:nvPicPr>
            <p:cNvPr id="79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" t="4560" r="1895" b="1556"/>
            <a:stretch/>
          </p:blipFill>
          <p:spPr bwMode="auto">
            <a:xfrm>
              <a:off x="3138784" y="4437112"/>
              <a:ext cx="2873376" cy="2020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직사각형 50"/>
            <p:cNvSpPr/>
            <p:nvPr/>
          </p:nvSpPr>
          <p:spPr>
            <a:xfrm>
              <a:off x="3161076" y="5386442"/>
              <a:ext cx="2784083" cy="38062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856" tIns="41929" rIns="83856" bIns="41929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3173777" y="5855026"/>
              <a:ext cx="2435572" cy="388996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856" tIns="41929" rIns="83856" bIns="41929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6156176" y="1848192"/>
            <a:ext cx="2772308" cy="1968306"/>
            <a:chOff x="6156176" y="1848192"/>
            <a:chExt cx="2772308" cy="1968306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" t="2097" r="1240" b="2235"/>
            <a:stretch/>
          </p:blipFill>
          <p:spPr bwMode="auto">
            <a:xfrm>
              <a:off x="6156176" y="1848192"/>
              <a:ext cx="2736303" cy="1968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직사각형 36"/>
            <p:cNvSpPr/>
            <p:nvPr/>
          </p:nvSpPr>
          <p:spPr>
            <a:xfrm>
              <a:off x="6205685" y="1918822"/>
              <a:ext cx="2722799" cy="289862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856" tIns="41929" rIns="83856" bIns="41929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6147059" y="4453876"/>
            <a:ext cx="2781425" cy="1927452"/>
            <a:chOff x="6147059" y="4453876"/>
            <a:chExt cx="2781425" cy="1927452"/>
          </a:xfrm>
        </p:grpSpPr>
        <p:pic>
          <p:nvPicPr>
            <p:cNvPr id="3081" name="Picture 9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" t="2074" r="1413" b="2752"/>
            <a:stretch/>
          </p:blipFill>
          <p:spPr bwMode="auto">
            <a:xfrm>
              <a:off x="6147059" y="4453876"/>
              <a:ext cx="2781425" cy="1927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직사각형 48"/>
            <p:cNvSpPr/>
            <p:nvPr/>
          </p:nvSpPr>
          <p:spPr>
            <a:xfrm>
              <a:off x="6156176" y="4788409"/>
              <a:ext cx="2736304" cy="41224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856" tIns="41929" rIns="83856" bIns="41929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6485569" y="5526041"/>
              <a:ext cx="2111259" cy="29850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856" tIns="41929" rIns="83856" bIns="41929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173973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2670003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60">
              <a:buSzPct val="130000"/>
            </a:pPr>
            <a:r>
              <a:rPr lang="mn-MN" altLang="ko-KR" sz="2800" dirty="0">
                <a:ln w="9000" cmpd="sng">
                  <a:noFill/>
                  <a:prstDash val="solid"/>
                </a:ln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Хэрэгцээ, шаардлагыг тодорхойлох судалгаа</a:t>
            </a:r>
            <a:endParaRPr lang="ko-KR" altLang="en-US" sz="280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395536" y="548680"/>
            <a:ext cx="6627703" cy="1083896"/>
            <a:chOff x="392568" y="842229"/>
            <a:chExt cx="2926458" cy="646331"/>
          </a:xfrm>
        </p:grpSpPr>
        <p:grpSp>
          <p:nvGrpSpPr>
            <p:cNvPr id="20" name="Group 5"/>
            <p:cNvGrpSpPr>
              <a:grpSpLocks/>
            </p:cNvGrpSpPr>
            <p:nvPr/>
          </p:nvGrpSpPr>
          <p:grpSpPr bwMode="auto">
            <a:xfrm>
              <a:off x="392568" y="986131"/>
              <a:ext cx="2830171" cy="358526"/>
              <a:chOff x="752" y="1413"/>
              <a:chExt cx="1881" cy="294"/>
            </a:xfrm>
          </p:grpSpPr>
          <p:sp>
            <p:nvSpPr>
              <p:cNvPr id="22" name="AutoShape 6"/>
              <p:cNvSpPr>
                <a:spLocks noChangeArrowheads="1"/>
              </p:cNvSpPr>
              <p:nvPr/>
            </p:nvSpPr>
            <p:spPr bwMode="gray">
              <a:xfrm>
                <a:off x="752" y="1413"/>
                <a:ext cx="1881" cy="29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70C0"/>
                  </a:gs>
                  <a:gs pos="50000">
                    <a:srgbClr val="00B0F0"/>
                  </a:gs>
                  <a:gs pos="100000">
                    <a:srgbClr val="0070C0"/>
                  </a:gs>
                </a:gsLst>
                <a:lin ang="0" scaled="1"/>
              </a:gradFill>
              <a:ln w="12700">
                <a:noFill/>
                <a:round/>
                <a:headEnd/>
                <a:tailEnd/>
              </a:ln>
              <a:effectLst>
                <a:outerShdw dist="53882" dir="2700000" algn="ctr" rotWithShape="0">
                  <a:srgbClr val="292929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defTabSz="837945" latinLnBrk="0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휴먼모음T" pitchFamily="18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AutoShape 7"/>
              <p:cNvSpPr>
                <a:spLocks noChangeArrowheads="1"/>
              </p:cNvSpPr>
              <p:nvPr/>
            </p:nvSpPr>
            <p:spPr bwMode="gray">
              <a:xfrm flipH="1">
                <a:off x="2590" y="1457"/>
                <a:ext cx="36" cy="204"/>
              </a:xfrm>
              <a:prstGeom prst="moon">
                <a:avLst>
                  <a:gd name="adj" fmla="val 22032"/>
                </a:avLst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  <a:alpha val="0"/>
                    </a:srgbClr>
                  </a:gs>
                  <a:gs pos="50000">
                    <a:srgbClr val="FFFFFF">
                      <a:alpha val="84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837945" latinLnBrk="0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휴먼모음T" pitchFamily="18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AutoShape 8"/>
              <p:cNvSpPr>
                <a:spLocks noChangeArrowheads="1"/>
              </p:cNvSpPr>
              <p:nvPr/>
            </p:nvSpPr>
            <p:spPr bwMode="gray">
              <a:xfrm>
                <a:off x="762" y="1457"/>
                <a:ext cx="36" cy="204"/>
              </a:xfrm>
              <a:prstGeom prst="moon">
                <a:avLst>
                  <a:gd name="adj" fmla="val 22032"/>
                </a:avLst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  <a:alpha val="0"/>
                    </a:srgbClr>
                  </a:gs>
                  <a:gs pos="50000">
                    <a:srgbClr val="FFFFFF">
                      <a:alpha val="84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837945" latinLnBrk="0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휴먼모음T" pitchFamily="18" charset="-127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" name="Text Box 18"/>
            <p:cNvSpPr txBox="1">
              <a:spLocks noChangeArrowheads="1"/>
            </p:cNvSpPr>
            <p:nvPr/>
          </p:nvSpPr>
          <p:spPr bwMode="white">
            <a:xfrm>
              <a:off x="441646" y="842229"/>
              <a:ext cx="2877380" cy="6463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mn-MN" altLang="ko-KR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휴먼모음T" pitchFamily="18" charset="-127"/>
                  <a:cs typeface="Calibri" panose="020F0502020204030204" pitchFamily="34" charset="0"/>
                </a:rPr>
                <a:t>Мэргэжилтнүүдээс авсан судалгаан дээр үндэслэн ТУС-ийн үйлчилгээнүүдийг эрэмбэлсэн байдал</a:t>
              </a:r>
              <a:endParaRPr lang="ko-KR" altLang="en-US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휴먼모음T" pitchFamily="18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71" name="텍스트"/>
          <p:cNvSpPr txBox="1"/>
          <p:nvPr/>
        </p:nvSpPr>
        <p:spPr>
          <a:xfrm>
            <a:off x="679518" y="1412776"/>
            <a:ext cx="2174946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>
              <a:defRPr/>
            </a:pPr>
            <a:r>
              <a:rPr lang="mn-MN" altLang="ko-KR" sz="2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Calibri" panose="020F0502020204030204" pitchFamily="34" charset="0"/>
                <a:ea typeface="Arial Unicode MS" panose="020B0604020202020204" pitchFamily="50" charset="-127"/>
                <a:cs typeface="Calibri" panose="020F0502020204030204" pitchFamily="34" charset="0"/>
              </a:rPr>
              <a:t>Улаанбаатар хот</a:t>
            </a:r>
            <a:r>
              <a:rPr lang="en-US" altLang="ko-KR" sz="2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Calibri" panose="020F0502020204030204" pitchFamily="34" charset="0"/>
                <a:ea typeface="Arial Unicode MS" panose="020B0604020202020204" pitchFamily="50" charset="-127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2" name="텍스트"/>
          <p:cNvSpPr txBox="1"/>
          <p:nvPr/>
        </p:nvSpPr>
        <p:spPr>
          <a:xfrm>
            <a:off x="6228184" y="1412776"/>
            <a:ext cx="2174946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>
              <a:defRPr/>
            </a:pPr>
            <a:r>
              <a:rPr lang="mn-MN" altLang="ko-KR" sz="2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Calibri" panose="020F0502020204030204" pitchFamily="34" charset="0"/>
                <a:ea typeface="Arial Unicode MS" panose="020B0604020202020204" pitchFamily="50" charset="-127"/>
                <a:cs typeface="Calibri" panose="020F0502020204030204" pitchFamily="34" charset="0"/>
              </a:rPr>
              <a:t>Орон нутаг</a:t>
            </a:r>
            <a:r>
              <a:rPr lang="en-US" altLang="ko-KR" sz="2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Calibri" panose="020F0502020204030204" pitchFamily="34" charset="0"/>
                <a:ea typeface="Arial Unicode MS" panose="020B0604020202020204" pitchFamily="50" charset="-127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73" name="그룹 72"/>
          <p:cNvGrpSpPr/>
          <p:nvPr/>
        </p:nvGrpSpPr>
        <p:grpSpPr>
          <a:xfrm>
            <a:off x="3275856" y="1484784"/>
            <a:ext cx="2448272" cy="2016224"/>
            <a:chOff x="3369333" y="2021178"/>
            <a:chExt cx="2448272" cy="2016224"/>
          </a:xfrm>
        </p:grpSpPr>
        <p:sp>
          <p:nvSpPr>
            <p:cNvPr id="74" name="모서리가 둥근 직사각형 73"/>
            <p:cNvSpPr/>
            <p:nvPr/>
          </p:nvSpPr>
          <p:spPr>
            <a:xfrm>
              <a:off x="4768891" y="3477353"/>
              <a:ext cx="904698" cy="560049"/>
            </a:xfrm>
            <a:prstGeom prst="roundRect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latinLnBrk="0">
                <a:defRPr/>
              </a:pPr>
              <a:r>
                <a:rPr lang="mn-MN" altLang="ko-KR" sz="1100" kern="0" dirty="0">
                  <a:solidFill>
                    <a:srgbClr val="FF9933"/>
                  </a:solidFill>
                  <a:latin typeface="Calibri" panose="020F0502020204030204" pitchFamily="34" charset="0"/>
                  <a:ea typeface="나눔고딕 ExtraBold" panose="020D0904000000000000" pitchFamily="50" charset="-127"/>
                  <a:cs typeface="Calibri" panose="020F0502020204030204" pitchFamily="34" charset="0"/>
                </a:rPr>
                <a:t>Цахим төлбөрийн систем</a:t>
              </a:r>
              <a:endParaRPr lang="en-US" altLang="ko-KR" sz="1100" kern="0" dirty="0">
                <a:solidFill>
                  <a:srgbClr val="FF9933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endParaRPr>
            </a:p>
          </p:txBody>
        </p:sp>
        <p:cxnSp>
          <p:nvCxnSpPr>
            <p:cNvPr id="78" name="직선 연결선 77"/>
            <p:cNvCxnSpPr/>
            <p:nvPr/>
          </p:nvCxnSpPr>
          <p:spPr>
            <a:xfrm>
              <a:off x="3811883" y="2712599"/>
              <a:ext cx="123011" cy="82788"/>
            </a:xfrm>
            <a:prstGeom prst="line">
              <a:avLst/>
            </a:prstGeom>
            <a:noFill/>
            <a:ln w="9525" cap="flat" cmpd="sng" algn="ctr">
              <a:solidFill>
                <a:srgbClr val="FCD3A6"/>
              </a:solidFill>
              <a:prstDash val="solid"/>
            </a:ln>
            <a:effectLst/>
          </p:spPr>
        </p:cxnSp>
        <p:sp>
          <p:nvSpPr>
            <p:cNvPr id="80" name="모서리가 둥근 직사각형 79"/>
            <p:cNvSpPr/>
            <p:nvPr/>
          </p:nvSpPr>
          <p:spPr>
            <a:xfrm>
              <a:off x="3369333" y="2165194"/>
              <a:ext cx="1200446" cy="534872"/>
            </a:xfrm>
            <a:prstGeom prst="roundRect">
              <a:avLst/>
            </a:prstGeom>
            <a:noFill/>
            <a:ln w="38100" cap="flat" cmpd="sng" algn="ctr">
              <a:solidFill>
                <a:srgbClr val="FEB80A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latinLnBrk="0">
                <a:lnSpc>
                  <a:spcPct val="90000"/>
                </a:lnSpc>
                <a:defRPr/>
              </a:pPr>
              <a:r>
                <a:rPr lang="ru-RU" altLang="ko-KR" sz="1050" kern="0" dirty="0">
                  <a:solidFill>
                    <a:srgbClr val="FEB80A">
                      <a:lumMod val="50000"/>
                    </a:srgbClr>
                  </a:solidFill>
                  <a:latin typeface="Calibri" panose="020F0502020204030204" pitchFamily="34" charset="0"/>
                  <a:ea typeface="나눔고딕 ExtraBold" panose="020D0904000000000000" pitchFamily="50" charset="-127"/>
                  <a:cs typeface="Calibri" panose="020F0502020204030204" pitchFamily="34" charset="0"/>
                </a:rPr>
                <a:t>Замын хөдөлгөөний зөрчил илрүүлэх автомат систем</a:t>
              </a:r>
              <a:endParaRPr lang="en-US" altLang="ko-KR" sz="1050" kern="0" dirty="0">
                <a:solidFill>
                  <a:srgbClr val="FEB80A">
                    <a:lumMod val="50000"/>
                  </a:srgbClr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endParaRPr>
            </a:p>
          </p:txBody>
        </p:sp>
        <p:cxnSp>
          <p:nvCxnSpPr>
            <p:cNvPr id="82" name="직선 연결선 81"/>
            <p:cNvCxnSpPr/>
            <p:nvPr/>
          </p:nvCxnSpPr>
          <p:spPr>
            <a:xfrm flipV="1">
              <a:off x="3743153" y="3354156"/>
              <a:ext cx="132851" cy="16337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sp>
          <p:nvSpPr>
            <p:cNvPr id="83" name="모서리가 둥근 직사각형 82"/>
            <p:cNvSpPr/>
            <p:nvPr/>
          </p:nvSpPr>
          <p:spPr>
            <a:xfrm>
              <a:off x="3513349" y="3528635"/>
              <a:ext cx="927525" cy="436759"/>
            </a:xfrm>
            <a:prstGeom prst="roundRect">
              <a:avLst/>
            </a:prstGeom>
            <a:noFill/>
            <a:ln w="381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latinLnBrk="0">
                <a:defRPr/>
              </a:pPr>
              <a:r>
                <a:rPr lang="mn-MN" altLang="ko-KR" sz="900" kern="0" dirty="0">
                  <a:solidFill>
                    <a:prstClr val="white">
                      <a:lumMod val="50000"/>
                    </a:prstClr>
                  </a:solidFill>
                  <a:latin typeface="Calibri" panose="020F0502020204030204" pitchFamily="34" charset="0"/>
                  <a:ea typeface="나눔고딕 ExtraBold" panose="020D0904000000000000" pitchFamily="50" charset="-127"/>
                  <a:cs typeface="Calibri" panose="020F0502020204030204" pitchFamily="34" charset="0"/>
                </a:rPr>
                <a:t>Нийтийн тээвэр</a:t>
              </a:r>
              <a:endParaRPr lang="en-US" altLang="ko-KR" sz="900" kern="0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endParaRPr>
            </a:p>
          </p:txBody>
        </p:sp>
        <p:cxnSp>
          <p:nvCxnSpPr>
            <p:cNvPr id="84" name="직선 연결선 83"/>
            <p:cNvCxnSpPr/>
            <p:nvPr/>
          </p:nvCxnSpPr>
          <p:spPr>
            <a:xfrm flipH="1" flipV="1">
              <a:off x="5221240" y="3343128"/>
              <a:ext cx="133754" cy="134226"/>
            </a:xfrm>
            <a:prstGeom prst="line">
              <a:avLst/>
            </a:prstGeom>
            <a:noFill/>
            <a:ln w="9525" cap="flat" cmpd="sng" algn="ctr">
              <a:solidFill>
                <a:srgbClr val="FFC000"/>
              </a:solidFill>
              <a:prstDash val="solid"/>
            </a:ln>
            <a:effectLst/>
          </p:spPr>
        </p:cxnSp>
        <p:sp>
          <p:nvSpPr>
            <p:cNvPr id="86" name="모서리가 둥근 직사각형 85"/>
            <p:cNvSpPr/>
            <p:nvPr/>
          </p:nvSpPr>
          <p:spPr>
            <a:xfrm>
              <a:off x="4737485" y="2021178"/>
              <a:ext cx="1080120" cy="727679"/>
            </a:xfrm>
            <a:prstGeom prst="roundRect">
              <a:avLst/>
            </a:prstGeom>
            <a:noFill/>
            <a:ln w="38100" cap="flat" cmpd="sng" algn="ctr">
              <a:solidFill>
                <a:srgbClr val="588824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latinLnBrk="0">
                <a:defRPr/>
              </a:pPr>
              <a:r>
                <a:rPr lang="mn-MN" altLang="ko-KR" sz="1400" kern="0" spc="-150" dirty="0">
                  <a:solidFill>
                    <a:srgbClr val="588824"/>
                  </a:solidFill>
                  <a:latin typeface="Calibri" panose="020F0502020204030204" pitchFamily="34" charset="0"/>
                  <a:ea typeface="나눔고딕 ExtraBold" panose="020D0904000000000000" pitchFamily="50" charset="-127"/>
                  <a:cs typeface="Calibri" panose="020F0502020204030204" pitchFamily="34" charset="0"/>
                </a:rPr>
                <a:t>Замын хөдөлгөөний зохицуулалт</a:t>
              </a:r>
              <a:endParaRPr lang="en-US" altLang="ko-KR" sz="1400" kern="0" spc="-150" dirty="0">
                <a:solidFill>
                  <a:srgbClr val="588824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endParaRPr>
            </a:p>
          </p:txBody>
        </p:sp>
        <p:grpSp>
          <p:nvGrpSpPr>
            <p:cNvPr id="87" name="그룹 86"/>
            <p:cNvGrpSpPr/>
            <p:nvPr/>
          </p:nvGrpSpPr>
          <p:grpSpPr>
            <a:xfrm>
              <a:off x="4017405" y="2753916"/>
              <a:ext cx="1104749" cy="666230"/>
              <a:chOff x="3069030" y="3068960"/>
              <a:chExt cx="1328184" cy="782390"/>
            </a:xfrm>
          </p:grpSpPr>
          <p:pic>
            <p:nvPicPr>
              <p:cNvPr id="8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9030" y="3140968"/>
                <a:ext cx="1328184" cy="710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1" name="Picture 5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414"/>
              <a:stretch/>
            </p:blipFill>
            <p:spPr bwMode="auto">
              <a:xfrm>
                <a:off x="3646685" y="3068960"/>
                <a:ext cx="172874" cy="205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88" name="직선 연결선 87"/>
            <p:cNvCxnSpPr/>
            <p:nvPr/>
          </p:nvCxnSpPr>
          <p:spPr>
            <a:xfrm flipV="1">
              <a:off x="5205862" y="2755212"/>
              <a:ext cx="107687" cy="72008"/>
            </a:xfrm>
            <a:prstGeom prst="line">
              <a:avLst/>
            </a:prstGeom>
            <a:noFill/>
            <a:ln w="9525" cap="flat" cmpd="sng" algn="ctr">
              <a:solidFill>
                <a:srgbClr val="588824"/>
              </a:solidFill>
              <a:prstDash val="solid"/>
            </a:ln>
            <a:effectLst/>
          </p:spPr>
        </p:cxnSp>
      </p:grpSp>
      <p:cxnSp>
        <p:nvCxnSpPr>
          <p:cNvPr id="93" name="직선 연결선 92"/>
          <p:cNvCxnSpPr/>
          <p:nvPr/>
        </p:nvCxnSpPr>
        <p:spPr>
          <a:xfrm>
            <a:off x="3635896" y="4780375"/>
            <a:ext cx="177590" cy="88785"/>
          </a:xfrm>
          <a:prstGeom prst="line">
            <a:avLst/>
          </a:prstGeom>
          <a:noFill/>
          <a:ln w="9525" cap="flat" cmpd="sng" algn="ctr">
            <a:solidFill>
              <a:srgbClr val="FF9933"/>
            </a:solidFill>
            <a:prstDash val="solid"/>
          </a:ln>
          <a:effectLst/>
        </p:spPr>
      </p:cxnSp>
      <p:cxnSp>
        <p:nvCxnSpPr>
          <p:cNvPr id="94" name="직선 연결선 93"/>
          <p:cNvCxnSpPr/>
          <p:nvPr/>
        </p:nvCxnSpPr>
        <p:spPr>
          <a:xfrm flipV="1">
            <a:off x="3726734" y="5458774"/>
            <a:ext cx="205743" cy="116916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sp>
        <p:nvSpPr>
          <p:cNvPr id="95" name="모서리가 둥근 직사각형 94"/>
          <p:cNvSpPr/>
          <p:nvPr/>
        </p:nvSpPr>
        <p:spPr>
          <a:xfrm>
            <a:off x="3275856" y="5589240"/>
            <a:ext cx="1155095" cy="518690"/>
          </a:xfrm>
          <a:prstGeom prst="roundRect">
            <a:avLst/>
          </a:prstGeom>
          <a:noFill/>
          <a:ln w="381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lvl="0" algn="ctr" latinLnBrk="0">
              <a:defRPr/>
            </a:pPr>
            <a:r>
              <a:rPr lang="ru-RU" altLang="ko-KR" sz="800" kern="0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Замын хөдөлгөөний зөрчил илрүүлэх автомат систем</a:t>
            </a:r>
          </a:p>
        </p:txBody>
      </p:sp>
      <p:sp>
        <p:nvSpPr>
          <p:cNvPr id="96" name="모서리가 둥근 직사각형 95"/>
          <p:cNvSpPr/>
          <p:nvPr/>
        </p:nvSpPr>
        <p:spPr>
          <a:xfrm>
            <a:off x="3344897" y="3933055"/>
            <a:ext cx="1155095" cy="823261"/>
          </a:xfrm>
          <a:prstGeom prst="roundRect">
            <a:avLst/>
          </a:prstGeom>
          <a:noFill/>
          <a:ln w="38100" cap="flat" cmpd="sng" algn="ctr">
            <a:solidFill>
              <a:srgbClr val="FEB80A"/>
            </a:solidFill>
            <a:prstDash val="solid"/>
          </a:ln>
          <a:effectLst/>
        </p:spPr>
        <p:txBody>
          <a:bodyPr rtlCol="0" anchor="ctr"/>
          <a:lstStyle/>
          <a:p>
            <a:pPr lvl="0" algn="ctr" latinLnBrk="0">
              <a:defRPr/>
            </a:pPr>
            <a:r>
              <a:rPr lang="mn-MN" altLang="ko-KR" kern="0" dirty="0">
                <a:solidFill>
                  <a:srgbClr val="FF9933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Аюулгүй байдал</a:t>
            </a:r>
            <a:endParaRPr lang="en-US" altLang="ko-KR" kern="0" dirty="0">
              <a:solidFill>
                <a:srgbClr val="FF9933"/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grpSp>
        <p:nvGrpSpPr>
          <p:cNvPr id="97" name="그룹 96"/>
          <p:cNvGrpSpPr/>
          <p:nvPr/>
        </p:nvGrpSpPr>
        <p:grpSpPr>
          <a:xfrm>
            <a:off x="4219955" y="4729063"/>
            <a:ext cx="640077" cy="716161"/>
            <a:chOff x="1071544" y="5017109"/>
            <a:chExt cx="640077" cy="716161"/>
          </a:xfrm>
        </p:grpSpPr>
        <p:pic>
          <p:nvPicPr>
            <p:cNvPr id="102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8" t="15827" b="4725"/>
            <a:stretch/>
          </p:blipFill>
          <p:spPr bwMode="auto">
            <a:xfrm>
              <a:off x="1071544" y="5270617"/>
              <a:ext cx="640077" cy="462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4"/>
            <a:stretch/>
          </p:blipFill>
          <p:spPr bwMode="auto">
            <a:xfrm>
              <a:off x="1305145" y="5017109"/>
              <a:ext cx="172874" cy="205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8" name="직선 연결선 97"/>
          <p:cNvCxnSpPr/>
          <p:nvPr/>
        </p:nvCxnSpPr>
        <p:spPr>
          <a:xfrm flipH="1">
            <a:off x="5217751" y="4827071"/>
            <a:ext cx="83556" cy="114097"/>
          </a:xfrm>
          <a:prstGeom prst="line">
            <a:avLst/>
          </a:prstGeom>
          <a:noFill/>
          <a:ln w="9525" cap="flat" cmpd="sng" algn="ctr">
            <a:solidFill>
              <a:srgbClr val="FF9933"/>
            </a:solidFill>
            <a:prstDash val="solid"/>
          </a:ln>
          <a:effectLst/>
        </p:spPr>
      </p:cxnSp>
      <p:sp>
        <p:nvSpPr>
          <p:cNvPr id="99" name="모서리가 둥근 직사각형 98"/>
          <p:cNvSpPr/>
          <p:nvPr/>
        </p:nvSpPr>
        <p:spPr>
          <a:xfrm>
            <a:off x="4838370" y="4376440"/>
            <a:ext cx="1029774" cy="450631"/>
          </a:xfrm>
          <a:prstGeom prst="roundRect">
            <a:avLst/>
          </a:prstGeom>
          <a:noFill/>
          <a:ln w="38100" cap="flat" cmpd="sng" algn="ctr">
            <a:solidFill>
              <a:srgbClr val="FEB80A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latinLnBrk="0">
              <a:defRPr/>
            </a:pPr>
            <a:r>
              <a:rPr lang="mn-MN" altLang="ko-KR" sz="1000" kern="0" dirty="0">
                <a:solidFill>
                  <a:srgbClr val="FEB80A">
                    <a:lumMod val="50000"/>
                  </a:srgbClr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Цахим төлбөрийн систем</a:t>
            </a:r>
            <a:endParaRPr lang="en-US" altLang="ko-KR" sz="1000" kern="0" dirty="0">
              <a:solidFill>
                <a:srgbClr val="FEB80A">
                  <a:lumMod val="50000"/>
                </a:srgbClr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cxnSp>
        <p:nvCxnSpPr>
          <p:cNvPr id="100" name="직선 연결선 99"/>
          <p:cNvCxnSpPr/>
          <p:nvPr/>
        </p:nvCxnSpPr>
        <p:spPr>
          <a:xfrm flipH="1" flipV="1">
            <a:off x="4635220" y="5481414"/>
            <a:ext cx="152804" cy="94276"/>
          </a:xfrm>
          <a:prstGeom prst="line">
            <a:avLst/>
          </a:prstGeom>
          <a:noFill/>
          <a:ln w="9525" cap="flat" cmpd="sng" algn="ctr">
            <a:solidFill>
              <a:srgbClr val="92D050"/>
            </a:solidFill>
            <a:prstDash val="solid"/>
          </a:ln>
          <a:effectLst/>
        </p:spPr>
      </p:cxnSp>
      <p:sp>
        <p:nvSpPr>
          <p:cNvPr id="101" name="모서리가 둥근 직사각형 100"/>
          <p:cNvSpPr/>
          <p:nvPr/>
        </p:nvSpPr>
        <p:spPr>
          <a:xfrm>
            <a:off x="4815786" y="5445224"/>
            <a:ext cx="980350" cy="689031"/>
          </a:xfrm>
          <a:prstGeom prst="roundRect">
            <a:avLst/>
          </a:prstGeom>
          <a:noFill/>
          <a:ln w="38100" cap="flat" cmpd="sng" algn="ctr">
            <a:solidFill>
              <a:srgbClr val="99CC00"/>
            </a:solidFill>
            <a:prstDash val="solid"/>
          </a:ln>
          <a:effectLst/>
        </p:spPr>
        <p:txBody>
          <a:bodyPr rtlCol="0" anchor="ctr"/>
          <a:lstStyle/>
          <a:p>
            <a:pPr lvl="0" algn="ctr" latinLnBrk="0">
              <a:defRPr/>
            </a:pPr>
            <a:r>
              <a:rPr lang="mn-MN" altLang="ko-KR" sz="1050" kern="0" dirty="0">
                <a:solidFill>
                  <a:srgbClr val="99CC00">
                    <a:lumMod val="50000"/>
                  </a:srgbClr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Нийтийн тээвэр</a:t>
            </a:r>
            <a:endParaRPr lang="en-US" altLang="ko-KR" sz="1050" kern="0" dirty="0">
              <a:solidFill>
                <a:srgbClr val="99CC00">
                  <a:lumMod val="50000"/>
                </a:srgbClr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cxnSp>
        <p:nvCxnSpPr>
          <p:cNvPr id="104" name="직선 연결선 103"/>
          <p:cNvCxnSpPr/>
          <p:nvPr/>
        </p:nvCxnSpPr>
        <p:spPr>
          <a:xfrm flipH="1">
            <a:off x="3224256" y="3717032"/>
            <a:ext cx="2643888" cy="0"/>
          </a:xfrm>
          <a:prstGeom prst="line">
            <a:avLst/>
          </a:prstGeom>
          <a:ln w="31750">
            <a:solidFill>
              <a:srgbClr val="00206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3203848" y="2366565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UB</a:t>
            </a:r>
            <a:endParaRPr lang="ko-KR" altLang="en-US" dirty="0"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493732" y="3933056"/>
            <a:ext cx="108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err="1"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Aimags</a:t>
            </a:r>
            <a:endParaRPr lang="ko-KR" altLang="en-US" dirty="0"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959802" y="2424031"/>
            <a:ext cx="692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Needs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815786" y="5085184"/>
            <a:ext cx="692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Needs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7" t="28025" r="60301" b="13753"/>
          <a:stretch/>
        </p:blipFill>
        <p:spPr bwMode="auto">
          <a:xfrm>
            <a:off x="5908106" y="1782108"/>
            <a:ext cx="2984374" cy="436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" name="직사각형 111"/>
          <p:cNvSpPr/>
          <p:nvPr/>
        </p:nvSpPr>
        <p:spPr>
          <a:xfrm>
            <a:off x="5900743" y="1935818"/>
            <a:ext cx="2991737" cy="96363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856" tIns="41929" rIns="83856" bIns="41929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5" t="28196" r="60479" b="13490"/>
          <a:stretch/>
        </p:blipFill>
        <p:spPr bwMode="auto">
          <a:xfrm>
            <a:off x="303982" y="1782108"/>
            <a:ext cx="2899866" cy="439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" name="직사각형 109"/>
          <p:cNvSpPr/>
          <p:nvPr/>
        </p:nvSpPr>
        <p:spPr>
          <a:xfrm>
            <a:off x="236807" y="1916832"/>
            <a:ext cx="2952328" cy="98405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856" tIns="41929" rIns="83856" bIns="41929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79512" y="6207695"/>
            <a:ext cx="8808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mn-MN" altLang="ko-KR" sz="1200" dirty="0">
                <a:solidFill>
                  <a:srgbClr val="C00000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Улаанбаатар хот болон орон нутгийн замын хөдөлгөөнд тулгарч буй асуудал харилцан адилгүй тул шаардлагатай ТУС-ийн үйлчилгээнүүдийг тус тусад нь тодорхойлсон.</a:t>
            </a:r>
            <a:endParaRPr lang="ko-KR" altLang="en-US" sz="1200" dirty="0">
              <a:solidFill>
                <a:srgbClr val="C00000"/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48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72232173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mn-MN" altLang="ko-KR" sz="2800" dirty="0">
                <a:solidFill>
                  <a:srgbClr val="FFFFFF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Тээврийн ухаалаг системийг хөгжүүлэх стратеги</a:t>
            </a:r>
            <a:endParaRPr kumimoji="1" lang="ko-KR" altLang="en-US" sz="2800" dirty="0">
              <a:solidFill>
                <a:srgbClr val="FFFFFF"/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0" y="2670003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179513" y="1185037"/>
            <a:ext cx="8928991" cy="947819"/>
            <a:chOff x="2978360" y="2297347"/>
            <a:chExt cx="8181739" cy="1068478"/>
          </a:xfrm>
        </p:grpSpPr>
        <p:grpSp>
          <p:nvGrpSpPr>
            <p:cNvPr id="22" name="그룹 21"/>
            <p:cNvGrpSpPr/>
            <p:nvPr/>
          </p:nvGrpSpPr>
          <p:grpSpPr>
            <a:xfrm>
              <a:off x="2978360" y="2297347"/>
              <a:ext cx="8181739" cy="997952"/>
              <a:chOff x="722992" y="-183713"/>
              <a:chExt cx="7534016" cy="918948"/>
            </a:xfrm>
          </p:grpSpPr>
          <p:pic>
            <p:nvPicPr>
              <p:cNvPr id="24" name="Picture 3" descr="D:\[01]Showtime\[00]작업\이미지작업\제안서 이미지 작업\04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22992" y="-183713"/>
                <a:ext cx="3698501" cy="819901"/>
              </a:xfrm>
              <a:prstGeom prst="rect">
                <a:avLst/>
              </a:prstGeom>
              <a:noFill/>
            </p:spPr>
          </p:pic>
          <p:pic>
            <p:nvPicPr>
              <p:cNvPr id="25" name="Picture 3" descr="D:\[01]Showtime\[00]작업\이미지작업\제안서 이미지 작업\04.png"/>
              <p:cNvPicPr>
                <a:picLocks noChangeAspect="1" noChangeArrowheads="1"/>
              </p:cNvPicPr>
              <p:nvPr userDrawn="1"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558504" y="-84666"/>
                <a:ext cx="3698504" cy="819901"/>
              </a:xfrm>
              <a:prstGeom prst="rect">
                <a:avLst/>
              </a:prstGeom>
              <a:noFill/>
            </p:spPr>
          </p:pic>
        </p:grpSp>
        <p:pic>
          <p:nvPicPr>
            <p:cNvPr id="23" name="Picture 3" descr="H:\★소스\img\열기구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982701" y="2334383"/>
              <a:ext cx="2122678" cy="1031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그룹 25"/>
          <p:cNvGrpSpPr/>
          <p:nvPr/>
        </p:nvGrpSpPr>
        <p:grpSpPr>
          <a:xfrm>
            <a:off x="258315" y="1132817"/>
            <a:ext cx="919467" cy="916316"/>
            <a:chOff x="1336669" y="1764407"/>
            <a:chExt cx="919467" cy="916316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rgbClr val="C0504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669" y="1764407"/>
              <a:ext cx="919467" cy="916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1398474" y="1930178"/>
              <a:ext cx="79585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mn-MN" altLang="ko-KR" sz="1600" b="1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75000"/>
                    </a:srgbClr>
                  </a:solidFill>
                  <a:latin typeface="Calibri" panose="020F0502020204030204" pitchFamily="34" charset="0"/>
                  <a:ea typeface="나눔고딕 ExtraBold" panose="020D0904000000000000" pitchFamily="50" charset="-127"/>
                  <a:cs typeface="Calibri" panose="020F0502020204030204" pitchFamily="34" charset="0"/>
                </a:rPr>
                <a:t>Алсын хараа</a:t>
              </a:r>
              <a:endParaRPr kumimoji="1" lang="en-US" altLang="ko-KR" sz="1600" b="1" spc="-30" dirty="0">
                <a:ln w="3175">
                  <a:solidFill>
                    <a:srgbClr val="FFFFFF">
                      <a:alpha val="0"/>
                    </a:srgbClr>
                  </a:solidFill>
                </a:ln>
                <a:solidFill>
                  <a:srgbClr val="ED2024">
                    <a:lumMod val="75000"/>
                  </a:srgbClr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1259633" y="1124744"/>
            <a:ext cx="7201967" cy="918445"/>
            <a:chOff x="1302430" y="1031263"/>
            <a:chExt cx="7089641" cy="855884"/>
          </a:xfrm>
        </p:grpSpPr>
        <p:sp>
          <p:nvSpPr>
            <p:cNvPr id="30" name="직사각형 29"/>
            <p:cNvSpPr/>
            <p:nvPr/>
          </p:nvSpPr>
          <p:spPr>
            <a:xfrm>
              <a:off x="1302431" y="1031263"/>
              <a:ext cx="7085993" cy="855883"/>
            </a:xfrm>
            <a:prstGeom prst="rect">
              <a:avLst/>
            </a:prstGeom>
            <a:solidFill>
              <a:sysClr val="window" lastClr="FFFFFF"/>
            </a:solidFill>
            <a:effectLst>
              <a:outerShdw blurRad="63500" algn="ctr" rotWithShape="0">
                <a:prstClr val="black">
                  <a:alpha val="45000"/>
                </a:prstClr>
              </a:outerShdw>
            </a:effectLst>
          </p:spPr>
          <p:txBody>
            <a:bodyPr lIns="180000" tIns="36000" rIns="180000" bIns="36000" anchor="ctr">
              <a:scene3d>
                <a:camera prst="orthographicFront"/>
                <a:lightRig rig="threePt" dir="t"/>
              </a:scene3d>
              <a:sp3d>
                <a:bevelT w="0" h="0" prst="artDeco"/>
                <a:bevelB w="0" h="0"/>
                <a:contourClr>
                  <a:schemeClr val="tx2">
                    <a:lumMod val="50000"/>
                  </a:schemeClr>
                </a:contourClr>
              </a:sp3d>
            </a:bodyPr>
            <a:lstStyle/>
            <a:p>
              <a:pPr lvl="0" algn="ctr" fontAlgn="base" latinLnBrk="0">
                <a:spcBef>
                  <a:spcPct val="0"/>
                </a:spcBef>
                <a:spcAft>
                  <a:spcPts val="600"/>
                </a:spcAft>
              </a:pPr>
              <a:r>
                <a:rPr kumimoji="1" lang="mn-MN" altLang="ko-KR" sz="1600" b="1" kern="0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50000"/>
                    </a:srgbClr>
                  </a:solidFill>
                  <a:latin typeface="Calibri" panose="020F0502020204030204" pitchFamily="34" charset="0"/>
                  <a:ea typeface="나눔고딕 ExtraBold" panose="020D0904000000000000" pitchFamily="50" charset="-127"/>
                  <a:cs typeface="Calibri" panose="020F0502020204030204" pitchFamily="34" charset="0"/>
                </a:rPr>
                <a:t>ТУС-ийг шат дараалалтай, амжилттай хэрэгжүүлснээр Монгол улсын эдийн засгийн хөгжлийг нэмэгдүүлж, иргэдийн ая тухтай амьдрах орчныг бий болгоно.</a:t>
              </a:r>
              <a:endParaRPr kumimoji="1" lang="en-US" altLang="ko-KR" sz="1600" b="1" kern="0" spc="-30" dirty="0">
                <a:ln w="3175">
                  <a:solidFill>
                    <a:srgbClr val="FFFFFF">
                      <a:alpha val="0"/>
                    </a:srgbClr>
                  </a:solidFill>
                </a:ln>
                <a:solidFill>
                  <a:srgbClr val="ED2024">
                    <a:lumMod val="50000"/>
                  </a:srgbClr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1302430" y="1031263"/>
              <a:ext cx="45006" cy="855884"/>
            </a:xfrm>
            <a:prstGeom prst="rect">
              <a:avLst/>
            </a:prstGeom>
            <a:gradFill>
              <a:gsLst>
                <a:gs pos="50000">
                  <a:srgbClr val="006E7C">
                    <a:lumMod val="60000"/>
                    <a:lumOff val="40000"/>
                  </a:srgbClr>
                </a:gs>
                <a:gs pos="99167">
                  <a:srgbClr val="006E7C"/>
                </a:gs>
                <a:gs pos="0">
                  <a:srgbClr val="006E7C"/>
                </a:gs>
              </a:gsLst>
              <a:lin ang="162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marL="0" marR="0" lvl="0" indent="0" algn="ctr" defTabSz="91440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300" b="0" i="0" u="none" strike="noStrike" kern="0" cap="none" spc="0" normalizeH="0" baseline="0" noProof="0">
                <a:ln w="3175"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8347065" y="1031263"/>
              <a:ext cx="45006" cy="855884"/>
            </a:xfrm>
            <a:prstGeom prst="rect">
              <a:avLst/>
            </a:prstGeom>
            <a:gradFill>
              <a:gsLst>
                <a:gs pos="50000">
                  <a:srgbClr val="006E7C">
                    <a:lumMod val="60000"/>
                    <a:lumOff val="40000"/>
                  </a:srgbClr>
                </a:gs>
                <a:gs pos="99167">
                  <a:srgbClr val="006E7C"/>
                </a:gs>
                <a:gs pos="0">
                  <a:srgbClr val="006E7C"/>
                </a:gs>
              </a:gsLst>
              <a:lin ang="162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marL="0" marR="0" lvl="0" indent="0" algn="ctr" defTabSz="91440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300" b="0" i="0" u="none" strike="noStrike" kern="0" cap="none" spc="0" normalizeH="0" baseline="0" noProof="0">
                <a:ln w="3175"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18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18</a:t>
            </a:r>
          </a:p>
        </p:txBody>
      </p:sp>
      <p:pic>
        <p:nvPicPr>
          <p:cNvPr id="19" name="그림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2276872"/>
            <a:ext cx="7560840" cy="4392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358538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mn-MN" altLang="ko-KR" sz="2800" dirty="0">
                <a:solidFill>
                  <a:srgbClr val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Шаардлагатай ТУС-ийн үйлчилгээ</a:t>
            </a:r>
            <a:endParaRPr kumimoji="1" lang="ko-KR" altLang="en-US" sz="2800" dirty="0">
              <a:solidFill>
                <a:srgbClr val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0" y="2670001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6" name="AutoShape 117"/>
          <p:cNvSpPr>
            <a:spLocks noChangeArrowheads="1"/>
          </p:cNvSpPr>
          <p:nvPr/>
        </p:nvSpPr>
        <p:spPr bwMode="auto">
          <a:xfrm>
            <a:off x="251520" y="980728"/>
            <a:ext cx="8712968" cy="576064"/>
          </a:xfrm>
          <a:prstGeom prst="roundRect">
            <a:avLst>
              <a:gd name="adj" fmla="val 1940"/>
            </a:avLst>
          </a:prstGeom>
          <a:solidFill>
            <a:schemeClr val="bg1"/>
          </a:solidFill>
          <a:ln w="9525" algn="ctr">
            <a:solidFill>
              <a:srgbClr val="71AAD9"/>
            </a:solidFill>
            <a:round/>
            <a:headEnd/>
            <a:tailEnd/>
          </a:ln>
          <a:effectLst>
            <a:prstShdw prst="shdw17" dist="17961" dir="2700000">
              <a:srgbClr val="71AAD9">
                <a:gamma/>
                <a:shade val="60000"/>
                <a:invGamma/>
              </a:srgbClr>
            </a:prstShdw>
          </a:effectLst>
        </p:spPr>
        <p:txBody>
          <a:bodyPr wrap="none" lIns="91262" tIns="45634" rIns="91262" bIns="45634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sz="1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7" name="Rectangle 265"/>
          <p:cNvSpPr>
            <a:spLocks noChangeArrowheads="1"/>
          </p:cNvSpPr>
          <p:nvPr/>
        </p:nvSpPr>
        <p:spPr bwMode="auto">
          <a:xfrm>
            <a:off x="383931" y="1051458"/>
            <a:ext cx="8580557" cy="5366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61245" indent="-361245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170000"/>
              <a:buBlip>
                <a:blip r:embed="rId2"/>
              </a:buBlip>
            </a:pPr>
            <a:r>
              <a:rPr kumimoji="1" lang="mn-MN" altLang="ko-KR" sz="14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Төслийн баг Монгол улсад шаадлагатай ТУС-ийн үйлчилгээнүүдийн сонголтыг 5 аргачлалд тулгуурлан хийсэн</a:t>
            </a:r>
            <a:r>
              <a:rPr kumimoji="1" lang="en-US" altLang="ko-KR" sz="14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.</a:t>
            </a:r>
            <a:endParaRPr kumimoji="1" lang="ko-KR" altLang="en-US" sz="1400" dirty="0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277900" y="2316350"/>
            <a:ext cx="3169627" cy="596900"/>
          </a:xfrm>
          <a:prstGeom prst="rect">
            <a:avLst/>
          </a:prstGeom>
          <a:solidFill>
            <a:schemeClr val="bg1"/>
          </a:solidFill>
          <a:ln w="127000" algn="ctr">
            <a:noFill/>
            <a:miter lim="800000"/>
            <a:headEnd/>
            <a:tailEnd/>
          </a:ln>
        </p:spPr>
        <p:txBody>
          <a:bodyPr wrap="none" lIns="91262" tIns="45634" rIns="91262" bIns="45634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277900" y="3138675"/>
            <a:ext cx="3169627" cy="596900"/>
          </a:xfrm>
          <a:prstGeom prst="rect">
            <a:avLst/>
          </a:prstGeom>
          <a:solidFill>
            <a:schemeClr val="bg1"/>
          </a:solidFill>
          <a:ln w="127000" algn="ctr">
            <a:noFill/>
            <a:miter lim="800000"/>
            <a:headEnd/>
            <a:tailEnd/>
          </a:ln>
        </p:spPr>
        <p:txBody>
          <a:bodyPr wrap="none" lIns="91262" tIns="45634" rIns="91262" bIns="45634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77900" y="3959413"/>
            <a:ext cx="3169627" cy="596900"/>
          </a:xfrm>
          <a:prstGeom prst="rect">
            <a:avLst/>
          </a:prstGeom>
          <a:solidFill>
            <a:schemeClr val="bg1"/>
          </a:solidFill>
          <a:ln w="127000" algn="ctr">
            <a:noFill/>
            <a:miter lim="800000"/>
            <a:headEnd/>
            <a:tailEnd/>
          </a:ln>
        </p:spPr>
        <p:txBody>
          <a:bodyPr wrap="none" lIns="91262" tIns="45634" rIns="91262" bIns="45634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277900" y="4770625"/>
            <a:ext cx="3169627" cy="596900"/>
          </a:xfrm>
          <a:prstGeom prst="rect">
            <a:avLst/>
          </a:prstGeom>
          <a:solidFill>
            <a:schemeClr val="bg1"/>
          </a:solidFill>
          <a:ln w="127000" algn="ctr">
            <a:noFill/>
            <a:miter lim="800000"/>
            <a:headEnd/>
            <a:tailEnd/>
          </a:ln>
        </p:spPr>
        <p:txBody>
          <a:bodyPr wrap="none" lIns="91262" tIns="45634" rIns="91262" bIns="45634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277900" y="5581838"/>
            <a:ext cx="3169627" cy="596900"/>
          </a:xfrm>
          <a:prstGeom prst="rect">
            <a:avLst/>
          </a:prstGeom>
          <a:solidFill>
            <a:schemeClr val="bg1"/>
          </a:solidFill>
          <a:ln w="127000" algn="ctr">
            <a:noFill/>
            <a:miter lim="800000"/>
            <a:headEnd/>
            <a:tailEnd/>
          </a:ln>
        </p:spPr>
        <p:txBody>
          <a:bodyPr wrap="none" lIns="91262" tIns="45634" rIns="91262" bIns="45634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1187624" y="2375825"/>
            <a:ext cx="2016223" cy="686806"/>
          </a:xfrm>
          <a:prstGeom prst="snip2SameRect">
            <a:avLst/>
          </a:prstGeom>
          <a:ln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262" tIns="45634" rIns="91262" bIns="45634" anchor="ctr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mn-MN" altLang="ko-KR" sz="12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Монгол Улсын тээврийн </a:t>
            </a:r>
            <a:br>
              <a:rPr kumimoji="1" lang="mn-MN" altLang="ko-KR" sz="12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</a:br>
            <a:r>
              <a:rPr kumimoji="1" lang="mn-MN" altLang="ko-KR" sz="12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бодлого, төлөвлөгөөг </a:t>
            </a:r>
            <a:br>
              <a:rPr kumimoji="1" lang="mn-MN" altLang="ko-KR" sz="12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</a:br>
            <a:r>
              <a:rPr kumimoji="1" lang="mn-MN" altLang="ko-KR" sz="12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судлах</a:t>
            </a:r>
            <a:endParaRPr kumimoji="1" lang="ko-KR" altLang="en-US" sz="1200" dirty="0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1187624" y="3186862"/>
            <a:ext cx="2016224" cy="672881"/>
          </a:xfrm>
          <a:prstGeom prst="snip2SameRect">
            <a:avLst/>
          </a:prstGeom>
          <a:ln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262" tIns="45634" rIns="91262" bIns="45634" anchor="ctr"/>
          <a:lstStyle/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mn-MN" altLang="ko-KR" sz="14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Хэрэлэгчдээс</a:t>
            </a:r>
            <a:br>
              <a:rPr kumimoji="1" lang="mn-MN" altLang="ko-KR" sz="14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</a:br>
            <a:r>
              <a:rPr kumimoji="1" lang="mn-MN" altLang="ko-KR" sz="14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авах судалгаа</a:t>
            </a:r>
            <a:endParaRPr kumimoji="1" lang="ko-KR" altLang="en-US" sz="1400" dirty="0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1187624" y="4004387"/>
            <a:ext cx="2016224" cy="669962"/>
          </a:xfrm>
          <a:prstGeom prst="snip2SameRect">
            <a:avLst/>
          </a:prstGeom>
          <a:ln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262" tIns="45634" rIns="91262" bIns="45634" anchor="ctr"/>
          <a:lstStyle/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mn-MN" altLang="ko-KR" sz="12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Тээврийн салбарын</a:t>
            </a:r>
            <a:br>
              <a:rPr kumimoji="1" lang="mn-MN" altLang="ko-KR" sz="12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</a:br>
            <a:r>
              <a:rPr kumimoji="1" lang="mn-MN" altLang="ko-KR" sz="12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мэргэжилтнүүдээс </a:t>
            </a:r>
            <a:br>
              <a:rPr kumimoji="1" lang="mn-MN" altLang="ko-KR" sz="12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</a:br>
            <a:r>
              <a:rPr kumimoji="1" lang="mn-MN" altLang="ko-KR" sz="12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судалгаа авах</a:t>
            </a:r>
            <a:r>
              <a:rPr kumimoji="1" lang="en-US" altLang="ko-KR" sz="12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 </a:t>
            </a:r>
            <a:endParaRPr kumimoji="1" lang="ko-KR" altLang="en-US" sz="1200" dirty="0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1187624" y="4817186"/>
            <a:ext cx="2016224" cy="668305"/>
          </a:xfrm>
          <a:prstGeom prst="snip2SameRect">
            <a:avLst/>
          </a:prstGeom>
          <a:ln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262" tIns="45634" rIns="91262" bIns="45634" anchor="ctr"/>
          <a:lstStyle/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mn-MN" altLang="ko-KR" sz="14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Одоо ашиглаж буй ТУС</a:t>
            </a:r>
            <a:endParaRPr kumimoji="1" lang="en-US" altLang="ko-KR" sz="1400" dirty="0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1187624" y="5628463"/>
            <a:ext cx="2016224" cy="674506"/>
          </a:xfrm>
          <a:prstGeom prst="snip2SameRect">
            <a:avLst/>
          </a:prstGeom>
          <a:ln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262" tIns="45634" rIns="91262" bIns="45634" anchor="ctr"/>
          <a:lstStyle/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mn-MN" altLang="ko-KR" sz="8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Төслийн баг Монгол Улсын</a:t>
            </a:r>
            <a:br>
              <a:rPr kumimoji="1" lang="mn-MN" altLang="ko-KR" sz="8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</a:br>
            <a:r>
              <a:rPr kumimoji="1" lang="mn-MN" altLang="ko-KR" sz="8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замын хөдөлгөөний нөхцөл</a:t>
            </a:r>
            <a:br>
              <a:rPr kumimoji="1" lang="mn-MN" altLang="ko-KR" sz="8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</a:br>
            <a:r>
              <a:rPr kumimoji="1" lang="mn-MN" altLang="ko-KR" sz="8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байдалтай газар дээр нь </a:t>
            </a:r>
            <a:br>
              <a:rPr kumimoji="1" lang="mn-MN" altLang="ko-KR" sz="8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</a:br>
            <a:r>
              <a:rPr kumimoji="1" lang="mn-MN" altLang="ko-KR" sz="8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танилцаж судалгаа хийх</a:t>
            </a:r>
            <a:endParaRPr kumimoji="1" lang="en-US" altLang="ko-KR" sz="800" dirty="0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3419872" y="2375824"/>
            <a:ext cx="5472608" cy="674507"/>
          </a:xfrm>
          <a:prstGeom prst="rect">
            <a:avLst/>
          </a:prstGeom>
          <a:solidFill>
            <a:srgbClr val="0033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lIns="91262" tIns="45634" rIns="91262" bIns="45634" anchor="ctr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· </a:t>
            </a:r>
            <a:r>
              <a:rPr kumimoji="1" lang="mn-MN" altLang="ko-KR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Үндэсний болон Улаанбаатар хотын тээврийн бодлого, төлөвлөгөөг судлах.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· </a:t>
            </a:r>
            <a:r>
              <a:rPr kumimoji="1" lang="mn-MN" altLang="ko-KR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Шаардлагатай ТУС-ийн үйлчилгээнүүдийг сонгох</a:t>
            </a:r>
            <a:endParaRPr kumimoji="1" lang="en-US" altLang="ko-KR" sz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3419872" y="3185236"/>
            <a:ext cx="5472608" cy="674507"/>
          </a:xfrm>
          <a:prstGeom prst="rect">
            <a:avLst/>
          </a:prstGeom>
          <a:solidFill>
            <a:srgbClr val="94C4E4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lIns="91262" tIns="45634" rIns="91262" bIns="45634" anchor="ctr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9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· </a:t>
            </a:r>
            <a:r>
              <a:rPr kumimoji="1" lang="mn-MN" altLang="ko-KR" sz="9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Улаанбаатар хот, 21 аймгийн хэрэглэгчдээс судалгаа авах.</a:t>
            </a:r>
            <a:endParaRPr kumimoji="1" lang="en-US" altLang="ko-KR" sz="9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9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· </a:t>
            </a:r>
            <a:r>
              <a:rPr kumimoji="1" lang="mn-MN" altLang="ko-KR" sz="9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Монгол улсын бүс нутгийн цаг уур, байгаль, замын хөдөлгөөний оцлогийн талаар судлах.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9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· </a:t>
            </a:r>
            <a:r>
              <a:rPr kumimoji="1" lang="mn-MN" altLang="ko-KR" sz="9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Хэрэглэгчдийн судалгаан дээр үндэслэн замын хөдөлгөөний асуудал, бэрхшээлийг тодорхойлох.</a:t>
            </a:r>
            <a:endParaRPr kumimoji="1" lang="en-US" altLang="ko-KR" sz="9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3419872" y="4004387"/>
            <a:ext cx="5472608" cy="687882"/>
          </a:xfrm>
          <a:prstGeom prst="rect">
            <a:avLst/>
          </a:prstGeom>
          <a:solidFill>
            <a:srgbClr val="0033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lIns="91262" tIns="45634" rIns="91262" bIns="45634" anchor="ctr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· </a:t>
            </a:r>
            <a:r>
              <a:rPr kumimoji="1" lang="mn-MN" altLang="ko-KR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Улаанбаатар хот, 21 аймгийн тээврийн мэргэжилтнүүдээс судалгаа авах.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· </a:t>
            </a:r>
            <a:r>
              <a:rPr kumimoji="1" lang="mn-MN" altLang="ko-KR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Монгол улсын бүс нутгийн цаг уур, байгаль, замын хөдөлгөөний оцлогийн талаар судлах.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· </a:t>
            </a:r>
            <a:r>
              <a:rPr kumimoji="1" lang="mn-MN" altLang="ko-KR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Тээврийн салбарын мэргэжлийн судалгаан дээр үндэслэн замын хөдөлгөөний асуудал, </a:t>
            </a:r>
            <a:br>
              <a:rPr kumimoji="1" lang="mn-MN" altLang="ko-KR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</a:br>
            <a:r>
              <a:rPr kumimoji="1" lang="mn-MN" altLang="ko-KR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бэрхшээлийг тодорхойлох.</a:t>
            </a:r>
            <a:endParaRPr kumimoji="1" lang="ko-KR" altLang="en-US" sz="1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3419872" y="4818838"/>
            <a:ext cx="5472608" cy="677942"/>
          </a:xfrm>
          <a:prstGeom prst="rect">
            <a:avLst/>
          </a:prstGeom>
          <a:solidFill>
            <a:srgbClr val="94C4E4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lIns="91262" tIns="45634" rIns="91262" bIns="45634" anchor="ctr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· </a:t>
            </a:r>
            <a:r>
              <a:rPr kumimoji="1" lang="ru-RU" altLang="ko-KR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Монгол улсад одоо ашиглаж буй ТУС-ийг судлах.</a:t>
            </a:r>
            <a:endParaRPr kumimoji="1" lang="mn-MN" altLang="ko-KR" sz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· </a:t>
            </a:r>
            <a:r>
              <a:rPr kumimoji="1" lang="mn-MN" altLang="ko-KR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Цаашид өргөжүүлэх, харилцан уялдаж ажиллах боломжтой ТУС-ийн </a:t>
            </a:r>
            <a:br>
              <a:rPr kumimoji="1" lang="mn-MN" altLang="ko-KR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</a:br>
            <a:r>
              <a:rPr kumimoji="1" lang="mn-MN" altLang="ko-KR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үйлчилгээнүүдийг сонгох</a:t>
            </a:r>
            <a:endParaRPr kumimoji="1" lang="en-US" altLang="ko-KR" sz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3419872" y="5628462"/>
            <a:ext cx="5472608" cy="674507"/>
          </a:xfrm>
          <a:prstGeom prst="rect">
            <a:avLst/>
          </a:prstGeom>
          <a:solidFill>
            <a:srgbClr val="0033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lIns="91262" tIns="45634" rIns="91262" bIns="45634" anchor="ctr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· </a:t>
            </a:r>
            <a:r>
              <a:rPr kumimoji="1" lang="mn-MN" altLang="ko-KR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Төслийн баг Монгол улсын замын хөдөлгөөний нөхцөл байдалтай газар дээр нь</a:t>
            </a:r>
            <a:br>
              <a:rPr kumimoji="1" lang="mn-MN" altLang="ko-KR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</a:br>
            <a:r>
              <a:rPr kumimoji="1" lang="mn-MN" altLang="ko-KR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танилцаж судалгаа хийх замаар асуудал, бэрхшээлийг тодорхойлох</a:t>
            </a:r>
            <a:endParaRPr kumimoji="1" lang="en-US" altLang="ko-KR" sz="1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· </a:t>
            </a:r>
            <a:r>
              <a:rPr kumimoji="1" lang="mn-MN" altLang="ko-KR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Тулгамдаж буй асуудал, бэрхшээлийг арилгах ТУС-ийн үйлчилгээнүүдийг сонгох.</a:t>
            </a:r>
            <a:endParaRPr kumimoji="1" lang="en-US" altLang="ko-KR" sz="1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69" name="Picture 202" descr="화살표한방향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4134" flipV="1">
            <a:off x="3085467" y="2845380"/>
            <a:ext cx="395654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202" descr="화살표한방향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4134" flipV="1">
            <a:off x="3085467" y="3705656"/>
            <a:ext cx="395654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202" descr="화살표한방향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4134" flipV="1">
            <a:off x="3085467" y="4565932"/>
            <a:ext cx="395654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202" descr="화살표한방향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4134" flipV="1">
            <a:off x="3085467" y="5426208"/>
            <a:ext cx="395654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Rectangle 4"/>
          <p:cNvSpPr>
            <a:spLocks noChangeArrowheads="1"/>
          </p:cNvSpPr>
          <p:nvPr/>
        </p:nvSpPr>
        <p:spPr bwMode="auto">
          <a:xfrm>
            <a:off x="613461" y="1790693"/>
            <a:ext cx="3382475" cy="347662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0099CC"/>
              </a:gs>
            </a:gsLst>
            <a:lin ang="5400000" scaled="1"/>
          </a:gradFill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25400" dir="5400000" algn="ctr" rotWithShape="0">
              <a:srgbClr val="DDDDDD">
                <a:alpha val="50000"/>
              </a:srgbClr>
            </a:outerShdw>
          </a:effectLst>
        </p:spPr>
        <p:txBody>
          <a:bodyPr wrap="none" lIns="91262" tIns="45634" rIns="91262" bIns="45634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sz="1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77" name="Picture 5" descr="aa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628800"/>
            <a:ext cx="635977" cy="568325"/>
          </a:xfrm>
          <a:prstGeom prst="rect">
            <a:avLst/>
          </a:prstGeom>
          <a:noFill/>
          <a:effectLst>
            <a:outerShdw dist="45791" dir="3378596" algn="ctr" rotWithShape="0">
              <a:srgbClr val="B1CBE5">
                <a:alpha val="50000"/>
              </a:srgbClr>
            </a:outerShdw>
          </a:effectLst>
        </p:spPr>
      </p:pic>
      <p:sp>
        <p:nvSpPr>
          <p:cNvPr id="78" name="AutoShape 6"/>
          <p:cNvSpPr>
            <a:spLocks noChangeArrowheads="1"/>
          </p:cNvSpPr>
          <p:nvPr/>
        </p:nvSpPr>
        <p:spPr bwMode="auto">
          <a:xfrm>
            <a:off x="1845068" y="1813877"/>
            <a:ext cx="948979" cy="269200"/>
          </a:xfrm>
          <a:prstGeom prst="roundRect">
            <a:avLst>
              <a:gd name="adj" fmla="val 5602"/>
            </a:avLst>
          </a:prstGeom>
          <a:noFill/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lIns="0" tIns="0" rIns="0" bIns="0">
            <a:spAutoFit/>
          </a:bodyPr>
          <a:lstStyle/>
          <a:p>
            <a:pPr marL="174284" indent="-174284" algn="ctr" defTabSz="1040946" fontAlgn="base">
              <a:spcBef>
                <a:spcPct val="0"/>
              </a:spcBef>
              <a:spcAft>
                <a:spcPct val="0"/>
              </a:spcAft>
              <a:buSzPct val="80000"/>
              <a:defRPr/>
            </a:pPr>
            <a:r>
              <a:rPr kumimoji="1" lang="mn-MN" altLang="ko-KR" sz="1700" dirty="0">
                <a:solidFill>
                  <a:srgbClr val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Аргачлал</a:t>
            </a:r>
            <a:endParaRPr kumimoji="1" lang="ko-KR" altLang="en-US" sz="1700" dirty="0">
              <a:solidFill>
                <a:srgbClr val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9" name="모서리가 둥근 직사각형 38"/>
          <p:cNvSpPr/>
          <p:nvPr/>
        </p:nvSpPr>
        <p:spPr>
          <a:xfrm>
            <a:off x="179512" y="2197125"/>
            <a:ext cx="8748972" cy="4278440"/>
          </a:xfrm>
          <a:prstGeom prst="roundRect">
            <a:avLst>
              <a:gd name="adj" fmla="val 3225"/>
            </a:avLst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그룹 37"/>
          <p:cNvGrpSpPr/>
          <p:nvPr/>
        </p:nvGrpSpPr>
        <p:grpSpPr>
          <a:xfrm>
            <a:off x="539551" y="2414537"/>
            <a:ext cx="556966" cy="631773"/>
            <a:chOff x="373794" y="1211620"/>
            <a:chExt cx="741822" cy="929897"/>
          </a:xfrm>
        </p:grpSpPr>
        <p:sp>
          <p:nvSpPr>
            <p:cNvPr id="41" name="TextBox 40"/>
            <p:cNvSpPr txBox="1"/>
            <p:nvPr/>
          </p:nvSpPr>
          <p:spPr>
            <a:xfrm>
              <a:off x="737642" y="1416698"/>
              <a:ext cx="286094" cy="72481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2000" b="1" spc="-100">
                  <a:gradFill>
                    <a:gsLst>
                      <a:gs pos="0">
                        <a:srgbClr val="FFE400"/>
                      </a:gs>
                      <a:gs pos="100000">
                        <a:srgbClr val="FFE400"/>
                      </a:gs>
                    </a:gsLst>
                    <a:lin ang="5400000" scaled="0"/>
                  </a:gradFill>
                  <a:effectLst>
                    <a:glow rad="635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ix정고딕 M" pitchFamily="18" charset="-127"/>
                  <a:ea typeface="Rix정고딕 M" pitchFamily="18" charset="-127"/>
                </a:defRPr>
              </a:lvl1pPr>
            </a:lstStyle>
            <a:p>
              <a:pPr defTabSz="911346"/>
              <a:r>
                <a:rPr lang="en-US" altLang="ko-KR" sz="3200" i="1" kern="11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32000" endPos="40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ko-KR" altLang="en-US" sz="3200" i="1" kern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32000" endPos="40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Picture 12" descr="C:\Users\user\Desktop\태그2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27093" y="1258321"/>
              <a:ext cx="835224" cy="741822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 rot="18755708">
              <a:off x="447396" y="1389980"/>
              <a:ext cx="429418" cy="232976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spAutoFit/>
            </a:bodyPr>
            <a:lstStyle/>
            <a:p>
              <a:pPr algn="ctr" defTabSz="911346" latinLnBrk="0">
                <a:lnSpc>
                  <a:spcPts val="1540"/>
                </a:lnSpc>
                <a:spcBef>
                  <a:spcPct val="0"/>
                </a:spcBef>
                <a:defRPr/>
              </a:pPr>
              <a:r>
                <a:rPr lang="en-US" altLang="ko-KR" sz="1050" b="1" kern="0" dirty="0">
                  <a:ln w="0">
                    <a:noFill/>
                  </a:ln>
                  <a:gradFill flip="none" rotWithShape="1"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16200000" scaled="1"/>
                    <a:tileRect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Rix정고딕 M" pitchFamily="18" charset="-127"/>
                  <a:cs typeface="Arial" panose="020B0604020202020204" pitchFamily="34" charset="0"/>
                </a:rPr>
                <a:t>Step</a:t>
              </a:r>
              <a:endParaRPr lang="ko-KR" altLang="en-US" sz="1050" b="1" kern="0" dirty="0">
                <a:ln w="0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ix정고딕 M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592461" y="3226781"/>
            <a:ext cx="503995" cy="636694"/>
            <a:chOff x="373793" y="2292002"/>
            <a:chExt cx="741822" cy="937141"/>
          </a:xfrm>
        </p:grpSpPr>
        <p:sp>
          <p:nvSpPr>
            <p:cNvPr id="45" name="TextBox 44"/>
            <p:cNvSpPr txBox="1"/>
            <p:nvPr/>
          </p:nvSpPr>
          <p:spPr>
            <a:xfrm>
              <a:off x="737643" y="2504323"/>
              <a:ext cx="316164" cy="7248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2000" b="1" spc="-100">
                  <a:gradFill>
                    <a:gsLst>
                      <a:gs pos="0">
                        <a:srgbClr val="FFE400"/>
                      </a:gs>
                      <a:gs pos="100000">
                        <a:srgbClr val="FFE400"/>
                      </a:gs>
                    </a:gsLst>
                    <a:lin ang="5400000" scaled="0"/>
                  </a:gradFill>
                  <a:effectLst>
                    <a:glow rad="635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ix정고딕 M" pitchFamily="18" charset="-127"/>
                  <a:ea typeface="Rix정고딕 M" pitchFamily="18" charset="-127"/>
                </a:defRPr>
              </a:lvl1pPr>
            </a:lstStyle>
            <a:p>
              <a:pPr defTabSz="911346"/>
              <a:r>
                <a:rPr lang="en-US" altLang="ko-KR" sz="3200" i="1" kern="11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32000" endPos="40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ko-KR" altLang="en-US" sz="3200" i="1" kern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32000" endPos="40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Picture 12" descr="C:\Users\user\Desktop\태그2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27092" y="2338703"/>
              <a:ext cx="835223" cy="74182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 rot="18755708">
              <a:off x="447400" y="2461282"/>
              <a:ext cx="429418" cy="257462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spAutoFit/>
            </a:bodyPr>
            <a:lstStyle/>
            <a:p>
              <a:pPr algn="ctr" defTabSz="911346" latinLnBrk="0">
                <a:lnSpc>
                  <a:spcPts val="1540"/>
                </a:lnSpc>
                <a:spcBef>
                  <a:spcPct val="0"/>
                </a:spcBef>
                <a:defRPr/>
              </a:pPr>
              <a:r>
                <a:rPr lang="en-US" altLang="ko-KR" sz="1050" b="1" kern="0" dirty="0">
                  <a:ln w="0">
                    <a:noFill/>
                  </a:ln>
                  <a:gradFill flip="none" rotWithShape="1"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16200000" scaled="1"/>
                    <a:tileRect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Rix정고딕 M" pitchFamily="18" charset="-127"/>
                  <a:cs typeface="Arial" panose="020B0604020202020204" pitchFamily="34" charset="0"/>
                </a:rPr>
                <a:t>Step</a:t>
              </a:r>
              <a:endParaRPr lang="ko-KR" altLang="en-US" sz="1050" b="1" kern="0" dirty="0">
                <a:ln w="0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ix정고딕 M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65" name="그룹 64"/>
          <p:cNvGrpSpPr/>
          <p:nvPr/>
        </p:nvGrpSpPr>
        <p:grpSpPr>
          <a:xfrm>
            <a:off x="611620" y="5663511"/>
            <a:ext cx="503995" cy="651103"/>
            <a:chOff x="373793" y="5577937"/>
            <a:chExt cx="741822" cy="958349"/>
          </a:xfrm>
        </p:grpSpPr>
        <p:sp>
          <p:nvSpPr>
            <p:cNvPr id="66" name="TextBox 65"/>
            <p:cNvSpPr txBox="1"/>
            <p:nvPr/>
          </p:nvSpPr>
          <p:spPr>
            <a:xfrm>
              <a:off x="737643" y="5811466"/>
              <a:ext cx="316164" cy="7248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2000" b="1" spc="-100">
                  <a:gradFill>
                    <a:gsLst>
                      <a:gs pos="0">
                        <a:srgbClr val="FFE400"/>
                      </a:gs>
                      <a:gs pos="100000">
                        <a:srgbClr val="FFE400"/>
                      </a:gs>
                    </a:gsLst>
                    <a:lin ang="5400000" scaled="0"/>
                  </a:gradFill>
                  <a:effectLst>
                    <a:glow rad="635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ix정고딕 M" pitchFamily="18" charset="-127"/>
                  <a:ea typeface="Rix정고딕 M" pitchFamily="18" charset="-127"/>
                </a:defRPr>
              </a:lvl1pPr>
            </a:lstStyle>
            <a:p>
              <a:pPr defTabSz="911346"/>
              <a:r>
                <a:rPr lang="en-US" altLang="ko-KR" sz="3200" i="1" kern="11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32000" endPos="40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ko-KR" altLang="en-US" sz="3200" i="1" kern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32000" endPos="40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7" name="Picture 12" descr="C:\Users\user\Desktop\태그2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27092" y="5624638"/>
              <a:ext cx="835223" cy="741822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 rot="18755708">
              <a:off x="454914" y="5740399"/>
              <a:ext cx="429418" cy="257462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spAutoFit/>
            </a:bodyPr>
            <a:lstStyle/>
            <a:p>
              <a:pPr algn="ctr" defTabSz="911346" latinLnBrk="0">
                <a:lnSpc>
                  <a:spcPts val="1540"/>
                </a:lnSpc>
                <a:spcBef>
                  <a:spcPct val="0"/>
                </a:spcBef>
                <a:defRPr/>
              </a:pPr>
              <a:r>
                <a:rPr lang="en-US" altLang="ko-KR" sz="1050" b="1" kern="0" dirty="0">
                  <a:ln w="0">
                    <a:noFill/>
                  </a:ln>
                  <a:gradFill flip="none" rotWithShape="1"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16200000" scaled="1"/>
                    <a:tileRect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Rix정고딕 M" pitchFamily="18" charset="-127"/>
                  <a:cs typeface="Arial" panose="020B0604020202020204" pitchFamily="34" charset="0"/>
                </a:rPr>
                <a:t>Step</a:t>
              </a:r>
              <a:endParaRPr lang="ko-KR" altLang="en-US" sz="1050" b="1" kern="0" dirty="0">
                <a:ln w="0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ix정고딕 M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80" name="그룹 79"/>
          <p:cNvGrpSpPr/>
          <p:nvPr/>
        </p:nvGrpSpPr>
        <p:grpSpPr>
          <a:xfrm>
            <a:off x="592461" y="4851265"/>
            <a:ext cx="503995" cy="616610"/>
            <a:chOff x="373793" y="4497557"/>
            <a:chExt cx="741822" cy="907580"/>
          </a:xfrm>
        </p:grpSpPr>
        <p:sp>
          <p:nvSpPr>
            <p:cNvPr id="81" name="TextBox 80"/>
            <p:cNvSpPr txBox="1"/>
            <p:nvPr/>
          </p:nvSpPr>
          <p:spPr>
            <a:xfrm>
              <a:off x="737643" y="4680317"/>
              <a:ext cx="316164" cy="7248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2000" b="1" spc="-100">
                  <a:gradFill>
                    <a:gsLst>
                      <a:gs pos="0">
                        <a:srgbClr val="FFE400"/>
                      </a:gs>
                      <a:gs pos="100000">
                        <a:srgbClr val="FFE400"/>
                      </a:gs>
                    </a:gsLst>
                    <a:lin ang="5400000" scaled="0"/>
                  </a:gradFill>
                  <a:effectLst>
                    <a:glow rad="635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ix정고딕 M" pitchFamily="18" charset="-127"/>
                  <a:ea typeface="Rix정고딕 M" pitchFamily="18" charset="-127"/>
                </a:defRPr>
              </a:lvl1pPr>
            </a:lstStyle>
            <a:p>
              <a:pPr defTabSz="911346"/>
              <a:r>
                <a:rPr lang="en-US" altLang="ko-KR" sz="3200" i="1" kern="11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32000" endPos="40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ko-KR" altLang="en-US" sz="3200" i="1" kern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32000" endPos="40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2" name="Picture 12" descr="C:\Users\user\Desktop\태그2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27092" y="4544258"/>
              <a:ext cx="835223" cy="74182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 rot="18755708">
              <a:off x="442756" y="4674560"/>
              <a:ext cx="429419" cy="257462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spAutoFit/>
            </a:bodyPr>
            <a:lstStyle/>
            <a:p>
              <a:pPr algn="ctr" defTabSz="911346" latinLnBrk="0">
                <a:lnSpc>
                  <a:spcPts val="1540"/>
                </a:lnSpc>
                <a:spcBef>
                  <a:spcPct val="0"/>
                </a:spcBef>
                <a:defRPr/>
              </a:pPr>
              <a:r>
                <a:rPr lang="en-US" altLang="ko-KR" sz="1050" b="1" kern="0" dirty="0">
                  <a:ln w="0">
                    <a:noFill/>
                  </a:ln>
                  <a:gradFill flip="none" rotWithShape="1"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16200000" scaled="1"/>
                    <a:tileRect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Rix정고딕 M" pitchFamily="18" charset="-127"/>
                  <a:cs typeface="Arial" panose="020B0604020202020204" pitchFamily="34" charset="0"/>
                </a:rPr>
                <a:t>Step</a:t>
              </a:r>
              <a:endParaRPr lang="ko-KR" altLang="en-US" sz="1050" b="1" kern="0" dirty="0">
                <a:ln w="0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ix정고딕 M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84" name="그룹 83"/>
          <p:cNvGrpSpPr/>
          <p:nvPr/>
        </p:nvGrpSpPr>
        <p:grpSpPr>
          <a:xfrm>
            <a:off x="592461" y="4039023"/>
            <a:ext cx="503995" cy="613069"/>
            <a:chOff x="373793" y="3372380"/>
            <a:chExt cx="741822" cy="902368"/>
          </a:xfrm>
        </p:grpSpPr>
        <p:sp>
          <p:nvSpPr>
            <p:cNvPr id="85" name="TextBox 84"/>
            <p:cNvSpPr txBox="1"/>
            <p:nvPr/>
          </p:nvSpPr>
          <p:spPr>
            <a:xfrm>
              <a:off x="737643" y="3549928"/>
              <a:ext cx="316164" cy="7248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2000" b="1" spc="-100">
                  <a:gradFill>
                    <a:gsLst>
                      <a:gs pos="0">
                        <a:srgbClr val="FFE400"/>
                      </a:gs>
                      <a:gs pos="100000">
                        <a:srgbClr val="FFE400"/>
                      </a:gs>
                    </a:gsLst>
                    <a:lin ang="5400000" scaled="0"/>
                  </a:gradFill>
                  <a:effectLst>
                    <a:glow rad="635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ix정고딕 M" pitchFamily="18" charset="-127"/>
                  <a:ea typeface="Rix정고딕 M" pitchFamily="18" charset="-127"/>
                </a:defRPr>
              </a:lvl1pPr>
            </a:lstStyle>
            <a:p>
              <a:pPr defTabSz="911346"/>
              <a:r>
                <a:rPr lang="en-US" altLang="ko-KR" sz="3200" i="1" kern="11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32000" endPos="40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ko-KR" altLang="en-US" sz="3200" i="1" kern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32000" endPos="40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6" name="Picture 12" descr="C:\Users\user\Desktop\태그2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27092" y="3419081"/>
              <a:ext cx="835223" cy="741822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 rot="18755708">
              <a:off x="454915" y="3524432"/>
              <a:ext cx="429418" cy="257462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spAutoFit/>
            </a:bodyPr>
            <a:lstStyle/>
            <a:p>
              <a:pPr algn="ctr" defTabSz="911346" latinLnBrk="0">
                <a:lnSpc>
                  <a:spcPts val="1540"/>
                </a:lnSpc>
                <a:spcBef>
                  <a:spcPct val="0"/>
                </a:spcBef>
                <a:defRPr/>
              </a:pPr>
              <a:r>
                <a:rPr lang="en-US" altLang="ko-KR" sz="1050" b="1" kern="0" dirty="0">
                  <a:ln w="0">
                    <a:noFill/>
                  </a:ln>
                  <a:gradFill flip="none" rotWithShape="1"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16200000" scaled="1"/>
                    <a:tileRect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Rix정고딕 M" pitchFamily="18" charset="-127"/>
                  <a:cs typeface="Arial" panose="020B0604020202020204" pitchFamily="34" charset="0"/>
                </a:rPr>
                <a:t>Step</a:t>
              </a:r>
              <a:endParaRPr lang="ko-KR" altLang="en-US" sz="1050" b="1" kern="0" dirty="0">
                <a:ln w="0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ix정고딕 M" pitchFamily="18" charset="-127"/>
                <a:cs typeface="Arial" panose="020B0604020202020204" pitchFamily="34" charset="0"/>
              </a:endParaRPr>
            </a:p>
          </p:txBody>
        </p:sp>
      </p:grpSp>
      <p:sp>
        <p:nvSpPr>
          <p:cNvPr id="73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57327706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5496" y="2708919"/>
            <a:ext cx="9107488" cy="41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mn-MN" altLang="ko-KR" sz="2800" dirty="0">
                <a:solidFill>
                  <a:srgbClr val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Шаардлагатай ТУС-ийн үйлчилгээ</a:t>
            </a:r>
            <a:endParaRPr kumimoji="1" lang="ko-KR" altLang="en-US" sz="2800" dirty="0">
              <a:solidFill>
                <a:srgbClr val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42" name="그룹 278"/>
          <p:cNvGrpSpPr/>
          <p:nvPr/>
        </p:nvGrpSpPr>
        <p:grpSpPr>
          <a:xfrm>
            <a:off x="399708" y="548680"/>
            <a:ext cx="4820364" cy="837093"/>
            <a:chOff x="467400" y="797593"/>
            <a:chExt cx="4283469" cy="644736"/>
          </a:xfrm>
        </p:grpSpPr>
        <p:grpSp>
          <p:nvGrpSpPr>
            <p:cNvPr id="43" name="Group 5"/>
            <p:cNvGrpSpPr>
              <a:grpSpLocks/>
            </p:cNvGrpSpPr>
            <p:nvPr/>
          </p:nvGrpSpPr>
          <p:grpSpPr bwMode="auto">
            <a:xfrm>
              <a:off x="467400" y="923111"/>
              <a:ext cx="4283469" cy="395288"/>
              <a:chOff x="752" y="1413"/>
              <a:chExt cx="1446" cy="294"/>
            </a:xfrm>
          </p:grpSpPr>
          <p:sp>
            <p:nvSpPr>
              <p:cNvPr id="45" name="AutoShape 6"/>
              <p:cNvSpPr>
                <a:spLocks noChangeArrowheads="1"/>
              </p:cNvSpPr>
              <p:nvPr/>
            </p:nvSpPr>
            <p:spPr bwMode="gray">
              <a:xfrm>
                <a:off x="752" y="1413"/>
                <a:ext cx="1446" cy="29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70C0"/>
                  </a:gs>
                  <a:gs pos="50000">
                    <a:srgbClr val="00B0F0"/>
                  </a:gs>
                  <a:gs pos="100000">
                    <a:srgbClr val="0070C0"/>
                  </a:gs>
                </a:gsLst>
                <a:lin ang="0" scaled="1"/>
              </a:gradFill>
              <a:ln w="12700">
                <a:noFill/>
                <a:round/>
                <a:headEnd/>
                <a:tailEnd/>
              </a:ln>
              <a:effectLst>
                <a:outerShdw dist="53882" dir="2700000" algn="ctr" rotWithShape="0">
                  <a:srgbClr val="292929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defTabSz="837945" latinLnBrk="0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8" name="AutoShape 7"/>
              <p:cNvSpPr>
                <a:spLocks noChangeArrowheads="1"/>
              </p:cNvSpPr>
              <p:nvPr/>
            </p:nvSpPr>
            <p:spPr bwMode="gray">
              <a:xfrm flipH="1">
                <a:off x="2157" y="1457"/>
                <a:ext cx="36" cy="204"/>
              </a:xfrm>
              <a:prstGeom prst="moon">
                <a:avLst>
                  <a:gd name="adj" fmla="val 22032"/>
                </a:avLst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  <a:alpha val="0"/>
                    </a:srgbClr>
                  </a:gs>
                  <a:gs pos="50000">
                    <a:srgbClr val="FFFFFF">
                      <a:alpha val="84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837945" latinLnBrk="0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4" name="AutoShape 8"/>
              <p:cNvSpPr>
                <a:spLocks noChangeArrowheads="1"/>
              </p:cNvSpPr>
              <p:nvPr/>
            </p:nvSpPr>
            <p:spPr bwMode="gray">
              <a:xfrm>
                <a:off x="762" y="1457"/>
                <a:ext cx="36" cy="204"/>
              </a:xfrm>
              <a:prstGeom prst="moon">
                <a:avLst>
                  <a:gd name="adj" fmla="val 22032"/>
                </a:avLst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  <a:alpha val="0"/>
                    </a:srgbClr>
                  </a:gs>
                  <a:gs pos="50000">
                    <a:srgbClr val="FFFFFF">
                      <a:alpha val="84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837945" latinLnBrk="0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" name="Text Box 18"/>
            <p:cNvSpPr txBox="1">
              <a:spLocks noChangeArrowheads="1"/>
            </p:cNvSpPr>
            <p:nvPr/>
          </p:nvSpPr>
          <p:spPr bwMode="white">
            <a:xfrm>
              <a:off x="596515" y="797593"/>
              <a:ext cx="4025238" cy="64473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mn-MN" altLang="ko-KR" sz="1600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Шаардлагатай ТУС-ийг сонгох нь</a:t>
              </a:r>
              <a:r>
                <a:rPr lang="en-US" altLang="ko-KR" sz="1600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– </a:t>
              </a:r>
              <a:r>
                <a:rPr lang="mn-MN" altLang="ko-KR" sz="1600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Эцсийн үр дүн</a:t>
              </a:r>
              <a:endParaRPr lang="ko-KR" altLang="en-US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8131387" y="3553474"/>
            <a:ext cx="1121133" cy="102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mn-MN" altLang="ko-KR" sz="1200" b="1" dirty="0">
                <a:latin typeface="Arial" panose="020B0604020202020204" pitchFamily="34" charset="0"/>
                <a:ea typeface="함초롬돋움" panose="020B0604000101010101" pitchFamily="50" charset="-127"/>
                <a:cs typeface="Arial" panose="020B0604020202020204" pitchFamily="34" charset="0"/>
              </a:rPr>
              <a:t>Нийтдээ ТУС-ийн 20 үйлчилгээг сонгов</a:t>
            </a:r>
            <a:endParaRPr lang="ko-KR" altLang="en-US" sz="1200" b="1" dirty="0">
              <a:latin typeface="Arial" panose="020B0604020202020204" pitchFamily="34" charset="0"/>
              <a:ea typeface="함초롬돋움" panose="020B0604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15508" y="3853644"/>
            <a:ext cx="509775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311752"/>
              </p:ext>
            </p:extLst>
          </p:nvPr>
        </p:nvGraphicFramePr>
        <p:xfrm>
          <a:off x="143508" y="1415125"/>
          <a:ext cx="7884876" cy="5135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5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4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8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64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3588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Ү</a:t>
                      </a:r>
                      <a:r>
                        <a:rPr lang="en-US" sz="1050" b="1" kern="100">
                          <a:effectLst/>
                          <a:latin typeface="Times New Roman" panose="02020603050405020304" pitchFamily="18" charset="0"/>
                          <a:ea typeface="Malgun Gothic" panose="020B0503020000020004" pitchFamily="34" charset="-127"/>
                        </a:rPr>
                        <a:t>йлчилгээний ангилал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70" marR="64770" marT="17780" marB="17780" anchor="ctr">
                    <a:solidFill>
                      <a:srgbClr val="AFD5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Ү</a:t>
                      </a:r>
                      <a:r>
                        <a:rPr lang="en-US" sz="1050" b="1" kern="100" dirty="0" err="1">
                          <a:effectLst/>
                          <a:latin typeface="Times New Roman" panose="02020603050405020304" pitchFamily="18" charset="0"/>
                          <a:ea typeface="Malgun Gothic" panose="020B0503020000020004" pitchFamily="34" charset="-127"/>
                        </a:rPr>
                        <a:t>йлчилгээний</a:t>
                      </a:r>
                      <a:r>
                        <a:rPr lang="en-US" sz="1050" b="1" kern="100" dirty="0">
                          <a:effectLst/>
                          <a:latin typeface="Times New Roman" panose="02020603050405020304" pitchFamily="18" charset="0"/>
                          <a:ea typeface="Malgun Gothic" panose="020B0503020000020004" pitchFamily="34" charset="-127"/>
                        </a:rPr>
                        <a:t> </a:t>
                      </a:r>
                      <a:r>
                        <a:rPr lang="en-US" sz="1050" b="1" kern="100" dirty="0" err="1">
                          <a:effectLst/>
                          <a:latin typeface="Times New Roman" panose="02020603050405020304" pitchFamily="18" charset="0"/>
                          <a:ea typeface="Malgun Gothic" panose="020B0503020000020004" pitchFamily="34" charset="-127"/>
                        </a:rPr>
                        <a:t>төрөл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70" marR="64770" marT="17780" marB="17780" anchor="ctr">
                    <a:solidFill>
                      <a:srgbClr val="AFD5EF"/>
                    </a:solidFill>
                  </a:tcPr>
                </a:tc>
                <a:tc>
                  <a:txBody>
                    <a:bodyPr/>
                    <a:lstStyle/>
                    <a:p>
                      <a:pPr marL="508000" marR="0" indent="-15875" algn="ctr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1050" b="1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Нэгж үйлчилгээ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70" marR="64770" marT="17780" marB="17780" anchor="ctr">
                    <a:solidFill>
                      <a:srgbClr val="AFD5EF"/>
                    </a:solidFill>
                  </a:tcPr>
                </a:tc>
                <a:tc>
                  <a:txBody>
                    <a:bodyPr/>
                    <a:lstStyle/>
                    <a:p>
                      <a:pPr marL="546735" marR="0" indent="-532765" algn="ctr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1050" b="1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Төрөл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70" marR="64770" marT="17780" marB="17780" anchor="ctr">
                    <a:solidFill>
                      <a:srgbClr val="AFD5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026">
                <a:tc rowSpan="9"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Gulim" panose="020B0600000101010101" pitchFamily="34" charset="-127"/>
                        </a:rPr>
                        <a:t>Замын хөдөлгөөний зохицуулалт</a:t>
                      </a:r>
                      <a:endParaRPr lang="en-US" sz="9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Gulim" panose="020B0600000101010101" pitchFamily="34" charset="-127"/>
                        </a:rPr>
                        <a:t>Замын хөдөлгөөний удирдлагын захиргаанд дэмжлэг үзүүлэх</a:t>
                      </a:r>
                      <a:endParaRPr lang="en-US" sz="9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Gulim" panose="020B0600000101010101" pitchFamily="34" charset="-127"/>
                        </a:rPr>
                        <a:t>Замын хөдөлгөөний эрэлтийн удирдлага</a:t>
                      </a:r>
                      <a:endParaRPr lang="en-US" sz="900" dirty="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Gulim" panose="020B0600000101010101" pitchFamily="34" charset="-127"/>
                        </a:rPr>
                        <a:t>Шинэ үйлчилгээ</a:t>
                      </a:r>
                      <a:endParaRPr lang="en-US" sz="9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0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Зорчилт хийж буй иргэдэд зориулсан мэдээлэл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Зорчилт хийж буй иргэдэд зориулсан мэдээлэл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Өргөжүүлэн сайжруулах үйлчилгээ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Замын хөдөлгөөний зөрчил илрүүлэх автомат систем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Хурд хэтрүүлэх зөрчил илрүүлэгч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Өргөжүүлэн сайжруулах үйлчилгээ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Гэрлэн дохионы зөрчил илрүүлэгч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Өргөжүүлэн сайжруулах үйлчилгээ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Даац хэтрүүлсэн тэврийн хэрэгсэл илрүүлэгч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Шинэ үйлчилгээ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Хориглосон газар авто машин тавих зөрчил илрүүлэгч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Шинэ үйлчилгээ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0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Авто замын зохицуулалт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З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амын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хажуугийн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урд</a:t>
                      </a: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ны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хяналт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Шинэ үйлчилгээ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40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Хөдөлгөөний зохицуулалт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Гэрлэн дохионы хяналт 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Өргөжүүлэн сайжруулах үйлчилгээ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40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Замын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хөдөлгөөний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чөлөөт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урсгалын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зохицуулалт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Шинэ үйлчилгээ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4026"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Gulim" panose="020B0600000101010101" pitchFamily="34" charset="-127"/>
                        </a:rPr>
                        <a:t>Замын хөдөлгөөний мэдээлэл</a:t>
                      </a:r>
                      <a:endParaRPr lang="en-US" sz="9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Gulim" panose="020B0600000101010101" pitchFamily="34" charset="-127"/>
                        </a:rPr>
                        <a:t>Замын хөдөлгөөний мэдээллийн цогц байдал, удирдлага</a:t>
                      </a:r>
                      <a:endParaRPr lang="en-US" sz="9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Gulim" panose="020B0600000101010101" pitchFamily="34" charset="-127"/>
                        </a:rPr>
                        <a:t>Замын хөдөлгөөний мэдээллийн цогц байдал, удирдлага</a:t>
                      </a:r>
                      <a:endParaRPr lang="en-US" sz="900" dirty="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Malgun Gothic" panose="020B0503020000020004" pitchFamily="34" charset="-127"/>
                          <a:cs typeface="Gulim" panose="020B0600000101010101" pitchFamily="34" charset="-127"/>
                        </a:rPr>
                        <a:t>Өргөжүүлэн сайжруулах үйлчилгээ</a:t>
                      </a:r>
                      <a:endParaRPr lang="en-US" sz="9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4026">
                <a:tc rowSpan="2"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Gulim" panose="020B0600000101010101" pitchFamily="34" charset="-127"/>
                        </a:rPr>
                        <a:t>Нийтийн тээвэр</a:t>
                      </a:r>
                      <a:endParaRPr lang="en-US" sz="9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Gulim" panose="020B0600000101010101" pitchFamily="34" charset="-127"/>
                        </a:rPr>
                        <a:t>Нийтийн тээврийн үйлчилгээ</a:t>
                      </a:r>
                      <a:endParaRPr lang="en-US" sz="9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Gulim" panose="020B0600000101010101" pitchFamily="34" charset="-127"/>
                        </a:rPr>
                        <a:t>Нийтийн тээврийн үйлчилгээний удирдлага</a:t>
                      </a:r>
                      <a:endParaRPr lang="en-US" sz="900" dirty="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Malgun Gothic" panose="020B0503020000020004" pitchFamily="34" charset="-127"/>
                          <a:cs typeface="Gulim" panose="020B0600000101010101" pitchFamily="34" charset="-127"/>
                        </a:rPr>
                        <a:t>Өргөжүүлэн сайжруулах үйлчилгээ</a:t>
                      </a:r>
                      <a:endParaRPr lang="en-US" sz="9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40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Нийтийн тээврийн мэдээлэл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Автобусны мэдээлэл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Өргөжүүлэн сайжруулах үйлчилгээ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4026">
                <a:tc rowSpan="4"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Gulim" panose="020B0600000101010101" pitchFamily="34" charset="-127"/>
                        </a:rPr>
                        <a:t>Цахим төлбөрийн систем</a:t>
                      </a:r>
                      <a:endParaRPr lang="en-US" sz="9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Gulim" panose="020B0600000101010101" pitchFamily="34" charset="-127"/>
                        </a:rPr>
                        <a:t>Нийтийн тээврийн цахим төлбөрийн систем</a:t>
                      </a:r>
                      <a:endParaRPr lang="en-US" sz="9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Gulim" panose="020B0600000101010101" pitchFamily="34" charset="-127"/>
                        </a:rPr>
                        <a:t>Нийтийн тээврийн цахим төлбөрийн систем</a:t>
                      </a:r>
                      <a:endParaRPr lang="en-US" sz="900" dirty="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Malgun Gothic" panose="020B0503020000020004" pitchFamily="34" charset="-127"/>
                          <a:cs typeface="Gulim" panose="020B0600000101010101" pitchFamily="34" charset="-127"/>
                        </a:rPr>
                        <a:t>Өргөжүүлэн сайжруулах үйлчилгээ</a:t>
                      </a:r>
                      <a:endParaRPr lang="en-US" sz="9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3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Зам ашиглалтын цахим төлбөрийн систем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Хяналтын цэг дээрх цахим төлбөрийн систем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Шинэ үйлчилгээ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3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Түгжрэлийн төлбөр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Шинэ үйлчилгээ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Тээврийн үйлчилгээний цахим төлбөрийн систем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Авто зогсоолын цахим төлбөрийн систем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Шинэ үйлчилгээ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4026"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Gulim" panose="020B0600000101010101" pitchFamily="34" charset="-127"/>
                        </a:rPr>
                        <a:t>Үйлчилгээний тээврийн хэрэгсэл</a:t>
                      </a:r>
                      <a:endParaRPr lang="en-US" sz="9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90170" marR="0" indent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mn-MN" sz="800" kern="100">
                          <a:effectLst/>
                          <a:latin typeface="Times New Roman" panose="02020603050405020304" pitchFamily="18" charset="0"/>
                          <a:ea typeface="휴먼명조"/>
                          <a:cs typeface="Gulim" panose="020B0600000101010101" pitchFamily="34" charset="-127"/>
                        </a:rPr>
                        <a:t>Аюултай эд, зүйлс тээвэрлэж буй тээврийн хэрэгсэлд тавих хяналт</a:t>
                      </a:r>
                      <a:endParaRPr lang="en-US" sz="700" kern="100">
                        <a:effectLst/>
                        <a:latin typeface="Times New Roman" panose="02020603050405020304" pitchFamily="18" charset="0"/>
                        <a:ea typeface="휴먼명조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Gulim" panose="020B0600000101010101" pitchFamily="34" charset="-127"/>
                        </a:rPr>
                        <a:t>Аюултай эд, зүйлс тээвэрлэж буй тээврийн хэрэгсэлд тавих хяналт</a:t>
                      </a:r>
                      <a:endParaRPr lang="en-US" sz="900" dirty="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Gulim" panose="020B0600000101010101" pitchFamily="34" charset="-127"/>
                        </a:rPr>
                        <a:t>Шинэ үйлчилгээ</a:t>
                      </a:r>
                      <a:endParaRPr lang="en-US" sz="9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3245">
                <a:tc rowSpan="3" gridSpan="2"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Gulim" panose="020B0600000101010101" pitchFamily="34" charset="-127"/>
                        </a:rPr>
                        <a:t>Монгол орны онцлог нөхцөл байдалд зориулсан үйлчилгээ </a:t>
                      </a:r>
                      <a:endParaRPr lang="en-US" sz="9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Gulim" panose="020B0600000101010101" pitchFamily="34" charset="-127"/>
                        </a:rPr>
                        <a:t>Авто зогсоолын мэдээлэл</a:t>
                      </a:r>
                      <a:endParaRPr lang="en-US" sz="900" dirty="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Gulim" panose="020B0600000101010101" pitchFamily="34" charset="-127"/>
                        </a:rPr>
                        <a:t>Шинэ үйлчилгээ</a:t>
                      </a:r>
                      <a:endParaRPr lang="en-US" sz="9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3245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Хуучин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дизель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тээврийн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хэрэгслийг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хянах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хяналт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Шинэ үйлчилгээ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Нийтийн унадаг дугуйг дэмжих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나눔고딕 ExtraBold" panose="020B0604020202020204" charset="-127"/>
                          <a:cs typeface="Times New Roman" panose="02020603050405020304" pitchFamily="18" charset="0"/>
                        </a:rPr>
                        <a:t>Шинэ үйлчилгээ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Gulim" panose="020B0600000101010101" pitchFamily="34" charset="-127"/>
                      </a:endParaRPr>
                    </a:p>
                  </a:txBody>
                  <a:tcPr marL="17780" marR="17780" marT="17780" marB="1778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15" name="직사각형 14"/>
          <p:cNvSpPr/>
          <p:nvPr/>
        </p:nvSpPr>
        <p:spPr>
          <a:xfrm>
            <a:off x="3671317" y="1371600"/>
            <a:ext cx="2628875" cy="5324475"/>
          </a:xfrm>
          <a:prstGeom prst="rect">
            <a:avLst/>
          </a:prstGeom>
          <a:noFill/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77893028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2708919"/>
            <a:ext cx="9107488" cy="41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mn-MN" altLang="ko-KR" sz="2800" dirty="0">
                <a:solidFill>
                  <a:srgbClr val="FFFFFF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ТУС-ийн үйлчилгээнүүдийг эрэмбэлэх нь</a:t>
            </a:r>
            <a:endParaRPr kumimoji="1" lang="en-US" altLang="ko-KR" sz="2800" dirty="0">
              <a:solidFill>
                <a:srgbClr val="FFFF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54" name="직사각형 153"/>
          <p:cNvSpPr/>
          <p:nvPr/>
        </p:nvSpPr>
        <p:spPr>
          <a:xfrm>
            <a:off x="323528" y="692696"/>
            <a:ext cx="6480721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245" indent="-361245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70000"/>
              <a:buFontTx/>
              <a:buBlip>
                <a:blip r:embed="rId2"/>
              </a:buBlip>
            </a:pPr>
            <a:r>
              <a:rPr kumimoji="1" lang="mn-MN" altLang="ko-KR" sz="1400" dirty="0">
                <a:solidFill>
                  <a:srgbClr val="000000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ТУС-ийн үйлчилгээнүүдийн эрэмбийн дүнг нэгтгэсэн байдал -Улаанбаатар хот</a:t>
            </a:r>
            <a:endParaRPr kumimoji="1" lang="ko-KR" altLang="ko-KR" sz="1400" dirty="0">
              <a:solidFill>
                <a:srgbClr val="FF0000"/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096979"/>
              </p:ext>
            </p:extLst>
          </p:nvPr>
        </p:nvGraphicFramePr>
        <p:xfrm>
          <a:off x="179514" y="1052733"/>
          <a:ext cx="8748971" cy="51774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9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3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32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66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32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32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66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937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40835">
                <a:tc>
                  <a:txBody>
                    <a:bodyPr/>
                    <a:lstStyle/>
                    <a:p>
                      <a:pPr algn="ctr" latinLnBrk="1"/>
                      <a:r>
                        <a:rPr lang="mn-MN" altLang="ko-KR" sz="800" dirty="0"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Нэгж үйлчилгээ</a:t>
                      </a:r>
                      <a:endParaRPr lang="ko-KR" altLang="en-US" sz="800" dirty="0"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AFD5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Тээврийн бодлого, төлөвлөгөө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AFD5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Хэрэглэгчийн судалгаа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AFD5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 мэргэжилтнүүдийн судалгаа</a:t>
                      </a:r>
                      <a:endParaRPr kumimoji="0" lang="en-US" altLang="ko-KR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AFD5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Одоо ашиглаж буй ТУС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AFD5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Төслийн багийн судалгаа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AFD5E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mn-MN" altLang="ko-KR" sz="800" dirty="0"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Нийт оноо</a:t>
                      </a:r>
                      <a:endParaRPr lang="ko-KR" altLang="en-US" sz="800" dirty="0"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AFD5E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mn-MN" altLang="ko-KR" sz="800" dirty="0"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эрэмбэ</a:t>
                      </a:r>
                      <a:endParaRPr lang="ko-KR" altLang="en-US" sz="800" dirty="0"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AFD5E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mn-MN" altLang="ko-KR" sz="700" dirty="0"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Санал дээр үндэслэн эрэмбийг өөрчилсөн эсэх</a:t>
                      </a:r>
                      <a:endParaRPr lang="ko-KR" altLang="en-US" sz="700" dirty="0"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AFD5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Автобусны мэдээлэл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BEA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Нийтийн тээврийн үйлчилгээний удирдлага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BEA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Зорчилт хийж буй иргэдэд зориулсан мэдээлэл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BEA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Хориглосон газар байрлуулсан тээврийн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</a:t>
                      </a:r>
                      <a:r>
                        <a:rPr lang="mn-M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хэрэгслийг илрүүлэх систем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BEA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Гэрлэн дохионы хяналт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BEA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Авто зогсоолын мэдээлэл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BEA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Хурд хэтрүүлсэн зөрчлийг илрүүлэх систем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Замын хөдөлгөөний чөлөөт урсгалын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</a:t>
                      </a:r>
                      <a:r>
                        <a:rPr lang="mn-M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зохицуулалт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Нийтийн тээврийн цахим төлбөрийн систем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marL="0" marR="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Замын хөдөлгөөний эрэлтийн удирдлага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2629">
                <a:tc>
                  <a:txBody>
                    <a:bodyPr/>
                    <a:lstStyle/>
                    <a:p>
                      <a:pPr marL="0" marR="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Замын хөдөлгөөний мэдээллийн цогц байдал, 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удирдлага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Түгжрэлийн төлбөр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Авто зогсоолын цахим төлбөрийн систем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Гэрлэн дохионы зөрчил илрүүлэх систем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Даац хэтрүүлсэн тэврийн хэрэгсэл илрүүлэгч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3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2629">
                <a:tc>
                  <a:txBody>
                    <a:bodyPr/>
                    <a:lstStyle/>
                    <a:p>
                      <a:pPr marL="0" marR="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Аюултай эд, зүйлс тээвэрлэж буй тээврийн хэрэгсэлд тавих хяналт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3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Хяналтын цэг дээрх цахим төлбөрийн систем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3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Унадаг дугуйг дэмжих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3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Д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изель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тээврийн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хэрэгслийг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хянах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хяналт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3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748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З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амын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хажуугийн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х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урд</a:t>
                      </a: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ны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хяналт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3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13792" y="6207115"/>
            <a:ext cx="8406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000" dirty="0">
                <a:latin typeface="Calibri" panose="020F0502020204030204" pitchFamily="34" charset="0"/>
                <a:cs typeface="Calibri" panose="020F0502020204030204" pitchFamily="34" charset="0"/>
              </a:rPr>
              <a:t>Жич: 70 болон түүнээс дээш оноо авсан бол нэгт, 40-өөс дээш, 70-аас доош оноо авсан бол хоёрт, 40-өөс доош оноо авсан бол гуравт эрэмбэлэгдэнэ.</a:t>
            </a:r>
            <a:endParaRPr lang="en-US" altLang="ko-KR" sz="400" dirty="0"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3792" y="6423139"/>
            <a:ext cx="8406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solidFill>
                  <a:srgbClr val="C00000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*</a:t>
            </a:r>
            <a:r>
              <a:rPr lang="mn-MN" altLang="ko-KR" sz="1000" dirty="0">
                <a:solidFill>
                  <a:srgbClr val="C00000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Холбогдох байгууллагын санал дээр үндэслэн зарим нэг үйлчилгээний эрэмбийг өөрчилсөн.</a:t>
            </a:r>
            <a:endParaRPr lang="en-US" altLang="ko-KR" sz="1000" dirty="0">
              <a:solidFill>
                <a:srgbClr val="C00000"/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9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4758038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2708919"/>
            <a:ext cx="9107488" cy="41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mn-MN" altLang="ko-KR" sz="2800" dirty="0">
                <a:solidFill>
                  <a:srgbClr val="FFFFFF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ТУС-ийн үйлчилгээнүүдийг эрэмбэлэх нь</a:t>
            </a:r>
            <a:endParaRPr kumimoji="1" lang="en-US" altLang="ko-KR" sz="2800" dirty="0">
              <a:solidFill>
                <a:srgbClr val="FFFF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54" name="직사각형 153"/>
          <p:cNvSpPr/>
          <p:nvPr/>
        </p:nvSpPr>
        <p:spPr>
          <a:xfrm>
            <a:off x="467543" y="980728"/>
            <a:ext cx="8280921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245" indent="-361245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70000"/>
              <a:buFontTx/>
              <a:buBlip>
                <a:blip r:embed="rId2"/>
              </a:buBlip>
            </a:pPr>
            <a:r>
              <a:rPr kumimoji="1" lang="mn-MN" altLang="ko-KR" dirty="0">
                <a:solidFill>
                  <a:srgbClr val="000000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ТУС-ийн үйлчилгээнүүдийн эрэмбийн дүнг нэгтгэсэн байдал –</a:t>
            </a:r>
            <a:r>
              <a:rPr kumimoji="1" lang="en-US" altLang="ko-KR" dirty="0">
                <a:solidFill>
                  <a:srgbClr val="000000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 </a:t>
            </a:r>
            <a:r>
              <a:rPr kumimoji="1" lang="mn-MN" altLang="ko-KR" dirty="0">
                <a:solidFill>
                  <a:srgbClr val="000000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Орон нутаг</a:t>
            </a:r>
            <a:endParaRPr kumimoji="1" lang="ko-KR" altLang="ko-KR" dirty="0">
              <a:solidFill>
                <a:srgbClr val="FF0000"/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3792" y="6351131"/>
            <a:ext cx="8406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000" dirty="0">
                <a:latin typeface="Calibri" panose="020F0502020204030204" pitchFamily="34" charset="0"/>
                <a:cs typeface="Calibri" panose="020F0502020204030204" pitchFamily="34" charset="0"/>
              </a:rPr>
              <a:t>Жич: 60 болон түүнээс дээш оноо авсан бол нэгт, 40-өөс дээш, 60-аас доош оноо авсан бол хоёрт, 40-өөс доош оноо авсан бол гуравт эрэмбэлэгдэнэ.</a:t>
            </a:r>
            <a:endParaRPr lang="en-US" altLang="ko-KR" sz="400" dirty="0"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495853"/>
              </p:ext>
            </p:extLst>
          </p:nvPr>
        </p:nvGraphicFramePr>
        <p:xfrm>
          <a:off x="323528" y="1412776"/>
          <a:ext cx="8424936" cy="49022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9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8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2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579">
                <a:tc>
                  <a:txBody>
                    <a:bodyPr/>
                    <a:lstStyle/>
                    <a:p>
                      <a:pPr algn="ctr" latinLnBrk="1"/>
                      <a:r>
                        <a:rPr lang="mn-MN" altLang="ko-KR" sz="800" dirty="0"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Нэгж үйлчилгээ</a:t>
                      </a:r>
                      <a:endParaRPr lang="ko-KR" altLang="en-US" sz="800" dirty="0"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AFD5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Тээврийн бодлого, төлөвлөгөө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AFD5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Хэрэглэгчийн судалгаа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AFD5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 мэргэжилтнүүдийн судалгаа</a:t>
                      </a:r>
                      <a:endParaRPr kumimoji="0" lang="en-US" altLang="ko-KR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AFD5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Төслийн багийн судалгаа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AFD5E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mn-MN" altLang="ko-KR" sz="800" dirty="0"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Нийт оноо</a:t>
                      </a:r>
                      <a:endParaRPr lang="ko-KR" altLang="en-US" sz="800" dirty="0"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AFD5E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mn-MN" altLang="ko-KR" sz="800" dirty="0"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эрэмбэ</a:t>
                      </a:r>
                      <a:endParaRPr lang="ko-KR" altLang="en-US" sz="800" dirty="0"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AFD5E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mn-MN" altLang="ko-KR" sz="700" dirty="0"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Санал дээр үндэслэн эрэмбийг өөрчилсөн эсэх</a:t>
                      </a:r>
                      <a:endParaRPr lang="ko-KR" altLang="en-US" sz="700" dirty="0"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AFD5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9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Хурд хэтрүүлсэн зөрчлийг илрүүлэх систем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BEA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903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Автобусны мэдээлэл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BEA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903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Нийтийн тээврийн үйлчилгээний удирдлага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BEA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9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Зорчилт хийж буй иргэдэд зориулсан мэдээлэл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BEA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903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Нийтийн тээврийн цахим төлбөрийн систем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BEA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BEA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903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Хориглосон газар байрлуулсан тээврийн хэрэгслийг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</a:t>
                      </a:r>
                      <a:r>
                        <a:rPr lang="mn-M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илрүүлэх систем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7903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Авто зогсоолын мэдээлэл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79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З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амын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хажуугийн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х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урд</a:t>
                      </a: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ны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хяналт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79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Даац хэтрүүлсэн тэврийн хэрэгсэл илрүүлэгч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903">
                <a:tc>
                  <a:txBody>
                    <a:bodyPr/>
                    <a:lstStyle/>
                    <a:p>
                      <a:pPr marL="0" marR="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Замын хөдөлгөөний эрэлтийн удирдлага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7903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Авто зогсоолын цахим төлбөрийн систем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7903">
                <a:tc>
                  <a:txBody>
                    <a:bodyPr/>
                    <a:lstStyle/>
                    <a:p>
                      <a:pPr marL="0" marR="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Аюултай эд, зүйлс тээвэрлэж буй тээврийн хэрэгсэлд 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         </a:t>
                      </a: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тавих хяналт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7903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Замын хөдөлгөөний чөлөөт урсгалын зохицуулалт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rgbClr val="FCD3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7903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Гэрлэн дохионы зөрчил илрүүлэх систем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3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7903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Гэрлэн дохионы хяналт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3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79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Түгжрэлийн төлбөр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3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7903">
                <a:tc>
                  <a:txBody>
                    <a:bodyPr/>
                    <a:lstStyle/>
                    <a:p>
                      <a:pPr marL="0" marR="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Замын хөдөлгөөний мэдээллийн цогц байдал, удирдлага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3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79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</a:pPr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Хяналтын цэг дээрх цахим төлбөрийн систем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3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7903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Д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изель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тээврийн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хэрэгслийг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хянах</a:t>
                      </a: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B0604020202020204" charset="-127"/>
                          <a:cs typeface="Calibri" panose="020F0502020204030204" pitchFamily="34" charset="0"/>
                        </a:rPr>
                        <a:t>хяналт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3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7903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Унадаг дугуйг дэмжих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altLang="ko-KR" sz="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3</a:t>
                      </a: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endParaRPr lang="ko-KR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17780" marR="17780" marT="17780" marB="1778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13792" y="6567155"/>
            <a:ext cx="8406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solidFill>
                  <a:srgbClr val="C00000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*</a:t>
            </a:r>
            <a:r>
              <a:rPr lang="mn-MN" altLang="ko-KR" sz="1000" dirty="0">
                <a:solidFill>
                  <a:srgbClr val="C00000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Холбогдох байгууллагын санал дээр үндэслэн зарим нэг үйлчилгээний эрэмбийг өөрчилсөн.</a:t>
            </a:r>
            <a:endParaRPr lang="en-US" altLang="ko-KR" sz="1000" dirty="0">
              <a:solidFill>
                <a:srgbClr val="C00000"/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0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05436143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2708919"/>
            <a:ext cx="9107488" cy="41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ko-KR" sz="2800" dirty="0">
                <a:solidFill>
                  <a:srgbClr val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ТУС-ын Дэд системүүдийн суурь дизайн </a:t>
            </a:r>
            <a:endParaRPr kumimoji="1" lang="en-US" altLang="ko-KR" sz="2800" dirty="0">
              <a:solidFill>
                <a:srgbClr val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56" y="1700808"/>
            <a:ext cx="876022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8" name="AutoShape 117"/>
          <p:cNvSpPr>
            <a:spLocks noChangeArrowheads="1"/>
          </p:cNvSpPr>
          <p:nvPr/>
        </p:nvSpPr>
        <p:spPr bwMode="auto">
          <a:xfrm>
            <a:off x="251520" y="836712"/>
            <a:ext cx="8712968" cy="792088"/>
          </a:xfrm>
          <a:prstGeom prst="roundRect">
            <a:avLst>
              <a:gd name="adj" fmla="val 1940"/>
            </a:avLst>
          </a:prstGeom>
          <a:solidFill>
            <a:schemeClr val="bg1"/>
          </a:solidFill>
          <a:ln w="9525" algn="ctr">
            <a:solidFill>
              <a:srgbClr val="71AAD9"/>
            </a:solidFill>
            <a:round/>
            <a:headEnd/>
            <a:tailEnd/>
          </a:ln>
          <a:effectLst>
            <a:prstShdw prst="shdw17" dist="17961" dir="2700000">
              <a:srgbClr val="71AAD9">
                <a:gamma/>
                <a:shade val="60000"/>
                <a:invGamma/>
              </a:srgbClr>
            </a:prstShdw>
          </a:effectLst>
        </p:spPr>
        <p:txBody>
          <a:bodyPr wrap="none" lIns="91262" tIns="45634" rIns="91262" bIns="45634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sz="1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" name="Rectangle 265"/>
          <p:cNvSpPr>
            <a:spLocks noChangeArrowheads="1"/>
          </p:cNvSpPr>
          <p:nvPr/>
        </p:nvSpPr>
        <p:spPr bwMode="auto">
          <a:xfrm>
            <a:off x="383931" y="908720"/>
            <a:ext cx="8580557" cy="6068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61245" indent="-361245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170000"/>
              <a:buBlip>
                <a:blip r:embed="rId3"/>
              </a:buBlip>
            </a:pPr>
            <a:r>
              <a:rPr kumimoji="1" lang="mn-MN" altLang="ko-KR" sz="16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ТУС-ийн шаардлагатай </a:t>
            </a:r>
            <a:r>
              <a:rPr kumimoji="1" lang="en-US" altLang="ko-KR" sz="16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20</a:t>
            </a:r>
            <a:r>
              <a:rPr kumimoji="1" lang="mn-MN" altLang="ko-KR" sz="16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 үйлчилгээг багцлан 14 дэд системийг нэвтрүүлэхийг санал болгож байна.</a:t>
            </a:r>
            <a:endParaRPr kumimoji="1" lang="ko-KR" altLang="en-US" sz="1600" dirty="0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59846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-1588" y="2666914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1" name="AutoShape 224"/>
          <p:cNvSpPr>
            <a:spLocks noChangeArrowheads="1"/>
          </p:cNvSpPr>
          <p:nvPr/>
        </p:nvSpPr>
        <p:spPr bwMode="auto">
          <a:xfrm>
            <a:off x="4601886" y="1791282"/>
            <a:ext cx="4200876" cy="2925569"/>
          </a:xfrm>
          <a:prstGeom prst="roundRect">
            <a:avLst>
              <a:gd name="adj" fmla="val 2704"/>
            </a:avLst>
          </a:prstGeom>
          <a:solidFill>
            <a:schemeClr val="bg1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546"/>
            <a:endParaRPr lang="ko-KR" altLang="en-US" dirty="0">
              <a:solidFill>
                <a:srgbClr val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2" name="AutoShape 212"/>
          <p:cNvSpPr>
            <a:spLocks noChangeArrowheads="1"/>
          </p:cNvSpPr>
          <p:nvPr/>
        </p:nvSpPr>
        <p:spPr bwMode="auto">
          <a:xfrm>
            <a:off x="4602690" y="1412776"/>
            <a:ext cx="4213625" cy="323966"/>
          </a:xfrm>
          <a:prstGeom prst="roundRect">
            <a:avLst>
              <a:gd name="adj" fmla="val 16667"/>
            </a:avLst>
          </a:prstGeom>
          <a:solidFill>
            <a:srgbClr val="301E70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rgbClr val="CECFCE"/>
            </a:outerShdw>
          </a:effectLst>
        </p:spPr>
        <p:txBody>
          <a:bodyPr wrap="none" lIns="95754" tIns="47877" rIns="95754" bIns="47877" anchor="ctr"/>
          <a:lstStyle/>
          <a:p>
            <a:pPr algn="ctr" defTabSz="839429" latinLnBrk="0">
              <a:defRPr/>
            </a:pPr>
            <a:r>
              <a:rPr lang="mn-MN" altLang="ko-KR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Хэрэгжүүлэх стратеги ба төлөвлөгөө</a:t>
            </a:r>
            <a:endParaRPr lang="ko-KR" altLang="en-US" kern="0" dirty="0">
              <a:solidFill>
                <a:sysClr val="window" lastClr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0" name="직사각형 59"/>
          <p:cNvSpPr/>
          <p:nvPr/>
        </p:nvSpPr>
        <p:spPr bwMode="auto">
          <a:xfrm>
            <a:off x="4713154" y="2060848"/>
            <a:ext cx="4179326" cy="10545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mn-MN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ЗХЭУС-ийг өргөтгөх түүний үйл ажиллагааг сайжруулах. </a:t>
            </a:r>
          </a:p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en-US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1-</a:t>
            </a:r>
            <a:r>
              <a:rPr lang="mn-MN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</a:t>
            </a:r>
            <a:r>
              <a:rPr lang="mn-MN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Нийт </a:t>
            </a:r>
            <a:r>
              <a:rPr lang="en-US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29 </a:t>
            </a:r>
            <a:r>
              <a:rPr lang="mn-MN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цэгээс</a:t>
            </a:r>
            <a:r>
              <a:rPr lang="en-US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15</a:t>
            </a:r>
            <a:r>
              <a:rPr lang="mn-MN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цэгийг автомат</a:t>
            </a:r>
            <a:r>
              <a:rPr lang="en-US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</a:t>
            </a:r>
            <a:r>
              <a:rPr lang="mn-MN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зөрчил илрүүлэх</a:t>
            </a:r>
            <a:r>
              <a:rPr lang="en-US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</a:t>
            </a:r>
            <a:r>
              <a:rPr lang="mn-MN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системтэй болгох</a:t>
            </a:r>
            <a:r>
              <a:rPr lang="en-US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, </a:t>
            </a:r>
            <a:r>
              <a:rPr lang="mn-MN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Дугаарын хязгаарлалтын систем </a:t>
            </a:r>
            <a:r>
              <a:rPr lang="en-US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(NDDS) н</a:t>
            </a:r>
            <a:r>
              <a:rPr lang="mn-MN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эвтрүүлэх</a:t>
            </a:r>
            <a:r>
              <a:rPr lang="en-US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&amp; </a:t>
            </a:r>
            <a:r>
              <a:rPr lang="mn-MN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Хүлэмжийн хий бага ялгаруулдаг тээврийн хэрэгсэл зорчих бүс</a:t>
            </a:r>
            <a:r>
              <a:rPr lang="en-US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(LEZS )</a:t>
            </a:r>
            <a:r>
              <a:rPr lang="mn-MN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тогтоох</a:t>
            </a:r>
            <a:r>
              <a:rPr lang="en-US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.</a:t>
            </a:r>
          </a:p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mn-MN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</a:t>
            </a:r>
            <a:r>
              <a:rPr lang="en-US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 </a:t>
            </a:r>
            <a:r>
              <a:rPr lang="en-US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</a:t>
            </a:r>
            <a:r>
              <a:rPr lang="mn-MN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Нийт </a:t>
            </a:r>
            <a:r>
              <a:rPr lang="en-US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29 </a:t>
            </a:r>
            <a:r>
              <a:rPr lang="mn-MN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цэгээс</a:t>
            </a:r>
            <a:r>
              <a:rPr lang="en-US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14</a:t>
            </a:r>
            <a:r>
              <a:rPr lang="mn-MN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цэгийг автомат</a:t>
            </a:r>
            <a:r>
              <a:rPr lang="en-US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</a:t>
            </a:r>
            <a:r>
              <a:rPr lang="mn-MN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зөрчил илрүүлэх</a:t>
            </a:r>
            <a:r>
              <a:rPr lang="en-US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</a:t>
            </a:r>
            <a:r>
              <a:rPr lang="mn-MN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системтэй болгох</a:t>
            </a:r>
            <a:r>
              <a:rPr lang="en-US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, </a:t>
            </a:r>
            <a:r>
              <a:rPr lang="mn-MN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Дугаарын хязгаарлалтын систем </a:t>
            </a:r>
            <a:r>
              <a:rPr lang="en-US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(NDDS) н</a:t>
            </a:r>
            <a:r>
              <a:rPr lang="mn-MN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эвтрүүлэх</a:t>
            </a:r>
            <a:r>
              <a:rPr lang="en-US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&amp; </a:t>
            </a:r>
            <a:r>
              <a:rPr lang="mn-MN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Хүлэмжийн хий бага ялгаруулдаг тээврийн хэрэгсэл зорчих бүс</a:t>
            </a:r>
            <a:r>
              <a:rPr lang="en-US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(LEZS )</a:t>
            </a:r>
            <a:r>
              <a:rPr lang="mn-MN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тогтоох</a:t>
            </a:r>
            <a:r>
              <a:rPr lang="en-US" altLang="ko-KR" sz="9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7" name="직사각형 266"/>
          <p:cNvSpPr/>
          <p:nvPr/>
        </p:nvSpPr>
        <p:spPr bwMode="auto">
          <a:xfrm>
            <a:off x="4738687" y="3678567"/>
            <a:ext cx="4078372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en-US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1-</a:t>
            </a: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</a:t>
            </a: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Замын түгжрэл</a:t>
            </a:r>
            <a:r>
              <a:rPr lang="en-US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</a:t>
            </a: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ихтэй 3 аймгийн төвийг сонгон Дугаарын хязгаарлалтын систем болон Хүлэмжийн хий бага ялгаруулдаг тээврийн хэрэгсэл зорчих бүс хосолсон системийг суурилуулна.</a:t>
            </a:r>
          </a:p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</a:t>
            </a:r>
            <a:r>
              <a:rPr lang="en-US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 </a:t>
            </a:r>
            <a:r>
              <a:rPr lang="en-US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</a:t>
            </a: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Мөн ижилхэн асуудалтай 10 аймгийн төвийг сонгон тус хоёр системийг суурилуулна</a:t>
            </a:r>
            <a:r>
              <a:rPr lang="en-US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.</a:t>
            </a:r>
            <a:endParaRPr lang="en-US" altLang="en-US" sz="10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81" name="그룹 80"/>
          <p:cNvGrpSpPr/>
          <p:nvPr/>
        </p:nvGrpSpPr>
        <p:grpSpPr>
          <a:xfrm>
            <a:off x="322764" y="1421029"/>
            <a:ext cx="4168853" cy="2426125"/>
            <a:chOff x="322765" y="1702782"/>
            <a:chExt cx="4002850" cy="2426125"/>
          </a:xfrm>
        </p:grpSpPr>
        <p:sp>
          <p:nvSpPr>
            <p:cNvPr id="82" name="LcS65"/>
            <p:cNvSpPr/>
            <p:nvPr/>
          </p:nvSpPr>
          <p:spPr>
            <a:xfrm>
              <a:off x="337019" y="2017820"/>
              <a:ext cx="3988596" cy="2111087"/>
            </a:xfrm>
            <a:prstGeom prst="roundRect">
              <a:avLst>
                <a:gd name="adj" fmla="val 3101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546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rgbClr val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3" name="AutoShape 212"/>
            <p:cNvSpPr>
              <a:spLocks noChangeArrowheads="1"/>
            </p:cNvSpPr>
            <p:nvPr/>
          </p:nvSpPr>
          <p:spPr bwMode="auto">
            <a:xfrm>
              <a:off x="322765" y="1702782"/>
              <a:ext cx="4002850" cy="323966"/>
            </a:xfrm>
            <a:prstGeom prst="roundRect">
              <a:avLst>
                <a:gd name="adj" fmla="val 16667"/>
              </a:avLst>
            </a:prstGeom>
            <a:solidFill>
              <a:srgbClr val="301E70"/>
            </a:soli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rgbClr val="CECFCE"/>
              </a:outerShdw>
            </a:effectLst>
          </p:spPr>
          <p:txBody>
            <a:bodyPr wrap="none" lIns="95754" tIns="47877" rIns="95754" bIns="47877" anchor="ctr"/>
            <a:lstStyle/>
            <a:p>
              <a:pPr algn="ctr" defTabSz="839429" latinLnBrk="0">
                <a:defRPr/>
              </a:pP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Системийн загвар</a:t>
              </a:r>
              <a:endParaRPr lang="ko-KR" altLang="en-US" sz="1700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84" name="그룹 83"/>
          <p:cNvGrpSpPr/>
          <p:nvPr/>
        </p:nvGrpSpPr>
        <p:grpSpPr>
          <a:xfrm>
            <a:off x="461822" y="1808712"/>
            <a:ext cx="3966162" cy="1972035"/>
            <a:chOff x="575472" y="3722700"/>
            <a:chExt cx="2623946" cy="1498651"/>
          </a:xfrm>
        </p:grpSpPr>
        <p:pic>
          <p:nvPicPr>
            <p:cNvPr id="85" name="Picture 3" descr="Traffic-Control-System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536" y="3724437"/>
              <a:ext cx="1567882" cy="1496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8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2" r="12468"/>
            <a:stretch/>
          </p:blipFill>
          <p:spPr bwMode="auto">
            <a:xfrm>
              <a:off x="575472" y="3722700"/>
              <a:ext cx="1089496" cy="1491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그룹 9"/>
          <p:cNvGrpSpPr/>
          <p:nvPr/>
        </p:nvGrpSpPr>
        <p:grpSpPr>
          <a:xfrm>
            <a:off x="322764" y="3898779"/>
            <a:ext cx="4168853" cy="2554557"/>
            <a:chOff x="322764" y="4195104"/>
            <a:chExt cx="4168853" cy="2426125"/>
          </a:xfrm>
        </p:grpSpPr>
        <p:grpSp>
          <p:nvGrpSpPr>
            <p:cNvPr id="78" name="그룹 77"/>
            <p:cNvGrpSpPr/>
            <p:nvPr/>
          </p:nvGrpSpPr>
          <p:grpSpPr>
            <a:xfrm>
              <a:off x="322764" y="4195104"/>
              <a:ext cx="4168853" cy="2426125"/>
              <a:chOff x="322765" y="1702782"/>
              <a:chExt cx="4002850" cy="2426125"/>
            </a:xfrm>
          </p:grpSpPr>
          <p:sp>
            <p:nvSpPr>
              <p:cNvPr id="79" name="LcS65"/>
              <p:cNvSpPr/>
              <p:nvPr/>
            </p:nvSpPr>
            <p:spPr>
              <a:xfrm>
                <a:off x="337019" y="2017820"/>
                <a:ext cx="3988596" cy="2111087"/>
              </a:xfrm>
              <a:prstGeom prst="roundRect">
                <a:avLst>
                  <a:gd name="adj" fmla="val 3101"/>
                </a:avLst>
              </a:prstGeom>
              <a:solidFill>
                <a:schemeClr val="bg1"/>
              </a:solidFill>
              <a:ln w="1905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7546" eaLnBrk="1" fontAlgn="auto" latin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>
                  <a:solidFill>
                    <a:srgbClr val="FFFFFF"/>
                  </a:solidFill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80" name="AutoShape 212"/>
              <p:cNvSpPr>
                <a:spLocks noChangeArrowheads="1"/>
              </p:cNvSpPr>
              <p:nvPr/>
            </p:nvSpPr>
            <p:spPr bwMode="auto">
              <a:xfrm>
                <a:off x="322765" y="1702782"/>
                <a:ext cx="4002850" cy="323966"/>
              </a:xfrm>
              <a:prstGeom prst="roundRect">
                <a:avLst>
                  <a:gd name="adj" fmla="val 16667"/>
                </a:avLst>
              </a:prstGeom>
              <a:solidFill>
                <a:srgbClr val="301E70"/>
              </a:solidFill>
              <a:ln w="9525" algn="ctr">
                <a:noFill/>
                <a:round/>
                <a:headEnd/>
                <a:tailEnd/>
              </a:ln>
              <a:effectLst>
                <a:outerShdw dist="35921" dir="2700000" algn="ctr" rotWithShape="0">
                  <a:srgbClr val="CECFCE"/>
                </a:outerShdw>
              </a:effectLst>
            </p:spPr>
            <p:txBody>
              <a:bodyPr wrap="none" lIns="95754" tIns="47877" rIns="95754" bIns="47877" anchor="ctr"/>
              <a:lstStyle/>
              <a:p>
                <a:pPr algn="ctr" defTabSz="839429" latinLnBrk="0">
                  <a:defRPr/>
                </a:pPr>
                <a:r>
                  <a:rPr lang="mn-MN" altLang="ko-KR" dirty="0">
                    <a:solidFill>
                      <a:prstClr val="white"/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rPr>
                  <a:t>Зорилт </a:t>
                </a:r>
                <a:r>
                  <a:rPr lang="en-US" altLang="ko-KR" dirty="0">
                    <a:solidFill>
                      <a:prstClr val="white"/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rPr>
                  <a:t>&amp; </a:t>
                </a:r>
                <a:r>
                  <a:rPr lang="mn-MN" altLang="ko-KR" dirty="0">
                    <a:solidFill>
                      <a:prstClr val="white"/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rPr>
                  <a:t>Үр нөлөө</a:t>
                </a:r>
                <a:endParaRPr lang="en-US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7" name="TextBox 47"/>
            <p:cNvSpPr txBox="1"/>
            <p:nvPr/>
          </p:nvSpPr>
          <p:spPr>
            <a:xfrm>
              <a:off x="378985" y="4631637"/>
              <a:ext cx="4112631" cy="161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0" h="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532454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1064909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597363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2129822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662271" algn="l" defTabSz="1064909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3194729" algn="l" defTabSz="1064909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727180" algn="l" defTabSz="1064909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4259636" algn="l" defTabSz="1064909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marL="88900" indent="-88900">
                <a:lnSpc>
                  <a:spcPct val="120000"/>
                </a:lnSpc>
                <a:buClr>
                  <a:srgbClr val="0079C1"/>
                </a:buClr>
                <a:buFont typeface="Arial"/>
                <a:buChar char="•"/>
                <a:tabLst>
                  <a:tab pos="133350" algn="l"/>
                </a:tabLst>
                <a:defRPr lang="ko-KR"/>
              </a:pPr>
              <a:r>
                <a:rPr lang="mn-MN" altLang="ko-KR" sz="1100" dirty="0">
                  <a:ln w="9525"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Тодорхой сонгосон бүлэг тээврийн хэрэгслийн хөдөлгөөнд оролцохыг хязгаарлах замаар замын түгжрэлийг багасгах болон замын хөдөлгөөний эрэлтийг удирдахыг зорино. </a:t>
              </a:r>
            </a:p>
            <a:p>
              <a:pPr marL="88900" indent="-88900">
                <a:lnSpc>
                  <a:spcPct val="120000"/>
                </a:lnSpc>
                <a:buClr>
                  <a:srgbClr val="0079C1"/>
                </a:buClr>
                <a:buFont typeface="Arial"/>
                <a:buChar char="•"/>
                <a:tabLst>
                  <a:tab pos="133350" algn="l"/>
                </a:tabLst>
                <a:defRPr lang="ko-KR"/>
              </a:pPr>
              <a:r>
                <a:rPr lang="mn-MN" altLang="ko-KR" sz="1100" dirty="0">
                  <a:ln w="9525"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Мөн машины дугаар таних систем</a:t>
              </a:r>
              <a:r>
                <a:rPr lang="en-US" altLang="ko-KR" sz="1100" dirty="0">
                  <a:ln w="9525"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 </a:t>
              </a:r>
              <a:r>
                <a:rPr lang="mn-MN" altLang="ko-KR" sz="1100" dirty="0">
                  <a:ln w="9525"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ашиглан насжилт урттай дизел хөдөлгүүр бүхий тээврийн хэрэгсэлийн мэдээллийг цуглуулах, хянах болон удирдах</a:t>
              </a:r>
            </a:p>
            <a:p>
              <a:pPr marL="88900" indent="-88900">
                <a:lnSpc>
                  <a:spcPct val="120000"/>
                </a:lnSpc>
                <a:buClr>
                  <a:srgbClr val="0079C1"/>
                </a:buClr>
                <a:buFont typeface="Arial"/>
                <a:buChar char="•"/>
                <a:tabLst>
                  <a:tab pos="133350" algn="l"/>
                </a:tabLst>
                <a:defRPr lang="ko-KR"/>
              </a:pPr>
              <a:r>
                <a:rPr lang="mn-MN" altLang="ko-KR" sz="1100" dirty="0">
                  <a:ln w="9525"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  <a:latin typeface="Arial" panose="020B0604020202020204" pitchFamily="34" charset="0"/>
                  <a:ea typeface="나눔고딕 Bold" panose="020B0600000101010101" charset="-127"/>
                  <a:cs typeface="Arial" panose="020B0604020202020204" pitchFamily="34" charset="0"/>
                </a:rPr>
                <a:t>Одоогоор </a:t>
              </a:r>
              <a:r>
                <a:rPr lang="en-US" altLang="ko-KR" sz="1100" dirty="0">
                  <a:ln w="9525"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  <a:latin typeface="Arial" panose="020B0604020202020204" pitchFamily="34" charset="0"/>
                  <a:ea typeface="나눔고딕 Bold" panose="020B0600000101010101" charset="-127"/>
                  <a:cs typeface="Arial" panose="020B0604020202020204" pitchFamily="34" charset="0"/>
                </a:rPr>
                <a:t>29 </a:t>
              </a:r>
              <a:r>
                <a:rPr lang="mn-MN" altLang="ko-KR" sz="1100" dirty="0">
                  <a:ln w="9525"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  <a:latin typeface="Arial" panose="020B0604020202020204" pitchFamily="34" charset="0"/>
                  <a:ea typeface="나눔고딕 Bold" panose="020B0600000101010101" charset="-127"/>
                  <a:cs typeface="Arial" panose="020B0604020202020204" pitchFamily="34" charset="0"/>
                </a:rPr>
                <a:t>цэгт камерын хяналт хийж хүний оролцоотой дугаарын хязгаарлалтын системийг хэрэгжүүлж байна.</a:t>
              </a:r>
            </a:p>
          </p:txBody>
        </p:sp>
      </p:grpSp>
      <p:graphicFrame>
        <p:nvGraphicFramePr>
          <p:cNvPr id="89" name="표 88"/>
          <p:cNvGraphicFramePr>
            <a:graphicFrameLocks noGrp="1"/>
          </p:cNvGraphicFramePr>
          <p:nvPr/>
        </p:nvGraphicFramePr>
        <p:xfrm>
          <a:off x="4581202" y="4860867"/>
          <a:ext cx="4239270" cy="15924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8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9309">
                <a:tc gridSpan="2"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Ангилал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1-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(2018-2022)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2-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(2023-2026)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3-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(2027-2030)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Нийт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263">
                <a:tc rowSpan="2"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7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Улаанбаатар</a:t>
                      </a:r>
                      <a:endParaRPr lang="ko-KR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7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NDDS</a:t>
                      </a:r>
                      <a:endParaRPr lang="ko-KR" sz="7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15</a:t>
                      </a:r>
                      <a:endParaRPr lang="ko-KR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14</a:t>
                      </a:r>
                      <a:endParaRPr lang="ko-KR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29</a:t>
                      </a:r>
                      <a:endParaRPr lang="ko-KR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0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7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LEZS</a:t>
                      </a:r>
                      <a:endParaRPr lang="ko-KR" sz="7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15</a:t>
                      </a:r>
                      <a:endParaRPr lang="ko-KR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14</a:t>
                      </a:r>
                      <a:endParaRPr lang="ko-KR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29</a:t>
                      </a:r>
                      <a:endParaRPr lang="ko-KR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263">
                <a:tc rowSpan="2"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Орон нутаг</a:t>
                      </a:r>
                      <a:endParaRPr lang="ko-KR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7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NDDS</a:t>
                      </a:r>
                      <a:endParaRPr lang="ko-KR" sz="7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3</a:t>
                      </a:r>
                      <a:endParaRPr lang="ko-KR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10</a:t>
                      </a:r>
                      <a:endParaRPr lang="ko-KR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13</a:t>
                      </a:r>
                      <a:endParaRPr lang="ko-KR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2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7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LEZS</a:t>
                      </a:r>
                      <a:endParaRPr lang="ko-KR" sz="7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3</a:t>
                      </a:r>
                      <a:endParaRPr lang="ko-KR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10</a:t>
                      </a:r>
                      <a:endParaRPr lang="ko-KR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13</a:t>
                      </a:r>
                      <a:endParaRPr lang="ko-KR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309">
                <a:tc gridSpan="2"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Удирдлагын</a:t>
                      </a:r>
                      <a:r>
                        <a:rPr lang="mn-MN" sz="700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 төв</a:t>
                      </a:r>
                      <a:endParaRPr lang="ko-KR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Өргөтгөх</a:t>
                      </a:r>
                      <a:endParaRPr lang="ko-KR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Үйл</a:t>
                      </a:r>
                      <a:r>
                        <a:rPr lang="mn-MN" altLang="ko-KR" sz="700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 ажиллагаа сайжруулах</a:t>
                      </a:r>
                      <a:endParaRPr lang="ko-KR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Өргөтгөх</a:t>
                      </a:r>
                      <a:endParaRPr lang="ko-KR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2" name="직사각형 31"/>
          <p:cNvSpPr/>
          <p:nvPr/>
        </p:nvSpPr>
        <p:spPr>
          <a:xfrm>
            <a:off x="255847" y="908721"/>
            <a:ext cx="8888161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245" indent="-361245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70000"/>
              <a:buBlip>
                <a:blip r:embed="rId4"/>
              </a:buBlip>
            </a:pPr>
            <a:r>
              <a:rPr kumimoji="1" lang="en-US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 </a:t>
            </a:r>
            <a:r>
              <a:rPr kumimoji="1" lang="mn-MN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Замын хөдөлгөөний эрэлтийн удирдлагын систем</a:t>
            </a:r>
            <a:endParaRPr kumimoji="1" lang="en-US" altLang="ko-KR" dirty="0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ko-KR" sz="2800" dirty="0">
                <a:solidFill>
                  <a:srgbClr val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ТУС-ын Дэд системүүдийн суурь дизайн </a:t>
            </a:r>
            <a:endParaRPr kumimoji="1" lang="en-US" altLang="ko-KR" sz="2800" dirty="0">
              <a:solidFill>
                <a:srgbClr val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8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0" name="텍스트"/>
          <p:cNvSpPr txBox="1"/>
          <p:nvPr/>
        </p:nvSpPr>
        <p:spPr>
          <a:xfrm>
            <a:off x="4716016" y="1844824"/>
            <a:ext cx="1496082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7"/>
              </a:rPr>
              <a:t>Улаанбаатар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  <p:sp>
        <p:nvSpPr>
          <p:cNvPr id="33" name="텍스트"/>
          <p:cNvSpPr txBox="1"/>
          <p:nvPr/>
        </p:nvSpPr>
        <p:spPr>
          <a:xfrm>
            <a:off x="4747010" y="3389802"/>
            <a:ext cx="936104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7"/>
              </a:rPr>
              <a:t>Орон нутаг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304089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6032" y="2666914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1" name="AutoShape 224"/>
          <p:cNvSpPr>
            <a:spLocks noChangeArrowheads="1"/>
          </p:cNvSpPr>
          <p:nvPr/>
        </p:nvSpPr>
        <p:spPr bwMode="auto">
          <a:xfrm>
            <a:off x="4601886" y="1791282"/>
            <a:ext cx="4362602" cy="2925569"/>
          </a:xfrm>
          <a:prstGeom prst="roundRect">
            <a:avLst>
              <a:gd name="adj" fmla="val 2704"/>
            </a:avLst>
          </a:prstGeom>
          <a:solidFill>
            <a:schemeClr val="bg1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546"/>
            <a:endParaRPr lang="ko-KR" altLang="en-US" dirty="0">
              <a:solidFill>
                <a:srgbClr val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2" name="AutoShape 212"/>
          <p:cNvSpPr>
            <a:spLocks noChangeArrowheads="1"/>
          </p:cNvSpPr>
          <p:nvPr/>
        </p:nvSpPr>
        <p:spPr bwMode="auto">
          <a:xfrm>
            <a:off x="4602690" y="1412776"/>
            <a:ext cx="4213625" cy="323966"/>
          </a:xfrm>
          <a:prstGeom prst="roundRect">
            <a:avLst>
              <a:gd name="adj" fmla="val 16667"/>
            </a:avLst>
          </a:prstGeom>
          <a:solidFill>
            <a:srgbClr val="301E70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rgbClr val="CECFCE"/>
            </a:outerShdw>
          </a:effectLst>
        </p:spPr>
        <p:txBody>
          <a:bodyPr wrap="none" lIns="95754" tIns="47877" rIns="95754" bIns="47877" anchor="ctr"/>
          <a:lstStyle/>
          <a:p>
            <a:pPr algn="ctr" defTabSz="839429" latinLnBrk="0">
              <a:defRPr/>
            </a:pPr>
            <a:r>
              <a:rPr lang="mn-MN" altLang="ko-KR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Хэрэгжүүлэх стратеги ба төлөвлөгөө</a:t>
            </a:r>
            <a:endParaRPr lang="ko-KR" altLang="en-US" kern="0" dirty="0">
              <a:solidFill>
                <a:sysClr val="window" lastClr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0" name="직사각형 59"/>
          <p:cNvSpPr/>
          <p:nvPr/>
        </p:nvSpPr>
        <p:spPr bwMode="auto">
          <a:xfrm>
            <a:off x="4713154" y="2060848"/>
            <a:ext cx="4179326" cy="997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lnSpc>
                <a:spcPct val="120000"/>
              </a:lnSpc>
              <a:buFont typeface="Arial"/>
              <a:buChar char="•"/>
              <a:defRPr lang="ko-KR"/>
            </a:pPr>
            <a:r>
              <a:rPr kumimoji="1"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ЗХУДС</a:t>
            </a:r>
            <a:r>
              <a:rPr kumimoji="1" lang="en-US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-</a:t>
            </a:r>
            <a:r>
              <a:rPr kumimoji="1"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ийг 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2011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оноос ашиглаж эхэлсэн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,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тус системийг сайжруулах улмаар хотыг бүхэлд нь удирдах боломжтой болгох, түүнчлэн системийн мэдээллийн найдвартай байдлыг хангах.</a:t>
            </a:r>
          </a:p>
          <a:p>
            <a:pPr marL="88900" indent="-88900">
              <a:lnSpc>
                <a:spcPct val="120000"/>
              </a:lnSpc>
              <a:buFont typeface="Arial"/>
              <a:buChar char="•"/>
              <a:defRPr lang="ko-KR"/>
            </a:pP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1-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 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75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км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,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2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: 75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км</a:t>
            </a:r>
            <a:endParaRPr lang="en-US" altLang="en-US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67" name="직사각형 266"/>
          <p:cNvSpPr/>
          <p:nvPr/>
        </p:nvSpPr>
        <p:spPr bwMode="auto">
          <a:xfrm>
            <a:off x="4713154" y="3447273"/>
            <a:ext cx="4078372" cy="7938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lnSpc>
                <a:spcPct val="12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Орон нутгийн гол замууд дээрх замын түгжрэл ихтэй цэгүүдэд </a:t>
            </a:r>
            <a:r>
              <a:rPr kumimoji="1"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ЗХУДС суурилуулах цаашид өргөтгөх.</a:t>
            </a:r>
            <a:endParaRPr lang="mn-MN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  <a:p>
            <a:pPr marL="88900" indent="-88900">
              <a:lnSpc>
                <a:spcPct val="120000"/>
              </a:lnSpc>
              <a:buFont typeface="Arial"/>
              <a:buChar char="•"/>
              <a:defRPr lang="ko-KR"/>
            </a:pP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1-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 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3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сум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,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: 10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сум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,</a:t>
            </a:r>
            <a:b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</a:b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3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:  21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сум</a:t>
            </a:r>
            <a:endParaRPr lang="en-US" altLang="en-US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81" name="그룹 80"/>
          <p:cNvGrpSpPr/>
          <p:nvPr/>
        </p:nvGrpSpPr>
        <p:grpSpPr>
          <a:xfrm>
            <a:off x="322764" y="1421029"/>
            <a:ext cx="4168853" cy="2426125"/>
            <a:chOff x="322765" y="1702782"/>
            <a:chExt cx="4002850" cy="2426125"/>
          </a:xfrm>
        </p:grpSpPr>
        <p:sp>
          <p:nvSpPr>
            <p:cNvPr id="82" name="LcS65"/>
            <p:cNvSpPr/>
            <p:nvPr/>
          </p:nvSpPr>
          <p:spPr>
            <a:xfrm>
              <a:off x="337019" y="2017820"/>
              <a:ext cx="3988596" cy="2111087"/>
            </a:xfrm>
            <a:prstGeom prst="roundRect">
              <a:avLst>
                <a:gd name="adj" fmla="val 3101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546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rgbClr val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3" name="AutoShape 212"/>
            <p:cNvSpPr>
              <a:spLocks noChangeArrowheads="1"/>
            </p:cNvSpPr>
            <p:nvPr/>
          </p:nvSpPr>
          <p:spPr bwMode="auto">
            <a:xfrm>
              <a:off x="322765" y="1702782"/>
              <a:ext cx="4002850" cy="323966"/>
            </a:xfrm>
            <a:prstGeom prst="roundRect">
              <a:avLst>
                <a:gd name="adj" fmla="val 16667"/>
              </a:avLst>
            </a:prstGeom>
            <a:solidFill>
              <a:srgbClr val="301E70"/>
            </a:soli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rgbClr val="CECFCE"/>
              </a:outerShdw>
            </a:effectLst>
          </p:spPr>
          <p:txBody>
            <a:bodyPr wrap="none" lIns="95754" tIns="47877" rIns="95754" bIns="47877" anchor="ctr"/>
            <a:lstStyle/>
            <a:p>
              <a:pPr algn="ctr" defTabSz="839429" latinLnBrk="0">
                <a:defRPr/>
              </a:pP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Системийн загвар</a:t>
              </a:r>
              <a:endParaRPr lang="ko-KR" altLang="en-US" sz="1700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322764" y="3898773"/>
            <a:ext cx="4168853" cy="2541775"/>
            <a:chOff x="322764" y="4195104"/>
            <a:chExt cx="4168853" cy="2426125"/>
          </a:xfrm>
        </p:grpSpPr>
        <p:grpSp>
          <p:nvGrpSpPr>
            <p:cNvPr id="78" name="그룹 77"/>
            <p:cNvGrpSpPr/>
            <p:nvPr/>
          </p:nvGrpSpPr>
          <p:grpSpPr>
            <a:xfrm>
              <a:off x="322764" y="4195104"/>
              <a:ext cx="4168853" cy="2426125"/>
              <a:chOff x="322765" y="1702782"/>
              <a:chExt cx="4002850" cy="2426125"/>
            </a:xfrm>
          </p:grpSpPr>
          <p:sp>
            <p:nvSpPr>
              <p:cNvPr id="79" name="LcS65"/>
              <p:cNvSpPr/>
              <p:nvPr/>
            </p:nvSpPr>
            <p:spPr>
              <a:xfrm>
                <a:off x="337019" y="2017820"/>
                <a:ext cx="3988596" cy="2111087"/>
              </a:xfrm>
              <a:prstGeom prst="roundRect">
                <a:avLst>
                  <a:gd name="adj" fmla="val 3101"/>
                </a:avLst>
              </a:prstGeom>
              <a:solidFill>
                <a:schemeClr val="bg1"/>
              </a:solidFill>
              <a:ln w="1905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7546" eaLnBrk="1" fontAlgn="auto" latin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>
                  <a:solidFill>
                    <a:srgbClr val="FFFFFF"/>
                  </a:solidFill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80" name="AutoShape 212"/>
              <p:cNvSpPr>
                <a:spLocks noChangeArrowheads="1"/>
              </p:cNvSpPr>
              <p:nvPr/>
            </p:nvSpPr>
            <p:spPr bwMode="auto">
              <a:xfrm>
                <a:off x="322765" y="1702782"/>
                <a:ext cx="4002850" cy="323966"/>
              </a:xfrm>
              <a:prstGeom prst="roundRect">
                <a:avLst>
                  <a:gd name="adj" fmla="val 16667"/>
                </a:avLst>
              </a:prstGeom>
              <a:solidFill>
                <a:srgbClr val="301E70"/>
              </a:solidFill>
              <a:ln w="9525" algn="ctr">
                <a:noFill/>
                <a:round/>
                <a:headEnd/>
                <a:tailEnd/>
              </a:ln>
              <a:effectLst>
                <a:outerShdw dist="35921" dir="2700000" algn="ctr" rotWithShape="0">
                  <a:srgbClr val="CECFCE"/>
                </a:outerShdw>
              </a:effectLst>
            </p:spPr>
            <p:txBody>
              <a:bodyPr wrap="none" lIns="95754" tIns="47877" rIns="95754" bIns="47877" anchor="ctr"/>
              <a:lstStyle/>
              <a:p>
                <a:pPr algn="ctr" defTabSz="839429" latinLnBrk="0">
                  <a:defRPr/>
                </a:pPr>
                <a:r>
                  <a:rPr lang="mn-MN" altLang="ko-KR" dirty="0">
                    <a:solidFill>
                      <a:prstClr val="white"/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rPr>
                  <a:t>Зорилт </a:t>
                </a:r>
                <a:r>
                  <a:rPr lang="en-US" altLang="ko-KR" dirty="0">
                    <a:solidFill>
                      <a:prstClr val="white"/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rPr>
                  <a:t>&amp; </a:t>
                </a:r>
                <a:r>
                  <a:rPr lang="mn-MN" altLang="ko-KR" dirty="0">
                    <a:solidFill>
                      <a:prstClr val="white"/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rPr>
                  <a:t>Үр нөлөө</a:t>
                </a:r>
                <a:endParaRPr lang="en-US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7" name="TextBox 47"/>
            <p:cNvSpPr txBox="1"/>
            <p:nvPr/>
          </p:nvSpPr>
          <p:spPr>
            <a:xfrm>
              <a:off x="378985" y="4589421"/>
              <a:ext cx="4112631" cy="169133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0" h="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532454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1064909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597363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2129822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662271" algn="l" defTabSz="1064909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3194729" algn="l" defTabSz="1064909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727180" algn="l" defTabSz="1064909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4259636" algn="l" defTabSz="1064909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marL="88900" indent="-88900">
                <a:lnSpc>
                  <a:spcPct val="110000"/>
                </a:lnSpc>
                <a:buClr>
                  <a:srgbClr val="0079C1"/>
                </a:buClr>
                <a:buFont typeface="Arial"/>
                <a:buChar char="•"/>
                <a:tabLst>
                  <a:tab pos="133350" algn="l"/>
                </a:tabLst>
                <a:defRPr lang="ko-KR"/>
              </a:pPr>
              <a:r>
                <a:rPr lang="mn-MN" altLang="ko-KR" sz="1000" dirty="0">
                  <a:solidFill>
                    <a:srgbClr val="000000"/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ЗХУДС болон Ослын менежментийн системийг ашиглан хот хоорондын </a:t>
              </a:r>
              <a:r>
                <a:rPr lang="mn-MN" altLang="ko-KR" sz="1000" dirty="0">
                  <a:ln w="9525"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гол замуудын зохицуулалтыг оновчтой болгож, нэвтрүүлэлтийг боломжит дээд хэмжээнд хүргэх.</a:t>
              </a:r>
            </a:p>
            <a:p>
              <a:pPr marL="88900" indent="-88900">
                <a:lnSpc>
                  <a:spcPct val="110000"/>
                </a:lnSpc>
                <a:buClr>
                  <a:srgbClr val="0079C1"/>
                </a:buClr>
                <a:buFont typeface="Arial"/>
                <a:buChar char="•"/>
                <a:tabLst>
                  <a:tab pos="133350" algn="l"/>
                </a:tabLst>
                <a:defRPr lang="ko-KR"/>
              </a:pPr>
              <a:r>
                <a:rPr lang="mn-MN" altLang="ko-KR" sz="1000" dirty="0">
                  <a:ln w="9525"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Хэрэглэгчдийг бодит цагийн горимд замын хөдөлгөөний нөхцөл байдлын мэдээллээр хангах, улмаар замын хөдөлгөөний зохицуулалтын мэргэжилтнүүдэд болон операторуудад хөдөлгөөний зохицуулалт хийх боломжийг бий болгох.</a:t>
              </a:r>
            </a:p>
            <a:p>
              <a:pPr marL="88900" indent="-88900">
                <a:lnSpc>
                  <a:spcPct val="110000"/>
                </a:lnSpc>
                <a:buClr>
                  <a:srgbClr val="0079C1"/>
                </a:buClr>
                <a:buFont typeface="Arial"/>
                <a:buChar char="•"/>
                <a:tabLst>
                  <a:tab pos="133350" algn="l"/>
                </a:tabLst>
                <a:defRPr lang="ko-KR"/>
              </a:pPr>
              <a:r>
                <a:rPr lang="mn-MN" altLang="ko-KR" sz="1000" dirty="0">
                  <a:solidFill>
                    <a:srgbClr val="000000"/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Хот хоорондын гол замуудын шаардлагатай цэгүүдэд ЗХУДС суурилуулах, улмаар бодит цагийн горимд хөдөлгөөний мэдэллийг авах боломжийг олгох.</a:t>
              </a:r>
              <a:endParaRPr lang="en-US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63" name="그룹 62"/>
          <p:cNvGrpSpPr/>
          <p:nvPr/>
        </p:nvGrpSpPr>
        <p:grpSpPr>
          <a:xfrm>
            <a:off x="431156" y="1796620"/>
            <a:ext cx="3950908" cy="1950763"/>
            <a:chOff x="402087" y="2523007"/>
            <a:chExt cx="3950908" cy="1950763"/>
          </a:xfrm>
        </p:grpSpPr>
        <p:pic>
          <p:nvPicPr>
            <p:cNvPr id="64" name="그림 5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1172" y="3590551"/>
              <a:ext cx="967367" cy="883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그림 5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808" y="3590551"/>
              <a:ext cx="967367" cy="883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4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94"/>
            <a:stretch>
              <a:fillRect/>
            </a:stretch>
          </p:blipFill>
          <p:spPr bwMode="auto">
            <a:xfrm>
              <a:off x="1352383" y="3590551"/>
              <a:ext cx="964522" cy="883219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그림 7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94" t="10112" r="36818" b="77013"/>
            <a:stretch>
              <a:fillRect/>
            </a:stretch>
          </p:blipFill>
          <p:spPr bwMode="auto">
            <a:xfrm>
              <a:off x="444765" y="3588631"/>
              <a:ext cx="911885" cy="885139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8" name="그룹 67"/>
            <p:cNvGrpSpPr/>
            <p:nvPr/>
          </p:nvGrpSpPr>
          <p:grpSpPr>
            <a:xfrm>
              <a:off x="402087" y="2523007"/>
              <a:ext cx="3950908" cy="1890205"/>
              <a:chOff x="402087" y="2523007"/>
              <a:chExt cx="3950908" cy="1890205"/>
            </a:xfrm>
          </p:grpSpPr>
          <p:pic>
            <p:nvPicPr>
              <p:cNvPr id="69" name="Picture 1734" descr="z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" r="38860"/>
              <a:stretch>
                <a:fillRect/>
              </a:stretch>
            </p:blipFill>
            <p:spPr bwMode="auto">
              <a:xfrm>
                <a:off x="402087" y="2642050"/>
                <a:ext cx="3923528" cy="1011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0" name="Picture 871" descr="레이더검지기(가로등부착형 2ch)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" b="127"/>
              <a:stretch>
                <a:fillRect/>
              </a:stretch>
            </p:blipFill>
            <p:spPr bwMode="auto">
              <a:xfrm>
                <a:off x="3935823" y="2761092"/>
                <a:ext cx="112385" cy="3628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" name="Picture 1771" descr="슝-02-0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555" y="2859015"/>
                <a:ext cx="958832" cy="2860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" name="Picture 1772" descr="슝-02-0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185536">
                <a:off x="1877321" y="2947337"/>
                <a:ext cx="778162" cy="4320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3" name="Text Box 98"/>
              <p:cNvSpPr txBox="1">
                <a:spLocks noChangeArrowheads="1"/>
              </p:cNvSpPr>
              <p:nvPr/>
            </p:nvSpPr>
            <p:spPr bwMode="auto">
              <a:xfrm>
                <a:off x="2440671" y="2649806"/>
                <a:ext cx="314189" cy="124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marL="101600" indent="-101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1pPr>
                <a:lvl2pPr marL="742950" indent="-28575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2pPr>
                <a:lvl3pPr marL="11430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3pPr>
                <a:lvl4pPr marL="16002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4pPr>
                <a:lvl5pPr marL="20574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5pPr>
                <a:lvl6pPr marL="25146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6pPr>
                <a:lvl7pPr marL="29718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7pPr>
                <a:lvl8pPr marL="34290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8pPr>
                <a:lvl9pPr marL="38862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9pPr>
              </a:lstStyle>
              <a:p>
                <a:pPr>
                  <a:lnSpc>
                    <a:spcPct val="90000"/>
                  </a:lnSpc>
                  <a:buClr>
                    <a:srgbClr val="262626"/>
                  </a:buClr>
                  <a:buSzPct val="80000"/>
                </a:pPr>
                <a:r>
                  <a:rPr kumimoji="1" lang="en-US" altLang="en-US" sz="900">
                    <a:solidFill>
                      <a:srgbClr val="262626"/>
                    </a:solidFill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  <a:sym typeface="Monotype Sorts" charset="-127"/>
                  </a:rPr>
                  <a:t>CCTV</a:t>
                </a:r>
              </a:p>
            </p:txBody>
          </p:sp>
          <p:sp>
            <p:nvSpPr>
              <p:cNvPr id="74" name="Text Box 98"/>
              <p:cNvSpPr txBox="1">
                <a:spLocks noChangeArrowheads="1"/>
              </p:cNvSpPr>
              <p:nvPr/>
            </p:nvSpPr>
            <p:spPr bwMode="auto">
              <a:xfrm>
                <a:off x="3692558" y="2640206"/>
                <a:ext cx="660437" cy="124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marL="101600" indent="-101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1pPr>
                <a:lvl2pPr marL="742950" indent="-28575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2pPr>
                <a:lvl3pPr marL="11430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3pPr>
                <a:lvl4pPr marL="16002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4pPr>
                <a:lvl5pPr marL="20574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5pPr>
                <a:lvl6pPr marL="25146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6pPr>
                <a:lvl7pPr marL="29718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7pPr>
                <a:lvl8pPr marL="34290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8pPr>
                <a:lvl9pPr marL="38862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9pPr>
              </a:lstStyle>
              <a:p>
                <a:pPr>
                  <a:lnSpc>
                    <a:spcPct val="90000"/>
                  </a:lnSpc>
                  <a:buClr>
                    <a:srgbClr val="262626"/>
                  </a:buClr>
                  <a:buSzPct val="80000"/>
                </a:pPr>
                <a:r>
                  <a:rPr kumimoji="1" lang="en-US" altLang="en-US" sz="900" dirty="0">
                    <a:solidFill>
                      <a:srgbClr val="262626"/>
                    </a:solidFill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  <a:sym typeface="Monotype Sorts" charset="-127"/>
                  </a:rPr>
                  <a:t>VDS (Rader)</a:t>
                </a:r>
              </a:p>
            </p:txBody>
          </p:sp>
          <p:sp>
            <p:nvSpPr>
              <p:cNvPr id="75" name="Text Box 98"/>
              <p:cNvSpPr txBox="1">
                <a:spLocks noChangeArrowheads="1"/>
              </p:cNvSpPr>
              <p:nvPr/>
            </p:nvSpPr>
            <p:spPr bwMode="auto">
              <a:xfrm>
                <a:off x="1475656" y="2800294"/>
                <a:ext cx="883255" cy="124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marL="101600" indent="-101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1pPr>
                <a:lvl2pPr marL="742950" indent="-28575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2pPr>
                <a:lvl3pPr marL="11430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3pPr>
                <a:lvl4pPr marL="16002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4pPr>
                <a:lvl5pPr marL="20574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5pPr>
                <a:lvl6pPr marL="25146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6pPr>
                <a:lvl7pPr marL="29718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7pPr>
                <a:lvl8pPr marL="34290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8pPr>
                <a:lvl9pPr marL="38862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9pPr>
              </a:lstStyle>
              <a:p>
                <a:pPr>
                  <a:lnSpc>
                    <a:spcPct val="90000"/>
                  </a:lnSpc>
                  <a:buClr>
                    <a:srgbClr val="262626"/>
                  </a:buClr>
                  <a:buSzPct val="80000"/>
                </a:pPr>
                <a:r>
                  <a:rPr kumimoji="1" lang="en-US" altLang="en-US" sz="900" dirty="0">
                    <a:solidFill>
                      <a:srgbClr val="262626"/>
                    </a:solidFill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  <a:sym typeface="Monotype Sorts" charset="-127"/>
                  </a:rPr>
                  <a:t>Signal Controller</a:t>
                </a:r>
              </a:p>
            </p:txBody>
          </p:sp>
          <p:sp>
            <p:nvSpPr>
              <p:cNvPr id="76" name="Text Box 98"/>
              <p:cNvSpPr txBox="1">
                <a:spLocks noChangeArrowheads="1"/>
              </p:cNvSpPr>
              <p:nvPr/>
            </p:nvSpPr>
            <p:spPr bwMode="auto">
              <a:xfrm>
                <a:off x="908532" y="3410143"/>
                <a:ext cx="250068" cy="124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marL="101600" indent="-101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1pPr>
                <a:lvl2pPr marL="742950" indent="-28575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2pPr>
                <a:lvl3pPr marL="11430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3pPr>
                <a:lvl4pPr marL="16002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4pPr>
                <a:lvl5pPr marL="20574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5pPr>
                <a:lvl6pPr marL="25146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6pPr>
                <a:lvl7pPr marL="29718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7pPr>
                <a:lvl8pPr marL="34290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8pPr>
                <a:lvl9pPr marL="38862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9pPr>
              </a:lstStyle>
              <a:p>
                <a:pPr>
                  <a:lnSpc>
                    <a:spcPct val="90000"/>
                  </a:lnSpc>
                  <a:buClr>
                    <a:srgbClr val="262626"/>
                  </a:buClr>
                  <a:buSzPct val="80000"/>
                </a:pPr>
                <a:r>
                  <a:rPr kumimoji="1" lang="en-US" altLang="en-US" sz="900">
                    <a:solidFill>
                      <a:srgbClr val="262626"/>
                    </a:solidFill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  <a:sym typeface="Monotype Sorts" charset="-127"/>
                  </a:rPr>
                  <a:t>VMS</a:t>
                </a:r>
              </a:p>
            </p:txBody>
          </p:sp>
          <p:grpSp>
            <p:nvGrpSpPr>
              <p:cNvPr id="77" name="T36124"/>
              <p:cNvGrpSpPr>
                <a:grpSpLocks/>
              </p:cNvGrpSpPr>
              <p:nvPr/>
            </p:nvGrpSpPr>
            <p:grpSpPr bwMode="auto">
              <a:xfrm rot="14859525">
                <a:off x="3829469" y="2839978"/>
                <a:ext cx="178565" cy="105272"/>
                <a:chOff x="-2819" y="2252"/>
                <a:chExt cx="2627" cy="2077"/>
              </a:xfrm>
            </p:grpSpPr>
            <p:sp>
              <p:nvSpPr>
                <p:cNvPr id="108" name="Freeform 1736"/>
                <p:cNvSpPr>
                  <a:spLocks/>
                </p:cNvSpPr>
                <p:nvPr/>
              </p:nvSpPr>
              <p:spPr bwMode="auto">
                <a:xfrm>
                  <a:off x="-1709" y="3892"/>
                  <a:ext cx="440" cy="437"/>
                </a:xfrm>
                <a:custGeom>
                  <a:avLst/>
                  <a:gdLst>
                    <a:gd name="T0" fmla="*/ 347980125 w 186"/>
                    <a:gd name="T1" fmla="*/ 337257022 h 185"/>
                    <a:gd name="T2" fmla="*/ 75269617 w 186"/>
                    <a:gd name="T3" fmla="*/ 337257022 h 185"/>
                    <a:gd name="T4" fmla="*/ 75269617 w 186"/>
                    <a:gd name="T5" fmla="*/ 73271450 h 185"/>
                    <a:gd name="T6" fmla="*/ 347980125 w 186"/>
                    <a:gd name="T7" fmla="*/ 73271450 h 185"/>
                    <a:gd name="T8" fmla="*/ 347980125 w 186"/>
                    <a:gd name="T9" fmla="*/ 337257022 h 1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6"/>
                    <a:gd name="T16" fmla="*/ 0 h 185"/>
                    <a:gd name="T17" fmla="*/ 186 w 186"/>
                    <a:gd name="T18" fmla="*/ 185 h 1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6" h="185">
                      <a:moveTo>
                        <a:pt x="153" y="152"/>
                      </a:moveTo>
                      <a:cubicBezTo>
                        <a:pt x="120" y="185"/>
                        <a:pt x="66" y="185"/>
                        <a:pt x="33" y="152"/>
                      </a:cubicBezTo>
                      <a:cubicBezTo>
                        <a:pt x="0" y="119"/>
                        <a:pt x="0" y="66"/>
                        <a:pt x="33" y="33"/>
                      </a:cubicBezTo>
                      <a:cubicBezTo>
                        <a:pt x="66" y="0"/>
                        <a:pt x="120" y="0"/>
                        <a:pt x="153" y="33"/>
                      </a:cubicBezTo>
                      <a:cubicBezTo>
                        <a:pt x="186" y="66"/>
                        <a:pt x="186" y="119"/>
                        <a:pt x="153" y="152"/>
                      </a:cubicBezTo>
                      <a:close/>
                    </a:path>
                  </a:pathLst>
                </a:custGeom>
                <a:solidFill>
                  <a:srgbClr val="9900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" name="Freeform 1737"/>
                <p:cNvSpPr>
                  <a:spLocks/>
                </p:cNvSpPr>
                <p:nvPr/>
              </p:nvSpPr>
              <p:spPr bwMode="auto">
                <a:xfrm>
                  <a:off x="-2819" y="2252"/>
                  <a:ext cx="2627" cy="955"/>
                </a:xfrm>
                <a:custGeom>
                  <a:avLst/>
                  <a:gdLst>
                    <a:gd name="T0" fmla="*/ 2147483646 w 1112"/>
                    <a:gd name="T1" fmla="*/ 655766203 h 404"/>
                    <a:gd name="T2" fmla="*/ 2147483646 w 1112"/>
                    <a:gd name="T3" fmla="*/ 642464270 h 404"/>
                    <a:gd name="T4" fmla="*/ 73398115 w 1112"/>
                    <a:gd name="T5" fmla="*/ 655766203 h 404"/>
                    <a:gd name="T6" fmla="*/ 64968774 w 1112"/>
                    <a:gd name="T7" fmla="*/ 667118366 h 404"/>
                    <a:gd name="T8" fmla="*/ 231597789 w 1112"/>
                    <a:gd name="T9" fmla="*/ 835525746 h 404"/>
                    <a:gd name="T10" fmla="*/ 239784124 w 1112"/>
                    <a:gd name="T11" fmla="*/ 827029144 h 404"/>
                    <a:gd name="T12" fmla="*/ 2147483646 w 1112"/>
                    <a:gd name="T13" fmla="*/ 825143962 h 404"/>
                    <a:gd name="T14" fmla="*/ 2147483646 w 1112"/>
                    <a:gd name="T15" fmla="*/ 655766203 h 4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12"/>
                    <a:gd name="T25" fmla="*/ 0 h 404"/>
                    <a:gd name="T26" fmla="*/ 1112 w 1112"/>
                    <a:gd name="T27" fmla="*/ 404 h 4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12" h="404">
                      <a:moveTo>
                        <a:pt x="1093" y="292"/>
                      </a:moveTo>
                      <a:cubicBezTo>
                        <a:pt x="1091" y="289"/>
                        <a:pt x="1089" y="287"/>
                        <a:pt x="1087" y="286"/>
                      </a:cubicBezTo>
                      <a:cubicBezTo>
                        <a:pt x="793" y="0"/>
                        <a:pt x="324" y="2"/>
                        <a:pt x="33" y="292"/>
                      </a:cubicBezTo>
                      <a:cubicBezTo>
                        <a:pt x="31" y="294"/>
                        <a:pt x="30" y="295"/>
                        <a:pt x="29" y="297"/>
                      </a:cubicBezTo>
                      <a:cubicBezTo>
                        <a:pt x="0" y="324"/>
                        <a:pt x="71" y="404"/>
                        <a:pt x="104" y="372"/>
                      </a:cubicBezTo>
                      <a:cubicBezTo>
                        <a:pt x="105" y="371"/>
                        <a:pt x="107" y="369"/>
                        <a:pt x="108" y="368"/>
                      </a:cubicBezTo>
                      <a:cubicBezTo>
                        <a:pt x="359" y="117"/>
                        <a:pt x="766" y="116"/>
                        <a:pt x="1017" y="367"/>
                      </a:cubicBezTo>
                      <a:cubicBezTo>
                        <a:pt x="1036" y="385"/>
                        <a:pt x="1112" y="327"/>
                        <a:pt x="1093" y="292"/>
                      </a:cubicBezTo>
                      <a:close/>
                    </a:path>
                  </a:pathLst>
                </a:custGeom>
                <a:solidFill>
                  <a:srgbClr val="9900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0" name="Freeform 1738"/>
                <p:cNvSpPr>
                  <a:spLocks/>
                </p:cNvSpPr>
                <p:nvPr/>
              </p:nvSpPr>
              <p:spPr bwMode="auto">
                <a:xfrm>
                  <a:off x="-2443" y="2822"/>
                  <a:ext cx="1913" cy="742"/>
                </a:xfrm>
                <a:custGeom>
                  <a:avLst/>
                  <a:gdLst>
                    <a:gd name="T0" fmla="*/ 1720805280 w 810"/>
                    <a:gd name="T1" fmla="*/ 462525412 h 314"/>
                    <a:gd name="T2" fmla="*/ 66697404 w 810"/>
                    <a:gd name="T3" fmla="*/ 462525412 h 314"/>
                    <a:gd name="T4" fmla="*/ 55105635 w 810"/>
                    <a:gd name="T5" fmla="*/ 473710272 h 314"/>
                    <a:gd name="T6" fmla="*/ 216698124 w 810"/>
                    <a:gd name="T7" fmla="*/ 634542159 h 314"/>
                    <a:gd name="T8" fmla="*/ 225736579 w 810"/>
                    <a:gd name="T9" fmla="*/ 622842449 h 314"/>
                    <a:gd name="T10" fmla="*/ 1561714216 w 810"/>
                    <a:gd name="T11" fmla="*/ 622842449 h 314"/>
                    <a:gd name="T12" fmla="*/ 1720805280 w 810"/>
                    <a:gd name="T13" fmla="*/ 462525412 h 3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10"/>
                    <a:gd name="T22" fmla="*/ 0 h 314"/>
                    <a:gd name="T23" fmla="*/ 810 w 810"/>
                    <a:gd name="T24" fmla="*/ 314 h 31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10" h="314">
                      <a:moveTo>
                        <a:pt x="778" y="207"/>
                      </a:moveTo>
                      <a:cubicBezTo>
                        <a:pt x="571" y="0"/>
                        <a:pt x="236" y="1"/>
                        <a:pt x="30" y="207"/>
                      </a:cubicBezTo>
                      <a:cubicBezTo>
                        <a:pt x="28" y="209"/>
                        <a:pt x="27" y="210"/>
                        <a:pt x="25" y="212"/>
                      </a:cubicBezTo>
                      <a:cubicBezTo>
                        <a:pt x="0" y="237"/>
                        <a:pt x="65" y="314"/>
                        <a:pt x="98" y="284"/>
                      </a:cubicBezTo>
                      <a:cubicBezTo>
                        <a:pt x="99" y="283"/>
                        <a:pt x="101" y="281"/>
                        <a:pt x="102" y="279"/>
                      </a:cubicBezTo>
                      <a:cubicBezTo>
                        <a:pt x="269" y="113"/>
                        <a:pt x="539" y="113"/>
                        <a:pt x="706" y="279"/>
                      </a:cubicBezTo>
                      <a:cubicBezTo>
                        <a:pt x="726" y="303"/>
                        <a:pt x="810" y="236"/>
                        <a:pt x="778" y="207"/>
                      </a:cubicBezTo>
                      <a:close/>
                    </a:path>
                  </a:pathLst>
                </a:custGeom>
                <a:solidFill>
                  <a:srgbClr val="9900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Freeform 1739"/>
                <p:cNvSpPr>
                  <a:spLocks/>
                </p:cNvSpPr>
                <p:nvPr/>
              </p:nvSpPr>
              <p:spPr bwMode="auto">
                <a:xfrm>
                  <a:off x="-2096" y="3365"/>
                  <a:ext cx="1207" cy="529"/>
                </a:xfrm>
                <a:custGeom>
                  <a:avLst/>
                  <a:gdLst>
                    <a:gd name="T0" fmla="*/ 1071238815 w 511"/>
                    <a:gd name="T1" fmla="*/ 276276981 h 224"/>
                    <a:gd name="T2" fmla="*/ 68313259 w 511"/>
                    <a:gd name="T3" fmla="*/ 276276981 h 224"/>
                    <a:gd name="T4" fmla="*/ 57216309 w 511"/>
                    <a:gd name="T5" fmla="*/ 287350462 h 224"/>
                    <a:gd name="T6" fmla="*/ 206666239 w 511"/>
                    <a:gd name="T7" fmla="*/ 435236502 h 224"/>
                    <a:gd name="T8" fmla="*/ 217072381 w 511"/>
                    <a:gd name="T9" fmla="*/ 424152448 h 224"/>
                    <a:gd name="T10" fmla="*/ 922994820 w 511"/>
                    <a:gd name="T11" fmla="*/ 424152448 h 224"/>
                    <a:gd name="T12" fmla="*/ 1071238815 w 511"/>
                    <a:gd name="T13" fmla="*/ 276276981 h 2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11"/>
                    <a:gd name="T22" fmla="*/ 0 h 224"/>
                    <a:gd name="T23" fmla="*/ 511 w 511"/>
                    <a:gd name="T24" fmla="*/ 224 h 2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11" h="224">
                      <a:moveTo>
                        <a:pt x="483" y="125"/>
                      </a:moveTo>
                      <a:cubicBezTo>
                        <a:pt x="358" y="0"/>
                        <a:pt x="156" y="0"/>
                        <a:pt x="31" y="125"/>
                      </a:cubicBezTo>
                      <a:cubicBezTo>
                        <a:pt x="29" y="127"/>
                        <a:pt x="28" y="128"/>
                        <a:pt x="26" y="130"/>
                      </a:cubicBezTo>
                      <a:cubicBezTo>
                        <a:pt x="0" y="159"/>
                        <a:pt x="64" y="224"/>
                        <a:pt x="93" y="197"/>
                      </a:cubicBezTo>
                      <a:cubicBezTo>
                        <a:pt x="95" y="195"/>
                        <a:pt x="96" y="194"/>
                        <a:pt x="98" y="192"/>
                      </a:cubicBezTo>
                      <a:cubicBezTo>
                        <a:pt x="186" y="104"/>
                        <a:pt x="328" y="104"/>
                        <a:pt x="416" y="192"/>
                      </a:cubicBezTo>
                      <a:cubicBezTo>
                        <a:pt x="438" y="211"/>
                        <a:pt x="511" y="150"/>
                        <a:pt x="483" y="125"/>
                      </a:cubicBezTo>
                      <a:close/>
                    </a:path>
                  </a:pathLst>
                </a:custGeom>
                <a:solidFill>
                  <a:srgbClr val="9900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88" name="Picture 213" descr="[지지베] 아이콘(icon) 00754-0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961" y="2523007"/>
                <a:ext cx="379834" cy="5779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0" name="Text Box 98"/>
              <p:cNvSpPr txBox="1">
                <a:spLocks noChangeArrowheads="1"/>
              </p:cNvSpPr>
              <p:nvPr/>
            </p:nvSpPr>
            <p:spPr bwMode="auto">
              <a:xfrm>
                <a:off x="735831" y="2564904"/>
                <a:ext cx="355867" cy="124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marL="101600" indent="-101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1pPr>
                <a:lvl2pPr marL="742950" indent="-28575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2pPr>
                <a:lvl3pPr marL="11430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3pPr>
                <a:lvl4pPr marL="16002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4pPr>
                <a:lvl5pPr marL="20574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5pPr>
                <a:lvl6pPr marL="25146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6pPr>
                <a:lvl7pPr marL="29718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7pPr>
                <a:lvl8pPr marL="34290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8pPr>
                <a:lvl9pPr marL="38862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9pPr>
              </a:lstStyle>
              <a:p>
                <a:pPr>
                  <a:lnSpc>
                    <a:spcPct val="90000"/>
                  </a:lnSpc>
                  <a:buClr>
                    <a:srgbClr val="262626"/>
                  </a:buClr>
                  <a:buSzPct val="80000"/>
                </a:pPr>
                <a:r>
                  <a:rPr kumimoji="1" lang="en-US" altLang="ko-KR" sz="900" dirty="0">
                    <a:solidFill>
                      <a:srgbClr val="262626"/>
                    </a:solidFill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  <a:sym typeface="Monotype Sorts" charset="-127"/>
                  </a:rPr>
                  <a:t>Center</a:t>
                </a:r>
                <a:endParaRPr kumimoji="1" lang="en-US" altLang="en-US" sz="900" dirty="0">
                  <a:solidFill>
                    <a:srgbClr val="262626"/>
                  </a:solidFill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  <a:sym typeface="Monotype Sorts" charset="-127"/>
                </a:endParaRPr>
              </a:p>
            </p:txBody>
          </p:sp>
          <p:sp>
            <p:nvSpPr>
              <p:cNvPr id="91" name="Text Box 98"/>
              <p:cNvSpPr txBox="1">
                <a:spLocks noChangeArrowheads="1"/>
              </p:cNvSpPr>
              <p:nvPr/>
            </p:nvSpPr>
            <p:spPr bwMode="auto">
              <a:xfrm>
                <a:off x="1473303" y="4288562"/>
                <a:ext cx="256480" cy="124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marL="101600" indent="-101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1pPr>
                <a:lvl2pPr marL="742950" indent="-28575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2pPr>
                <a:lvl3pPr marL="11430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3pPr>
                <a:lvl4pPr marL="16002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4pPr>
                <a:lvl5pPr marL="20574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5pPr>
                <a:lvl6pPr marL="25146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6pPr>
                <a:lvl7pPr marL="29718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7pPr>
                <a:lvl8pPr marL="34290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8pPr>
                <a:lvl9pPr marL="38862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9pPr>
              </a:lstStyle>
              <a:p>
                <a:pPr>
                  <a:lnSpc>
                    <a:spcPct val="90000"/>
                  </a:lnSpc>
                  <a:buClr>
                    <a:srgbClr val="262626"/>
                  </a:buClr>
                  <a:buSzPct val="80000"/>
                </a:pPr>
                <a:r>
                  <a:rPr kumimoji="1" lang="en-US" altLang="en-US" sz="9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  <a:sym typeface="Monotype Sorts" charset="-127"/>
                  </a:rPr>
                  <a:t>VMS</a:t>
                </a:r>
              </a:p>
            </p:txBody>
          </p:sp>
          <p:sp>
            <p:nvSpPr>
              <p:cNvPr id="93" name="Text Box 98"/>
              <p:cNvSpPr txBox="1">
                <a:spLocks noChangeArrowheads="1"/>
              </p:cNvSpPr>
              <p:nvPr/>
            </p:nvSpPr>
            <p:spPr bwMode="auto">
              <a:xfrm>
                <a:off x="488865" y="4287603"/>
                <a:ext cx="314189" cy="124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marL="101600" indent="-101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1pPr>
                <a:lvl2pPr marL="742950" indent="-28575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2pPr>
                <a:lvl3pPr marL="11430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3pPr>
                <a:lvl4pPr marL="16002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4pPr>
                <a:lvl5pPr marL="20574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5pPr>
                <a:lvl6pPr marL="25146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6pPr>
                <a:lvl7pPr marL="29718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7pPr>
                <a:lvl8pPr marL="34290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8pPr>
                <a:lvl9pPr marL="38862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9pPr>
              </a:lstStyle>
              <a:p>
                <a:pPr>
                  <a:lnSpc>
                    <a:spcPct val="90000"/>
                  </a:lnSpc>
                  <a:buClr>
                    <a:srgbClr val="262626"/>
                  </a:buClr>
                  <a:buSzPct val="80000"/>
                </a:pPr>
                <a:r>
                  <a:rPr kumimoji="1" lang="en-US" altLang="en-US" sz="900" b="1">
                    <a:solidFill>
                      <a:schemeClr val="bg1"/>
                    </a:solidFill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  <a:sym typeface="Monotype Sorts" charset="-127"/>
                  </a:rPr>
                  <a:t>CCTV</a:t>
                </a:r>
              </a:p>
            </p:txBody>
          </p:sp>
          <p:sp>
            <p:nvSpPr>
              <p:cNvPr id="94" name="Text Box 98"/>
              <p:cNvSpPr txBox="1">
                <a:spLocks noChangeArrowheads="1"/>
              </p:cNvSpPr>
              <p:nvPr/>
            </p:nvSpPr>
            <p:spPr bwMode="auto">
              <a:xfrm>
                <a:off x="2386612" y="4288562"/>
                <a:ext cx="730969" cy="124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marL="101600" indent="-101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1pPr>
                <a:lvl2pPr marL="742950" indent="-28575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2pPr>
                <a:lvl3pPr marL="11430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3pPr>
                <a:lvl4pPr marL="16002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4pPr>
                <a:lvl5pPr marL="20574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5pPr>
                <a:lvl6pPr marL="25146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6pPr>
                <a:lvl7pPr marL="29718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7pPr>
                <a:lvl8pPr marL="34290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8pPr>
                <a:lvl9pPr marL="38862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9pPr>
              </a:lstStyle>
              <a:p>
                <a:pPr>
                  <a:lnSpc>
                    <a:spcPct val="90000"/>
                  </a:lnSpc>
                  <a:buClr>
                    <a:srgbClr val="262626"/>
                  </a:buClr>
                  <a:buSzPct val="80000"/>
                </a:pPr>
                <a:r>
                  <a:rPr kumimoji="1" lang="en-US" altLang="ko-KR" sz="9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  <a:sym typeface="Monotype Sorts" charset="-127"/>
                  </a:rPr>
                  <a:t>Traffic Signal</a:t>
                </a:r>
                <a:endParaRPr kumimoji="1" lang="en-US" altLang="en-US" sz="900" b="1" dirty="0">
                  <a:solidFill>
                    <a:schemeClr val="bg1"/>
                  </a:solidFill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  <a:sym typeface="Monotype Sorts" charset="-127"/>
                </a:endParaRPr>
              </a:p>
            </p:txBody>
          </p:sp>
          <p:sp>
            <p:nvSpPr>
              <p:cNvPr id="97" name="Text Box 98"/>
              <p:cNvSpPr txBox="1">
                <a:spLocks noChangeArrowheads="1"/>
              </p:cNvSpPr>
              <p:nvPr/>
            </p:nvSpPr>
            <p:spPr bwMode="auto">
              <a:xfrm>
                <a:off x="3382431" y="4288562"/>
                <a:ext cx="365485" cy="124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marL="101600" indent="-101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1pPr>
                <a:lvl2pPr marL="742950" indent="-28575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2pPr>
                <a:lvl3pPr marL="11430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3pPr>
                <a:lvl4pPr marL="16002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4pPr>
                <a:lvl5pPr marL="2057400" indent="-228600" defTabSz="1042988"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5pPr>
                <a:lvl6pPr marL="25146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6pPr>
                <a:lvl7pPr marL="29718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7pPr>
                <a:lvl8pPr marL="34290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8pPr>
                <a:lvl9pPr marL="38862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648325" algn="l"/>
                  </a:tabLs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9pPr>
              </a:lstStyle>
              <a:p>
                <a:pPr>
                  <a:lnSpc>
                    <a:spcPct val="90000"/>
                  </a:lnSpc>
                  <a:buClr>
                    <a:srgbClr val="262626"/>
                  </a:buClr>
                  <a:buSzPct val="80000"/>
                </a:pPr>
                <a:r>
                  <a:rPr kumimoji="1" lang="en-US" altLang="en-US" sz="9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  <a:sym typeface="Monotype Sorts" charset="-127"/>
                  </a:rPr>
                  <a:t>Center</a:t>
                </a:r>
              </a:p>
            </p:txBody>
          </p:sp>
          <p:grpSp>
            <p:nvGrpSpPr>
              <p:cNvPr id="98" name="Group 1116"/>
              <p:cNvGrpSpPr>
                <a:grpSpLocks/>
              </p:cNvGrpSpPr>
              <p:nvPr/>
            </p:nvGrpSpPr>
            <p:grpSpPr bwMode="auto">
              <a:xfrm>
                <a:off x="2046016" y="2826124"/>
                <a:ext cx="98769" cy="434640"/>
                <a:chOff x="8167" y="1939"/>
                <a:chExt cx="234" cy="762"/>
              </a:xfrm>
            </p:grpSpPr>
            <p:grpSp>
              <p:nvGrpSpPr>
                <p:cNvPr id="99" name="Group 1117"/>
                <p:cNvGrpSpPr>
                  <a:grpSpLocks/>
                </p:cNvGrpSpPr>
                <p:nvPr/>
              </p:nvGrpSpPr>
              <p:grpSpPr bwMode="auto">
                <a:xfrm>
                  <a:off x="8228" y="2252"/>
                  <a:ext cx="166" cy="308"/>
                  <a:chOff x="8244" y="2252"/>
                  <a:chExt cx="124" cy="308"/>
                </a:xfrm>
              </p:grpSpPr>
              <p:sp>
                <p:nvSpPr>
                  <p:cNvPr id="104" name="Rectangle 1118"/>
                  <p:cNvSpPr>
                    <a:spLocks noChangeArrowheads="1"/>
                  </p:cNvSpPr>
                  <p:nvPr/>
                </p:nvSpPr>
                <p:spPr bwMode="auto">
                  <a:xfrm>
                    <a:off x="8244" y="2252"/>
                    <a:ext cx="124" cy="308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miter lim="800000"/>
                    <a:headEnd/>
                    <a:tailEnd/>
                  </a:ln>
                  <a:scene3d>
                    <a:camera prst="legacyObliqueTopLeft">
                      <a:rot lat="0" lon="20399980" rev="0"/>
                    </a:camera>
                    <a:lightRig rig="legacyFlat4" dir="b"/>
                  </a:scene3d>
                  <a:sp3d extrusionH="36500" prstMaterial="legacyMatte">
                    <a:bevelT w="13500" h="13500" prst="angle"/>
                    <a:bevelB w="13500" h="13500" prst="angle"/>
                    <a:extrusionClr>
                      <a:srgbClr val="EAEAEA"/>
                    </a:extrusionClr>
                    <a:contourClr>
                      <a:srgbClr val="EAEAEA"/>
                    </a:contourClr>
                  </a:sp3d>
                </p:spPr>
                <p:txBody>
                  <a:bodyPr lIns="18000" tIns="10800" rIns="18000" bIns="10800" anchor="ctr">
                    <a:spAutoFit/>
                    <a:flatTx/>
                  </a:bodyPr>
                  <a:lstStyle>
                    <a:lvl1pPr defTabSz="1258888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맑은 고딕" panose="020B0503020000020004" pitchFamily="50" charset="-127"/>
                      </a:defRPr>
                    </a:lvl1pPr>
                    <a:lvl2pPr marL="742950" indent="-285750" defTabSz="1258888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맑은 고딕" panose="020B0503020000020004" pitchFamily="50" charset="-127"/>
                      </a:defRPr>
                    </a:lvl2pPr>
                    <a:lvl3pPr marL="1143000" indent="-228600" defTabSz="1258888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맑은 고딕" panose="020B0503020000020004" pitchFamily="50" charset="-127"/>
                      </a:defRPr>
                    </a:lvl3pPr>
                    <a:lvl4pPr marL="1600200" indent="-228600" defTabSz="1258888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맑은 고딕" panose="020B0503020000020004" pitchFamily="50" charset="-127"/>
                      </a:defRPr>
                    </a:lvl4pPr>
                    <a:lvl5pPr marL="2057400" indent="-228600" defTabSz="1258888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맑은 고딕" panose="020B0503020000020004" pitchFamily="50" charset="-127"/>
                      </a:defRPr>
                    </a:lvl5pPr>
                    <a:lvl6pPr marL="2514600" indent="-228600" defTabSz="12588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맑은 고딕" panose="020B0503020000020004" pitchFamily="50" charset="-127"/>
                      </a:defRPr>
                    </a:lvl6pPr>
                    <a:lvl7pPr marL="2971800" indent="-228600" defTabSz="12588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맑은 고딕" panose="020B0503020000020004" pitchFamily="50" charset="-127"/>
                      </a:defRPr>
                    </a:lvl7pPr>
                    <a:lvl8pPr marL="3429000" indent="-228600" defTabSz="12588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맑은 고딕" panose="020B0503020000020004" pitchFamily="50" charset="-127"/>
                      </a:defRPr>
                    </a:lvl8pPr>
                    <a:lvl9pPr marL="3886200" indent="-228600" defTabSz="12588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맑은 고딕" panose="020B0503020000020004" pitchFamily="50" charset="-127"/>
                      </a:defRPr>
                    </a:lvl9pPr>
                  </a:lstStyle>
                  <a:p>
                    <a:pPr algn="r" eaLnBrk="1" latinLnBrk="1" hangingPunct="1"/>
                    <a:endParaRPr kumimoji="1" lang="ko-KR" altLang="ko-KR" sz="1000">
                      <a:solidFill>
                        <a:srgbClr val="000000"/>
                      </a:solidFill>
                      <a:latin typeface="Arial" panose="020B0604020202020204" pitchFamily="34" charset="0"/>
                      <a:ea typeface="나눔고딕 Bold" panose="020D0804000000000000" pitchFamily="50" charset="-127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5" name="Line 11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272" y="2373"/>
                    <a:ext cx="78" cy="67"/>
                  </a:xfrm>
                  <a:prstGeom prst="line">
                    <a:avLst/>
                  </a:prstGeom>
                  <a:noFill/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18000" tIns="10800" rIns="18000" bIns="10800">
                    <a:spAutoFit/>
                  </a:bodyPr>
                  <a:lstStyle/>
                  <a:p>
                    <a:endParaRPr lang="ko-KR" altLang="en-US">
                      <a:latin typeface="Arial" panose="020B0604020202020204" pitchFamily="34" charset="0"/>
                      <a:ea typeface="나눔고딕 Bold" panose="020D0804000000000000" pitchFamily="50" charset="-127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6" name="Line 11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303" y="2394"/>
                    <a:ext cx="51" cy="44"/>
                  </a:xfrm>
                  <a:prstGeom prst="line">
                    <a:avLst/>
                  </a:prstGeom>
                  <a:noFill/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18000" tIns="10800" rIns="18000" bIns="10800">
                    <a:spAutoFit/>
                  </a:bodyPr>
                  <a:lstStyle/>
                  <a:p>
                    <a:endParaRPr lang="ko-KR" altLang="en-US">
                      <a:latin typeface="Arial" panose="020B0604020202020204" pitchFamily="34" charset="0"/>
                      <a:ea typeface="나눔고딕 Bold" panose="020D0804000000000000" pitchFamily="50" charset="-127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7" name="Line 11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255" y="2380"/>
                    <a:ext cx="51" cy="44"/>
                  </a:xfrm>
                  <a:prstGeom prst="line">
                    <a:avLst/>
                  </a:prstGeom>
                  <a:noFill/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18000" tIns="10800" rIns="18000" bIns="10800">
                    <a:spAutoFit/>
                  </a:bodyPr>
                  <a:lstStyle/>
                  <a:p>
                    <a:endParaRPr lang="ko-KR" altLang="en-US">
                      <a:latin typeface="Arial" panose="020B0604020202020204" pitchFamily="34" charset="0"/>
                      <a:ea typeface="나눔고딕 Bold" panose="020D0804000000000000" pitchFamily="50" charset="-127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00" name="Rectangle 1122"/>
                <p:cNvSpPr>
                  <a:spLocks noChangeArrowheads="1"/>
                </p:cNvSpPr>
                <p:nvPr/>
              </p:nvSpPr>
              <p:spPr bwMode="auto">
                <a:xfrm>
                  <a:off x="8264" y="2151"/>
                  <a:ext cx="84" cy="308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miter lim="800000"/>
                  <a:headEnd/>
                  <a:tailEnd/>
                </a:ln>
                <a:scene3d>
                  <a:camera prst="legacyObliqueTopLeft">
                    <a:rot lat="0" lon="20399980" rev="0"/>
                  </a:camera>
                  <a:lightRig rig="legacyFlat4" dir="b"/>
                </a:scene3d>
                <a:sp3d extrusionH="36500" prstMaterial="legacyMatte">
                  <a:bevelT w="13500" h="13500" prst="angle"/>
                  <a:bevelB w="13500" h="13500" prst="angle"/>
                  <a:extrusionClr>
                    <a:srgbClr val="EAEAEA"/>
                  </a:extrusionClr>
                  <a:contourClr>
                    <a:srgbClr val="EAEAEA"/>
                  </a:contourClr>
                </a:sp3d>
              </p:spPr>
              <p:txBody>
                <a:bodyPr lIns="18000" tIns="10800" rIns="18000" bIns="10800" anchor="ctr">
                  <a:spAutoFit/>
                  <a:flatTx/>
                </a:bodyPr>
                <a:lstStyle>
                  <a:lvl1pPr defTabSz="1258888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1pPr>
                  <a:lvl2pPr marL="742950" indent="-285750" defTabSz="1258888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2pPr>
                  <a:lvl3pPr marL="1143000" indent="-228600" defTabSz="1258888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3pPr>
                  <a:lvl4pPr marL="1600200" indent="-228600" defTabSz="1258888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4pPr>
                  <a:lvl5pPr marL="2057400" indent="-228600" defTabSz="1258888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5pPr>
                  <a:lvl6pPr marL="2514600" indent="-228600" defTabSz="12588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6pPr>
                  <a:lvl7pPr marL="2971800" indent="-228600" defTabSz="12588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7pPr>
                  <a:lvl8pPr marL="3429000" indent="-228600" defTabSz="12588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8pPr>
                  <a:lvl9pPr marL="3886200" indent="-228600" defTabSz="12588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9pPr>
                </a:lstStyle>
                <a:p>
                  <a:pPr algn="r" eaLnBrk="1" latinLnBrk="1" hangingPunct="1"/>
                  <a:endParaRPr kumimoji="1" lang="ko-KR" altLang="ko-KR" sz="1000">
                    <a:solidFill>
                      <a:srgbClr val="000000"/>
                    </a:solidFill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Rectangle 1123"/>
                <p:cNvSpPr>
                  <a:spLocks noChangeArrowheads="1"/>
                </p:cNvSpPr>
                <p:nvPr/>
              </p:nvSpPr>
              <p:spPr bwMode="auto">
                <a:xfrm>
                  <a:off x="8167" y="2153"/>
                  <a:ext cx="86" cy="308"/>
                </a:xfrm>
                <a:prstGeom prst="rect">
                  <a:avLst/>
                </a:prstGeom>
                <a:gradFill rotWithShape="1">
                  <a:gsLst>
                    <a:gs pos="0">
                      <a:srgbClr val="808080"/>
                    </a:gs>
                    <a:gs pos="50000">
                      <a:srgbClr val="C7C7C7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8000" tIns="10800" rIns="18000" bIns="10800" anchor="ctr">
                  <a:spAutoFit/>
                </a:bodyPr>
                <a:lstStyle>
                  <a:lvl1pPr defTabSz="1258888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1pPr>
                  <a:lvl2pPr marL="742950" indent="-285750" defTabSz="1258888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2pPr>
                  <a:lvl3pPr marL="1143000" indent="-228600" defTabSz="1258888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3pPr>
                  <a:lvl4pPr marL="1600200" indent="-228600" defTabSz="1258888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4pPr>
                  <a:lvl5pPr marL="2057400" indent="-228600" defTabSz="1258888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5pPr>
                  <a:lvl6pPr marL="2514600" indent="-228600" defTabSz="12588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6pPr>
                  <a:lvl7pPr marL="2971800" indent="-228600" defTabSz="12588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7pPr>
                  <a:lvl8pPr marL="3429000" indent="-228600" defTabSz="12588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8pPr>
                  <a:lvl9pPr marL="3886200" indent="-228600" defTabSz="12588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9pPr>
                </a:lstStyle>
                <a:p>
                  <a:pPr algn="r" eaLnBrk="1" latinLnBrk="1" hangingPunct="1"/>
                  <a:endParaRPr kumimoji="1" lang="ko-KR" altLang="ko-KR" sz="1000">
                    <a:solidFill>
                      <a:srgbClr val="000000"/>
                    </a:solidFill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Rectangle 1124"/>
                <p:cNvSpPr>
                  <a:spLocks noChangeArrowheads="1"/>
                </p:cNvSpPr>
                <p:nvPr/>
              </p:nvSpPr>
              <p:spPr bwMode="auto">
                <a:xfrm>
                  <a:off x="8276" y="2141"/>
                  <a:ext cx="86" cy="308"/>
                </a:xfrm>
                <a:prstGeom prst="rect">
                  <a:avLst/>
                </a:prstGeom>
                <a:gradFill rotWithShape="1">
                  <a:gsLst>
                    <a:gs pos="0">
                      <a:srgbClr val="808080"/>
                    </a:gs>
                    <a:gs pos="50000">
                      <a:srgbClr val="C7C7C7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8000" tIns="10800" rIns="18000" bIns="10800" anchor="ctr">
                  <a:spAutoFit/>
                </a:bodyPr>
                <a:lstStyle>
                  <a:lvl1pPr defTabSz="1258888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1pPr>
                  <a:lvl2pPr marL="742950" indent="-285750" defTabSz="1258888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2pPr>
                  <a:lvl3pPr marL="1143000" indent="-228600" defTabSz="1258888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3pPr>
                  <a:lvl4pPr marL="1600200" indent="-228600" defTabSz="1258888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4pPr>
                  <a:lvl5pPr marL="2057400" indent="-228600" defTabSz="1258888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5pPr>
                  <a:lvl6pPr marL="2514600" indent="-228600" defTabSz="12588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6pPr>
                  <a:lvl7pPr marL="2971800" indent="-228600" defTabSz="12588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7pPr>
                  <a:lvl8pPr marL="3429000" indent="-228600" defTabSz="12588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8pPr>
                  <a:lvl9pPr marL="3886200" indent="-228600" defTabSz="12588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  <a:ea typeface="맑은 고딕" panose="020B0503020000020004" pitchFamily="50" charset="-127"/>
                    </a:defRPr>
                  </a:lvl9pPr>
                </a:lstStyle>
                <a:p>
                  <a:pPr algn="r" eaLnBrk="1" latinLnBrk="1" hangingPunct="1"/>
                  <a:endParaRPr kumimoji="1" lang="ko-KR" altLang="ko-KR" sz="1000">
                    <a:solidFill>
                      <a:srgbClr val="000000"/>
                    </a:solidFill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AutoShape 1125"/>
                <p:cNvSpPr>
                  <a:spLocks noChangeArrowheads="1"/>
                </p:cNvSpPr>
                <p:nvPr/>
              </p:nvSpPr>
              <p:spPr bwMode="auto">
                <a:xfrm rot="10800000">
                  <a:off x="8219" y="1939"/>
                  <a:ext cx="182" cy="76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323 w 21600"/>
                    <a:gd name="T13" fmla="*/ 3436 h 21600"/>
                    <a:gd name="T14" fmla="*/ 18277 w 21600"/>
                    <a:gd name="T15" fmla="*/ 1816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3106" y="21600"/>
                      </a:lnTo>
                      <a:lnTo>
                        <a:pt x="18494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round/>
                  <a:headEnd/>
                  <a:tailEnd/>
                </a:ln>
                <a:scene3d>
                  <a:camera prst="legacyObliqueTopLeft">
                    <a:rot lat="0" lon="20699975" rev="0"/>
                  </a:camera>
                  <a:lightRig rig="legacyFlat4" dir="b"/>
                </a:scene3d>
                <a:sp3d extrusionH="36500" prstMaterial="legacyMatte">
                  <a:bevelT w="13500" h="13500" prst="angle"/>
                  <a:bevelB w="13500" h="13500" prst="angle"/>
                  <a:extrusionClr>
                    <a:srgbClr val="FFFF00"/>
                  </a:extrusionClr>
                  <a:contourClr>
                    <a:srgbClr val="FFFF00"/>
                  </a:contourClr>
                </a:sp3d>
              </p:spPr>
              <p:txBody>
                <a:bodyPr lIns="18000" tIns="10800" rIns="18000" bIns="10800" anchor="ctr">
                  <a:spAutoFit/>
                  <a:flatTx/>
                </a:bodyPr>
                <a:lstStyle/>
                <a:p>
                  <a:endParaRPr lang="ko-KR" altLang="en-US"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</p:grpSp>
      <p:graphicFrame>
        <p:nvGraphicFramePr>
          <p:cNvPr id="112" name="표 111"/>
          <p:cNvGraphicFramePr>
            <a:graphicFrameLocks noGrp="1"/>
          </p:cNvGraphicFramePr>
          <p:nvPr/>
        </p:nvGraphicFramePr>
        <p:xfrm>
          <a:off x="4594861" y="4845281"/>
          <a:ext cx="4228473" cy="15945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5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2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4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4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4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59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1568">
                <a:tc gridSpan="2"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Ангилал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1-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(2018-2022)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2-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(2023-2026)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3-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(2027-2030)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Нийт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122">
                <a:tc gridSpan="2"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8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Улаанбаатар</a:t>
                      </a:r>
                      <a:endParaRPr lang="ko-KR" sz="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75</a:t>
                      </a: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км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75</a:t>
                      </a: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км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150</a:t>
                      </a: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км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122">
                <a:tc rowSpan="2"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Орон нутаг</a:t>
                      </a:r>
                      <a:endParaRPr lang="ko-KR" sz="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sz="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Сум</a:t>
                      </a:r>
                      <a:endParaRPr lang="ko-KR" sz="80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3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21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34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12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sz="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Гол зам</a:t>
                      </a:r>
                      <a:endParaRPr lang="ko-KR" sz="80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3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21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34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568">
                <a:tc gridSpan="2"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Удирдлагын</a:t>
                      </a:r>
                      <a:r>
                        <a:rPr lang="mn-MN" sz="800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 төв</a:t>
                      </a:r>
                      <a:endParaRPr lang="ko-KR" sz="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Виртуалчлал</a:t>
                      </a: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Клауд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ПХ</a:t>
                      </a: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ТХ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Сайжруулах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Функциональ</a:t>
                      </a:r>
                      <a:r>
                        <a:rPr lang="mn-MN" sz="800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 сайжруулалт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9" name="직사각형 118"/>
          <p:cNvSpPr/>
          <p:nvPr/>
        </p:nvSpPr>
        <p:spPr>
          <a:xfrm>
            <a:off x="255847" y="908720"/>
            <a:ext cx="8888161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245" indent="-361245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70000"/>
              <a:buBlip>
                <a:blip r:embed="rId11"/>
              </a:buBlip>
            </a:pPr>
            <a:r>
              <a:rPr kumimoji="1" lang="en-US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 </a:t>
            </a:r>
            <a:r>
              <a:rPr kumimoji="1" lang="mn-MN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Замын хөдөлгөөний удирдлагын дэвшилтэт систем </a:t>
            </a:r>
            <a:r>
              <a:rPr kumimoji="1" lang="en-US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(</a:t>
            </a:r>
            <a:r>
              <a:rPr kumimoji="1" lang="mn-MN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ЗХУДС</a:t>
            </a:r>
            <a:r>
              <a:rPr kumimoji="1" lang="en-US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5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56" name="텍스트"/>
          <p:cNvSpPr txBox="1"/>
          <p:nvPr/>
        </p:nvSpPr>
        <p:spPr>
          <a:xfrm>
            <a:off x="4716463" y="1776882"/>
            <a:ext cx="1496082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7"/>
              </a:rPr>
              <a:t>Улаанбаатар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ko-KR" sz="2800" dirty="0">
                <a:solidFill>
                  <a:srgbClr val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ТУС-ын Дэд системүүдийн суурь дизайн </a:t>
            </a:r>
            <a:endParaRPr kumimoji="1" lang="en-US" altLang="ko-KR" sz="2800" dirty="0">
              <a:solidFill>
                <a:srgbClr val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8" name="텍스트"/>
          <p:cNvSpPr txBox="1"/>
          <p:nvPr/>
        </p:nvSpPr>
        <p:spPr>
          <a:xfrm>
            <a:off x="4742359" y="3183170"/>
            <a:ext cx="936104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7"/>
              </a:rPr>
              <a:t>Орон нутаг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046916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2670001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</a:endParaRPr>
          </a:p>
        </p:txBody>
      </p:sp>
      <p:sp>
        <p:nvSpPr>
          <p:cNvPr id="130" name="AutoShape 224"/>
          <p:cNvSpPr>
            <a:spLocks noChangeArrowheads="1"/>
          </p:cNvSpPr>
          <p:nvPr/>
        </p:nvSpPr>
        <p:spPr bwMode="auto">
          <a:xfrm>
            <a:off x="5004047" y="1844824"/>
            <a:ext cx="3914153" cy="4629778"/>
          </a:xfrm>
          <a:prstGeom prst="roundRect">
            <a:avLst>
              <a:gd name="adj" fmla="val 2704"/>
            </a:avLst>
          </a:prstGeom>
          <a:solidFill>
            <a:schemeClr val="bg1"/>
          </a:solidFill>
          <a:ln w="19050">
            <a:solidFill>
              <a:srgbClr val="336699"/>
            </a:solidFill>
            <a:round/>
            <a:headEnd/>
            <a:tailEnd/>
          </a:ln>
          <a:effectLst>
            <a:outerShdw dist="35921" dir="2700000" algn="ctr" rotWithShape="0">
              <a:srgbClr val="D6ECFF"/>
            </a:outerShdw>
          </a:effectLst>
        </p:spPr>
        <p:txBody>
          <a:bodyPr wrap="none" lIns="82619" tIns="42963" rIns="82619" bIns="42963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60">
              <a:buSzPct val="130000"/>
            </a:pPr>
            <a:r>
              <a:rPr lang="mn-MN" altLang="ko-KR" sz="2800" b="1" dirty="0">
                <a:ln w="90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Өнөөгийн нөхцөл байдал</a:t>
            </a:r>
            <a:endParaRPr lang="ko-KR" altLang="en-US" sz="2800" b="1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29" name="AutoShape 212"/>
          <p:cNvSpPr>
            <a:spLocks noChangeArrowheads="1"/>
          </p:cNvSpPr>
          <p:nvPr/>
        </p:nvSpPr>
        <p:spPr bwMode="auto">
          <a:xfrm>
            <a:off x="5004047" y="1484784"/>
            <a:ext cx="3925594" cy="323966"/>
          </a:xfrm>
          <a:prstGeom prst="roundRect">
            <a:avLst>
              <a:gd name="adj" fmla="val 16667"/>
            </a:avLst>
          </a:prstGeom>
          <a:solidFill>
            <a:srgbClr val="301E70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rgbClr val="CECFCE"/>
            </a:outerShdw>
          </a:effectLst>
        </p:spPr>
        <p:txBody>
          <a:bodyPr wrap="none" lIns="95754" tIns="47877" rIns="95754" bIns="47877" anchor="ctr"/>
          <a:lstStyle/>
          <a:p>
            <a:pPr algn="ctr" defTabSz="839429" latinLnBrk="0">
              <a:defRPr/>
            </a:pPr>
            <a:r>
              <a:rPr lang="mn-MN" altLang="ko-KR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УБ хотын замын түгжрэл</a:t>
            </a:r>
            <a:endParaRPr lang="en-US" altLang="ko-KR" kern="0" dirty="0">
              <a:solidFill>
                <a:sysClr val="window" lastClr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32" name="AutoShape 117"/>
          <p:cNvSpPr>
            <a:spLocks noChangeArrowheads="1"/>
          </p:cNvSpPr>
          <p:nvPr/>
        </p:nvSpPr>
        <p:spPr bwMode="auto">
          <a:xfrm>
            <a:off x="251520" y="1613843"/>
            <a:ext cx="4608512" cy="1455117"/>
          </a:xfrm>
          <a:prstGeom prst="roundRect">
            <a:avLst>
              <a:gd name="adj" fmla="val 1940"/>
            </a:avLst>
          </a:prstGeom>
          <a:solidFill>
            <a:schemeClr val="bg1"/>
          </a:solidFill>
          <a:ln w="9525" algn="ctr">
            <a:solidFill>
              <a:srgbClr val="71AAD9"/>
            </a:solidFill>
            <a:round/>
            <a:headEnd/>
            <a:tailEnd/>
          </a:ln>
          <a:effectLst>
            <a:prstShdw prst="shdw17" dist="17961" dir="2700000">
              <a:srgbClr val="71AAD9">
                <a:gamma/>
                <a:shade val="60000"/>
                <a:invGamma/>
              </a:srgbClr>
            </a:prstShdw>
          </a:effectLst>
        </p:spPr>
        <p:txBody>
          <a:bodyPr wrap="none" lIns="91262" tIns="45634" rIns="91262" bIns="45634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sz="1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33" name="Rectangle 265"/>
          <p:cNvSpPr>
            <a:spLocks noChangeArrowheads="1"/>
          </p:cNvSpPr>
          <p:nvPr/>
        </p:nvSpPr>
        <p:spPr bwMode="auto">
          <a:xfrm>
            <a:off x="383931" y="1718460"/>
            <a:ext cx="4476101" cy="1163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61245" indent="-361245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170000"/>
              <a:buBlip>
                <a:blip r:embed="rId2"/>
              </a:buBlip>
            </a:pPr>
            <a:r>
              <a:rPr kumimoji="1" lang="mn-MN" altLang="ko-KR" sz="14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Хот суурин газарт зам тээврийн осол болон замын хөдөлгөөний ачаалал нэмэгдэж байна</a:t>
            </a:r>
          </a:p>
          <a:p>
            <a:pPr marL="361245" indent="-361245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170000"/>
              <a:buBlip>
                <a:blip r:embed="rId2"/>
              </a:buBlip>
            </a:pPr>
            <a:r>
              <a:rPr kumimoji="1" lang="mn-MN" altLang="ko-KR" sz="13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Улаанбаатар</a:t>
            </a:r>
            <a:r>
              <a:rPr kumimoji="1" lang="en-US" altLang="ko-KR" sz="13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 </a:t>
            </a:r>
            <a:r>
              <a:rPr kumimoji="1" lang="mn-MN" altLang="ko-KR" sz="13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хотын төвд ажлын өдрүүдэд автобусны хурд </a:t>
            </a:r>
            <a:r>
              <a:rPr kumimoji="1" lang="en-US" altLang="ko-KR" sz="13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10</a:t>
            </a:r>
            <a:r>
              <a:rPr kumimoji="1" lang="mn-MN" altLang="ko-KR" sz="13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км</a:t>
            </a:r>
            <a:r>
              <a:rPr kumimoji="1" lang="en-US" altLang="ko-KR" sz="13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/</a:t>
            </a:r>
            <a:r>
              <a:rPr kumimoji="1" lang="mn-MN" altLang="ko-KR" sz="13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цагаас бага байна</a:t>
            </a:r>
            <a:r>
              <a:rPr kumimoji="1" lang="en-US" altLang="ko-KR" sz="13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392568" y="979398"/>
            <a:ext cx="7592969" cy="369332"/>
            <a:chOff x="392568" y="979398"/>
            <a:chExt cx="8242082" cy="369332"/>
          </a:xfrm>
        </p:grpSpPr>
        <p:grpSp>
          <p:nvGrpSpPr>
            <p:cNvPr id="138" name="Group 5"/>
            <p:cNvGrpSpPr>
              <a:grpSpLocks/>
            </p:cNvGrpSpPr>
            <p:nvPr/>
          </p:nvGrpSpPr>
          <p:grpSpPr bwMode="auto">
            <a:xfrm>
              <a:off x="392568" y="986131"/>
              <a:ext cx="8209581" cy="358526"/>
              <a:chOff x="752" y="1413"/>
              <a:chExt cx="2526" cy="294"/>
            </a:xfrm>
          </p:grpSpPr>
          <p:sp>
            <p:nvSpPr>
              <p:cNvPr id="139" name="AutoShape 6"/>
              <p:cNvSpPr>
                <a:spLocks noChangeArrowheads="1"/>
              </p:cNvSpPr>
              <p:nvPr/>
            </p:nvSpPr>
            <p:spPr bwMode="gray">
              <a:xfrm>
                <a:off x="752" y="1413"/>
                <a:ext cx="2526" cy="29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70C0"/>
                  </a:gs>
                  <a:gs pos="50000">
                    <a:srgbClr val="00B0F0"/>
                  </a:gs>
                  <a:gs pos="100000">
                    <a:srgbClr val="0070C0"/>
                  </a:gs>
                </a:gsLst>
                <a:lin ang="0" scaled="1"/>
              </a:gradFill>
              <a:ln w="12700">
                <a:noFill/>
                <a:round/>
                <a:headEnd/>
                <a:tailEnd/>
              </a:ln>
              <a:effectLst>
                <a:outerShdw dist="53882" dir="2700000" algn="ctr" rotWithShape="0">
                  <a:srgbClr val="292929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defTabSz="837945" latinLnBrk="0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140" name="AutoShape 7"/>
              <p:cNvSpPr>
                <a:spLocks noChangeArrowheads="1"/>
              </p:cNvSpPr>
              <p:nvPr/>
            </p:nvSpPr>
            <p:spPr bwMode="gray">
              <a:xfrm flipH="1">
                <a:off x="2590" y="1457"/>
                <a:ext cx="36" cy="204"/>
              </a:xfrm>
              <a:prstGeom prst="moon">
                <a:avLst>
                  <a:gd name="adj" fmla="val 22032"/>
                </a:avLst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  <a:alpha val="0"/>
                    </a:srgbClr>
                  </a:gs>
                  <a:gs pos="50000">
                    <a:srgbClr val="FFFFFF">
                      <a:alpha val="84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837945" latinLnBrk="0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141" name="AutoShape 8"/>
              <p:cNvSpPr>
                <a:spLocks noChangeArrowheads="1"/>
              </p:cNvSpPr>
              <p:nvPr/>
            </p:nvSpPr>
            <p:spPr bwMode="gray">
              <a:xfrm>
                <a:off x="762" y="1457"/>
                <a:ext cx="36" cy="204"/>
              </a:xfrm>
              <a:prstGeom prst="moon">
                <a:avLst>
                  <a:gd name="adj" fmla="val 22032"/>
                </a:avLst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  <a:alpha val="0"/>
                    </a:srgbClr>
                  </a:gs>
                  <a:gs pos="50000">
                    <a:srgbClr val="FFFFFF">
                      <a:alpha val="84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837945" latinLnBrk="0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</p:grpSp>
        <p:sp>
          <p:nvSpPr>
            <p:cNvPr id="142" name="Text Box 18"/>
            <p:cNvSpPr txBox="1">
              <a:spLocks noChangeArrowheads="1"/>
            </p:cNvSpPr>
            <p:nvPr/>
          </p:nvSpPr>
          <p:spPr bwMode="white">
            <a:xfrm>
              <a:off x="467544" y="979398"/>
              <a:ext cx="816710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mn-MN" altLang="ko-KR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Зам тээврийн хөдөлгөөн болон замын түгжрэл нэмэгдэж байна</a:t>
              </a:r>
              <a:endParaRPr lang="en-US" altLang="ko-KR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161" name="AutoShape 212"/>
          <p:cNvSpPr>
            <a:spLocks noChangeArrowheads="1"/>
          </p:cNvSpPr>
          <p:nvPr/>
        </p:nvSpPr>
        <p:spPr bwMode="auto">
          <a:xfrm>
            <a:off x="286367" y="3501008"/>
            <a:ext cx="4573665" cy="323966"/>
          </a:xfrm>
          <a:prstGeom prst="roundRect">
            <a:avLst>
              <a:gd name="adj" fmla="val 16667"/>
            </a:avLst>
          </a:prstGeom>
          <a:solidFill>
            <a:srgbClr val="301E70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rgbClr val="CECFCE"/>
            </a:outerShdw>
          </a:effectLst>
        </p:spPr>
        <p:txBody>
          <a:bodyPr wrap="none" lIns="95754" tIns="47877" rIns="95754" bIns="47877" anchor="ctr"/>
          <a:lstStyle/>
          <a:p>
            <a:pPr algn="ctr" defTabSz="839429" latinLnBrk="0">
              <a:defRPr/>
            </a:pPr>
            <a:r>
              <a:rPr lang="mn-MN" altLang="ko-KR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Зорчигч тээвэрлэлт /жилээр/</a:t>
            </a:r>
            <a:endParaRPr lang="en-US" altLang="ko-KR" kern="0" dirty="0">
              <a:solidFill>
                <a:sysClr val="window" lastClr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43" name="AutoShape 224"/>
          <p:cNvSpPr>
            <a:spLocks noChangeArrowheads="1"/>
          </p:cNvSpPr>
          <p:nvPr/>
        </p:nvSpPr>
        <p:spPr bwMode="auto">
          <a:xfrm>
            <a:off x="287676" y="3861048"/>
            <a:ext cx="4572356" cy="2541546"/>
          </a:xfrm>
          <a:prstGeom prst="roundRect">
            <a:avLst>
              <a:gd name="adj" fmla="val 2704"/>
            </a:avLst>
          </a:prstGeom>
          <a:noFill/>
          <a:ln w="19050">
            <a:solidFill>
              <a:srgbClr val="336699"/>
            </a:solidFill>
            <a:round/>
            <a:headEnd/>
            <a:tailEnd/>
          </a:ln>
          <a:effectLst>
            <a:outerShdw dist="35921" dir="2700000" algn="ctr" rotWithShape="0">
              <a:srgbClr val="D6ECFF"/>
            </a:outerShdw>
          </a:effectLst>
        </p:spPr>
        <p:txBody>
          <a:bodyPr wrap="none" lIns="82619" tIns="42963" rIns="82619" bIns="42963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32" y="4013559"/>
            <a:ext cx="4428492" cy="222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916832"/>
            <a:ext cx="3630469" cy="223378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4186353"/>
            <a:ext cx="3630469" cy="2243538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963547" y="6525924"/>
            <a:ext cx="42889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※ Source: Ulaanbaatar BRT Planning and Design, FAR EAST BRT, 2017 </a:t>
            </a:r>
            <a:endParaRPr lang="ko-KR" altLang="en-US" sz="800" b="1" dirty="0"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352595" y="3905837"/>
            <a:ext cx="3425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altLang="ko-KR" sz="8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Ажлын өдрүүдийн автобусны хурд</a:t>
            </a:r>
            <a:r>
              <a:rPr lang="en-US" altLang="ko-KR" sz="8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, </a:t>
            </a:r>
            <a:r>
              <a:rPr lang="mn-MN" altLang="ko-KR" sz="8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Өглөөний</a:t>
            </a:r>
            <a:r>
              <a:rPr lang="en-US" altLang="ko-KR" sz="8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 </a:t>
            </a:r>
            <a:r>
              <a:rPr lang="mn-MN" altLang="ko-KR" sz="8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оргил үе</a:t>
            </a:r>
            <a:r>
              <a:rPr lang="en-US" altLang="ko-KR" sz="8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, USCC data  </a:t>
            </a:r>
            <a:endParaRPr lang="ko-KR" altLang="en-US" sz="800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156176" y="6212929"/>
            <a:ext cx="272222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8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Average weekend bus speeds, AM peak, USCC data  </a:t>
            </a:r>
            <a:endParaRPr lang="ko-KR" altLang="en-US" sz="800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23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58CB1E-F828-4F11-99E0-327109AF9DA4}" type="slidenum">
              <a:rPr lang="de-DE" sz="10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</a:t>
            </a:fld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03216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2714538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1" name="AutoShape 224"/>
          <p:cNvSpPr>
            <a:spLocks noChangeArrowheads="1"/>
          </p:cNvSpPr>
          <p:nvPr/>
        </p:nvSpPr>
        <p:spPr bwMode="auto">
          <a:xfrm>
            <a:off x="4601886" y="1799575"/>
            <a:ext cx="4200876" cy="2915548"/>
          </a:xfrm>
          <a:prstGeom prst="roundRect">
            <a:avLst>
              <a:gd name="adj" fmla="val 2704"/>
            </a:avLst>
          </a:prstGeom>
          <a:solidFill>
            <a:schemeClr val="bg1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546"/>
            <a:endParaRPr lang="ko-KR" altLang="en-US" dirty="0">
              <a:solidFill>
                <a:srgbClr val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2" name="AutoShape 212"/>
          <p:cNvSpPr>
            <a:spLocks noChangeArrowheads="1"/>
          </p:cNvSpPr>
          <p:nvPr/>
        </p:nvSpPr>
        <p:spPr bwMode="auto">
          <a:xfrm>
            <a:off x="4602690" y="1421069"/>
            <a:ext cx="4213625" cy="323966"/>
          </a:xfrm>
          <a:prstGeom prst="roundRect">
            <a:avLst>
              <a:gd name="adj" fmla="val 16667"/>
            </a:avLst>
          </a:prstGeom>
          <a:solidFill>
            <a:srgbClr val="301E70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rgbClr val="CECFCE"/>
            </a:outerShdw>
          </a:effectLst>
        </p:spPr>
        <p:txBody>
          <a:bodyPr wrap="none" lIns="95754" tIns="47877" rIns="95754" bIns="47877" anchor="ctr"/>
          <a:lstStyle/>
          <a:p>
            <a:pPr algn="ctr" defTabSz="839429" latinLnBrk="0">
              <a:defRPr/>
            </a:pPr>
            <a:r>
              <a:rPr lang="mn-MN" altLang="ko-KR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Хэрэгжүүлэх стратеги ба төлөвлөгөө</a:t>
            </a:r>
            <a:endParaRPr lang="ko-KR" altLang="en-US" kern="0" dirty="0">
              <a:solidFill>
                <a:sysClr val="window" lastClr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0" name="직사각형 59"/>
          <p:cNvSpPr/>
          <p:nvPr/>
        </p:nvSpPr>
        <p:spPr bwMode="auto">
          <a:xfrm>
            <a:off x="4713154" y="2100044"/>
            <a:ext cx="4179326" cy="14219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lnSpc>
                <a:spcPct val="12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Улаанбаатар хотын зөрчил илрүүлэх системийн хамрах хүрээг өргөтгөн хөдөлгөөнт зөрчил илрүүлэх симтемийг нэмэгдүүлнэ.</a:t>
            </a:r>
          </a:p>
          <a:p>
            <a:pPr marL="88900" indent="-88900">
              <a:lnSpc>
                <a:spcPct val="120000"/>
              </a:lnSpc>
              <a:buFont typeface="Arial"/>
              <a:buChar char="•"/>
              <a:defRPr lang="ko-KR"/>
            </a:pP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1-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 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Зөрчил их гардаг 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30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цэгийг сонгон системийг суурилуулна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.</a:t>
            </a:r>
          </a:p>
          <a:p>
            <a:pPr marL="88900" indent="-88900">
              <a:lnSpc>
                <a:spcPct val="12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 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Зөрчил их гардаг 5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0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цэгийг сонгон системийг суурилуулна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7" name="직사각형 266"/>
          <p:cNvSpPr/>
          <p:nvPr/>
        </p:nvSpPr>
        <p:spPr bwMode="auto">
          <a:xfrm>
            <a:off x="4713154" y="3759041"/>
            <a:ext cx="4078372" cy="812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lnSpc>
                <a:spcPct val="12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 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21 аймгаас зөрчил их гардаг 5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0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цэгийг сонгон системийг суурилуулна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.</a:t>
            </a:r>
          </a:p>
          <a:p>
            <a:pPr marL="88900" indent="-88900">
              <a:lnSpc>
                <a:spcPct val="12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3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 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21 аймгаас зөрчил их гардаг 10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0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цэгийг сонгон системийг суурилуулна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81" name="그룹 80"/>
          <p:cNvGrpSpPr/>
          <p:nvPr/>
        </p:nvGrpSpPr>
        <p:grpSpPr>
          <a:xfrm>
            <a:off x="322764" y="1429322"/>
            <a:ext cx="4168853" cy="2426125"/>
            <a:chOff x="322765" y="1702782"/>
            <a:chExt cx="4002850" cy="2426125"/>
          </a:xfrm>
        </p:grpSpPr>
        <p:sp>
          <p:nvSpPr>
            <p:cNvPr id="82" name="LcS65"/>
            <p:cNvSpPr/>
            <p:nvPr/>
          </p:nvSpPr>
          <p:spPr>
            <a:xfrm>
              <a:off x="337019" y="2017820"/>
              <a:ext cx="3988596" cy="2111087"/>
            </a:xfrm>
            <a:prstGeom prst="roundRect">
              <a:avLst>
                <a:gd name="adj" fmla="val 3101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546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rgbClr val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3" name="AutoShape 212"/>
            <p:cNvSpPr>
              <a:spLocks noChangeArrowheads="1"/>
            </p:cNvSpPr>
            <p:nvPr/>
          </p:nvSpPr>
          <p:spPr bwMode="auto">
            <a:xfrm>
              <a:off x="322765" y="1702782"/>
              <a:ext cx="4002850" cy="323966"/>
            </a:xfrm>
            <a:prstGeom prst="roundRect">
              <a:avLst>
                <a:gd name="adj" fmla="val 16667"/>
              </a:avLst>
            </a:prstGeom>
            <a:solidFill>
              <a:srgbClr val="301E70"/>
            </a:soli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rgbClr val="CECFCE"/>
              </a:outerShdw>
            </a:effectLst>
          </p:spPr>
          <p:txBody>
            <a:bodyPr wrap="none" lIns="95754" tIns="47877" rIns="95754" bIns="47877" anchor="ctr"/>
            <a:lstStyle/>
            <a:p>
              <a:pPr algn="ctr" defTabSz="839429" latinLnBrk="0">
                <a:defRPr/>
              </a:pP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Системийн загвар</a:t>
              </a:r>
              <a:endParaRPr lang="ko-KR" altLang="en-US" sz="1700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322764" y="3907072"/>
            <a:ext cx="4168853" cy="2618272"/>
            <a:chOff x="322764" y="4195104"/>
            <a:chExt cx="4168853" cy="2426125"/>
          </a:xfrm>
        </p:grpSpPr>
        <p:grpSp>
          <p:nvGrpSpPr>
            <p:cNvPr id="78" name="그룹 77"/>
            <p:cNvGrpSpPr/>
            <p:nvPr/>
          </p:nvGrpSpPr>
          <p:grpSpPr>
            <a:xfrm>
              <a:off x="322764" y="4195104"/>
              <a:ext cx="4168853" cy="2426125"/>
              <a:chOff x="322765" y="1702782"/>
              <a:chExt cx="4002850" cy="2426125"/>
            </a:xfrm>
          </p:grpSpPr>
          <p:sp>
            <p:nvSpPr>
              <p:cNvPr id="79" name="LcS65"/>
              <p:cNvSpPr/>
              <p:nvPr/>
            </p:nvSpPr>
            <p:spPr>
              <a:xfrm>
                <a:off x="337019" y="2017820"/>
                <a:ext cx="3988596" cy="2111087"/>
              </a:xfrm>
              <a:prstGeom prst="roundRect">
                <a:avLst>
                  <a:gd name="adj" fmla="val 3101"/>
                </a:avLst>
              </a:prstGeom>
              <a:solidFill>
                <a:schemeClr val="bg1"/>
              </a:solidFill>
              <a:ln w="1905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7546" eaLnBrk="1" fontAlgn="auto" latin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>
                  <a:solidFill>
                    <a:srgbClr val="FFFFFF"/>
                  </a:solidFill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80" name="AutoShape 212"/>
              <p:cNvSpPr>
                <a:spLocks noChangeArrowheads="1"/>
              </p:cNvSpPr>
              <p:nvPr/>
            </p:nvSpPr>
            <p:spPr bwMode="auto">
              <a:xfrm>
                <a:off x="322765" y="1702782"/>
                <a:ext cx="4002850" cy="323966"/>
              </a:xfrm>
              <a:prstGeom prst="roundRect">
                <a:avLst>
                  <a:gd name="adj" fmla="val 16667"/>
                </a:avLst>
              </a:prstGeom>
              <a:solidFill>
                <a:srgbClr val="301E70"/>
              </a:solidFill>
              <a:ln w="9525" algn="ctr">
                <a:noFill/>
                <a:round/>
                <a:headEnd/>
                <a:tailEnd/>
              </a:ln>
              <a:effectLst>
                <a:outerShdw dist="35921" dir="2700000" algn="ctr" rotWithShape="0">
                  <a:srgbClr val="CECFCE"/>
                </a:outerShdw>
              </a:effectLst>
            </p:spPr>
            <p:txBody>
              <a:bodyPr wrap="none" lIns="95754" tIns="47877" rIns="95754" bIns="47877" anchor="ctr"/>
              <a:lstStyle/>
              <a:p>
                <a:pPr algn="ctr" defTabSz="839429" latinLnBrk="0">
                  <a:defRPr/>
                </a:pPr>
                <a:r>
                  <a:rPr lang="mn-MN" altLang="ko-KR" dirty="0">
                    <a:solidFill>
                      <a:prstClr val="white"/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rPr>
                  <a:t>Зорилт </a:t>
                </a:r>
                <a:r>
                  <a:rPr lang="en-US" altLang="ko-KR" dirty="0">
                    <a:solidFill>
                      <a:prstClr val="white"/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rPr>
                  <a:t>&amp; </a:t>
                </a:r>
                <a:r>
                  <a:rPr lang="mn-MN" altLang="ko-KR" dirty="0">
                    <a:solidFill>
                      <a:prstClr val="white"/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rPr>
                  <a:t>Үр нөлөө</a:t>
                </a:r>
                <a:endParaRPr lang="en-US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7" name="TextBox 47"/>
            <p:cNvSpPr txBox="1"/>
            <p:nvPr/>
          </p:nvSpPr>
          <p:spPr>
            <a:xfrm>
              <a:off x="378985" y="4563404"/>
              <a:ext cx="4112631" cy="146587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0" h="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532454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1064909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597363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2129822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662271" algn="l" defTabSz="1064909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3194729" algn="l" defTabSz="1064909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727180" algn="l" defTabSz="1064909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4259636" algn="l" defTabSz="1064909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marL="88900" indent="-88900">
                <a:lnSpc>
                  <a:spcPct val="110000"/>
                </a:lnSpc>
                <a:buClr>
                  <a:srgbClr val="0079C1"/>
                </a:buClr>
                <a:buFont typeface="Arial"/>
                <a:buChar char="•"/>
                <a:tabLst>
                  <a:tab pos="133350" algn="l"/>
                </a:tabLst>
                <a:defRPr lang="ko-KR"/>
              </a:pPr>
              <a:r>
                <a:rPr lang="mn-MN" altLang="ko-KR" sz="1100" dirty="0">
                  <a:ln w="9525"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Замын зөрчил их гардаг цэгүүд болон гол уулзваруудад хурдны болон гэрэл дохионы зөрчил илрүүлэх систем суурилуулах, улмаар хот доторхи зөрчлийн тоог багасгах.</a:t>
              </a:r>
            </a:p>
            <a:p>
              <a:pPr marL="88900" indent="-88900">
                <a:lnSpc>
                  <a:spcPct val="110000"/>
                </a:lnSpc>
                <a:buClr>
                  <a:srgbClr val="0079C1"/>
                </a:buClr>
                <a:buFont typeface="Arial"/>
                <a:buChar char="•"/>
                <a:tabLst>
                  <a:tab pos="133350" algn="l"/>
                </a:tabLst>
                <a:defRPr lang="ko-KR"/>
              </a:pPr>
              <a:r>
                <a:rPr lang="mn-MN" altLang="ko-KR" sz="1100" dirty="0">
                  <a:ln w="9525"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Хурд хэтрүүлсэн болон Гэрлэн дохионы зөрчил илрүүлэх давхар хяналт бүхий гэрлэн дохионы систем.</a:t>
              </a:r>
            </a:p>
            <a:p>
              <a:pPr marL="88900" indent="-88900">
                <a:lnSpc>
                  <a:spcPct val="110000"/>
                </a:lnSpc>
                <a:buClr>
                  <a:srgbClr val="0079C1"/>
                </a:buClr>
                <a:buFont typeface="Arial"/>
                <a:buChar char="•"/>
                <a:tabLst>
                  <a:tab pos="133350" algn="l"/>
                </a:tabLst>
                <a:defRPr lang="ko-KR"/>
              </a:pPr>
              <a:r>
                <a:rPr lang="mn-MN" altLang="ko-KR" sz="1100" dirty="0">
                  <a:ln w="9525"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Авто машины дугаараар тээврийн хэрэгслийн бүртгэлийн мэдээллээс шүүлт хийж зөрчилд холбогдох торгуулийн мэдэгдлийг эзэнд нь хүргүүлнэ.</a:t>
              </a:r>
            </a:p>
          </p:txBody>
        </p:sp>
      </p:grpSp>
      <p:graphicFrame>
        <p:nvGraphicFramePr>
          <p:cNvPr id="89" name="표 88"/>
          <p:cNvGraphicFramePr>
            <a:graphicFrameLocks noGrp="1"/>
          </p:cNvGraphicFramePr>
          <p:nvPr/>
        </p:nvGraphicFramePr>
        <p:xfrm>
          <a:off x="4582689" y="4868863"/>
          <a:ext cx="4239270" cy="16564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8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6843">
                <a:tc gridSpan="2"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Ангилал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1-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(2018-2022)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2-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(2023-2026)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3-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(2027-2030)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Нийт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237">
                <a:tc rowSpan="2"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8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Улаанбаатар</a:t>
                      </a:r>
                      <a:endParaRPr lang="ko-KR" sz="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7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Гэрлэн дохио</a:t>
                      </a:r>
                      <a:endParaRPr lang="ko-KR" sz="70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15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25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40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6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7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Хурдны</a:t>
                      </a:r>
                      <a:r>
                        <a:rPr lang="mn-MN" sz="700" b="1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 хяналт</a:t>
                      </a:r>
                      <a:endParaRPr lang="ko-KR" sz="70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15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25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40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237">
                <a:tc rowSpan="2"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Орон нутаг</a:t>
                      </a:r>
                      <a:endParaRPr lang="ko-KR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7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Гэрлэн дохио</a:t>
                      </a:r>
                      <a:endParaRPr lang="ko-KR" sz="70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 -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25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50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75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50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7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Хурдны</a:t>
                      </a:r>
                      <a:r>
                        <a:rPr lang="mn-MN" sz="700" b="1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 хяналт</a:t>
                      </a:r>
                      <a:endParaRPr lang="ko-KR" sz="70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 -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25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50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75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24">
                <a:tc gridSpan="2"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Удирдлагын</a:t>
                      </a:r>
                      <a:r>
                        <a:rPr lang="mn-MN" sz="800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 төв</a:t>
                      </a:r>
                      <a:endParaRPr lang="ko-KR" sz="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2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4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2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9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" name="Picture 5" descr="Speed/Traffic Signal Violation Enforcement System에 대한 이미지 검색결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t="319" r="418" b="2187"/>
          <a:stretch>
            <a:fillRect/>
          </a:stretch>
        </p:blipFill>
        <p:spPr bwMode="auto">
          <a:xfrm>
            <a:off x="565314" y="1822870"/>
            <a:ext cx="3718654" cy="204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직사각형 33"/>
          <p:cNvSpPr/>
          <p:nvPr/>
        </p:nvSpPr>
        <p:spPr>
          <a:xfrm>
            <a:off x="255847" y="908720"/>
            <a:ext cx="8888161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245" indent="-361245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70000"/>
              <a:buBlip>
                <a:blip r:embed="rId3"/>
              </a:buBlip>
            </a:pPr>
            <a:r>
              <a:rPr kumimoji="1" lang="en-US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 </a:t>
            </a:r>
            <a:r>
              <a:rPr kumimoji="1" lang="mn-MN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Хурд болон гэрлэн дохионы зөрчил илрүүлэх систем</a:t>
            </a:r>
            <a:endParaRPr kumimoji="1" lang="en-US" altLang="ko-KR" dirty="0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2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2" name="텍스트"/>
          <p:cNvSpPr txBox="1"/>
          <p:nvPr/>
        </p:nvSpPr>
        <p:spPr>
          <a:xfrm>
            <a:off x="4716016" y="1844824"/>
            <a:ext cx="1496082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7"/>
              </a:rPr>
              <a:t>Улаанбаатар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ko-KR" sz="2800" dirty="0">
                <a:solidFill>
                  <a:srgbClr val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ТУС-ын Дэд системүүдийн суурь дизайн </a:t>
            </a:r>
            <a:endParaRPr kumimoji="1" lang="en-US" altLang="ko-KR" sz="2800" dirty="0">
              <a:solidFill>
                <a:srgbClr val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4" name="텍스트"/>
          <p:cNvSpPr txBox="1"/>
          <p:nvPr/>
        </p:nvSpPr>
        <p:spPr>
          <a:xfrm>
            <a:off x="4733443" y="3516327"/>
            <a:ext cx="936104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7"/>
              </a:rPr>
              <a:t>Орон нутаг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4011815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588" y="2666914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1" name="AutoShape 224"/>
          <p:cNvSpPr>
            <a:spLocks noChangeArrowheads="1"/>
          </p:cNvSpPr>
          <p:nvPr/>
        </p:nvSpPr>
        <p:spPr bwMode="auto">
          <a:xfrm>
            <a:off x="4601886" y="1756612"/>
            <a:ext cx="4200876" cy="2925569"/>
          </a:xfrm>
          <a:prstGeom prst="roundRect">
            <a:avLst>
              <a:gd name="adj" fmla="val 2704"/>
            </a:avLst>
          </a:prstGeom>
          <a:solidFill>
            <a:schemeClr val="bg1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546"/>
            <a:endParaRPr lang="ko-KR" altLang="en-US" dirty="0">
              <a:solidFill>
                <a:srgbClr val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2" name="AutoShape 212"/>
          <p:cNvSpPr>
            <a:spLocks noChangeArrowheads="1"/>
          </p:cNvSpPr>
          <p:nvPr/>
        </p:nvSpPr>
        <p:spPr bwMode="auto">
          <a:xfrm>
            <a:off x="4602690" y="1378106"/>
            <a:ext cx="4213625" cy="323966"/>
          </a:xfrm>
          <a:prstGeom prst="roundRect">
            <a:avLst>
              <a:gd name="adj" fmla="val 16667"/>
            </a:avLst>
          </a:prstGeom>
          <a:solidFill>
            <a:srgbClr val="301E70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rgbClr val="CECFCE"/>
            </a:outerShdw>
          </a:effectLst>
        </p:spPr>
        <p:txBody>
          <a:bodyPr wrap="none" lIns="95754" tIns="47877" rIns="95754" bIns="47877" anchor="ctr"/>
          <a:lstStyle/>
          <a:p>
            <a:pPr algn="ctr" defTabSz="839429" latinLnBrk="0">
              <a:defRPr/>
            </a:pPr>
            <a:r>
              <a:rPr lang="mn-MN" altLang="ko-KR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Хэрэгжүүлэх стратеги ба төлөвлөгөө</a:t>
            </a:r>
            <a:endParaRPr lang="ko-KR" altLang="en-US" kern="0" dirty="0">
              <a:solidFill>
                <a:sysClr val="window" lastClr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0" name="직사각형 59"/>
          <p:cNvSpPr/>
          <p:nvPr/>
        </p:nvSpPr>
        <p:spPr bwMode="auto">
          <a:xfrm>
            <a:off x="4726701" y="2094085"/>
            <a:ext cx="4165779" cy="916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Гар ажиллагаатай зөрчил илрүүлэх аргачлалыг автомат систем болгох.</a:t>
            </a:r>
          </a:p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Нийт 54 байрлалаас Улаанбаатар хотод 3 байрлалд нэн даруй суурилуулж турших.</a:t>
            </a:r>
          </a:p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1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 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3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байрлалд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,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 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17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байрлалд</a:t>
            </a:r>
            <a:endParaRPr lang="en-US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67" name="직사각형 266"/>
          <p:cNvSpPr/>
          <p:nvPr/>
        </p:nvSpPr>
        <p:spPr bwMode="auto">
          <a:xfrm>
            <a:off x="4726702" y="3501008"/>
            <a:ext cx="4078372" cy="1117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Гол зам, гүүрүүд болон хяналтын цэгүүд гэх мэт стратегийн ач холбогдол бүхий цэгүүдэд суурилуулах.  </a:t>
            </a:r>
          </a:p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Нийт 54 байрлалаас Орон нутагт 1 байрлалд нэн даруй суурилуулж турших. </a:t>
            </a:r>
          </a:p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1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1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байрлал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, 2-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20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байрлал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, 3-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13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байрлал</a:t>
            </a:r>
            <a:endParaRPr lang="en-US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81" name="그룹 80"/>
          <p:cNvGrpSpPr/>
          <p:nvPr/>
        </p:nvGrpSpPr>
        <p:grpSpPr>
          <a:xfrm>
            <a:off x="322764" y="1386359"/>
            <a:ext cx="4168853" cy="2426125"/>
            <a:chOff x="322765" y="1702782"/>
            <a:chExt cx="4002850" cy="2426125"/>
          </a:xfrm>
        </p:grpSpPr>
        <p:sp>
          <p:nvSpPr>
            <p:cNvPr id="82" name="LcS65"/>
            <p:cNvSpPr/>
            <p:nvPr/>
          </p:nvSpPr>
          <p:spPr>
            <a:xfrm>
              <a:off x="337019" y="2017820"/>
              <a:ext cx="3988596" cy="2111087"/>
            </a:xfrm>
            <a:prstGeom prst="roundRect">
              <a:avLst>
                <a:gd name="adj" fmla="val 3101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546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rgbClr val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3" name="AutoShape 212"/>
            <p:cNvSpPr>
              <a:spLocks noChangeArrowheads="1"/>
            </p:cNvSpPr>
            <p:nvPr/>
          </p:nvSpPr>
          <p:spPr bwMode="auto">
            <a:xfrm>
              <a:off x="322765" y="1702782"/>
              <a:ext cx="4002850" cy="323966"/>
            </a:xfrm>
            <a:prstGeom prst="roundRect">
              <a:avLst>
                <a:gd name="adj" fmla="val 16667"/>
              </a:avLst>
            </a:prstGeom>
            <a:solidFill>
              <a:srgbClr val="301E70"/>
            </a:soli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rgbClr val="CECFCE"/>
              </a:outerShdw>
            </a:effectLst>
          </p:spPr>
          <p:txBody>
            <a:bodyPr wrap="none" lIns="95754" tIns="47877" rIns="95754" bIns="47877" anchor="ctr"/>
            <a:lstStyle/>
            <a:p>
              <a:pPr algn="ctr" defTabSz="839429" latinLnBrk="0">
                <a:defRPr/>
              </a:pP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Системийн загвар</a:t>
              </a:r>
              <a:endParaRPr lang="ko-KR" altLang="en-US" sz="1700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322764" y="3864110"/>
            <a:ext cx="4168853" cy="2576447"/>
            <a:chOff x="322765" y="1702782"/>
            <a:chExt cx="4002850" cy="2426125"/>
          </a:xfrm>
        </p:grpSpPr>
        <p:sp>
          <p:nvSpPr>
            <p:cNvPr id="79" name="LcS65"/>
            <p:cNvSpPr/>
            <p:nvPr/>
          </p:nvSpPr>
          <p:spPr>
            <a:xfrm>
              <a:off x="337019" y="2017820"/>
              <a:ext cx="3988596" cy="2111087"/>
            </a:xfrm>
            <a:prstGeom prst="roundRect">
              <a:avLst>
                <a:gd name="adj" fmla="val 3101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546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rgbClr val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0" name="AutoShape 212"/>
            <p:cNvSpPr>
              <a:spLocks noChangeArrowheads="1"/>
            </p:cNvSpPr>
            <p:nvPr/>
          </p:nvSpPr>
          <p:spPr bwMode="auto">
            <a:xfrm>
              <a:off x="322765" y="1702782"/>
              <a:ext cx="4002850" cy="323966"/>
            </a:xfrm>
            <a:prstGeom prst="roundRect">
              <a:avLst>
                <a:gd name="adj" fmla="val 16667"/>
              </a:avLst>
            </a:prstGeom>
            <a:solidFill>
              <a:srgbClr val="301E70"/>
            </a:soli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rgbClr val="CECFCE"/>
              </a:outerShdw>
            </a:effectLst>
          </p:spPr>
          <p:txBody>
            <a:bodyPr wrap="none" lIns="95754" tIns="47877" rIns="95754" bIns="47877" anchor="ctr"/>
            <a:lstStyle/>
            <a:p>
              <a:pPr algn="ctr" defTabSz="839429" latinLnBrk="0">
                <a:defRPr/>
              </a:pP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Зорилт </a:t>
              </a:r>
              <a:r>
                <a:rPr lang="en-US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&amp; </a:t>
              </a: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Үр нөлөө</a:t>
              </a:r>
              <a:endParaRPr lang="en-US" altLang="ko-KR" dirty="0"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89" name="표 88"/>
          <p:cNvGraphicFramePr>
            <a:graphicFrameLocks noGrp="1"/>
          </p:cNvGraphicFramePr>
          <p:nvPr/>
        </p:nvGraphicFramePr>
        <p:xfrm>
          <a:off x="4581202" y="4869355"/>
          <a:ext cx="4239270" cy="15871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9070">
                <a:tc gridSpan="2"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Ангилал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1-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(2018-2022)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2-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(2023-2026)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3-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(2027-2030)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011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9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Улаанбаатар</a:t>
                      </a:r>
                      <a:endParaRPr lang="ko-KR" sz="9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3</a:t>
                      </a:r>
                      <a:endParaRPr lang="ko-KR" sz="9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17</a:t>
                      </a:r>
                      <a:endParaRPr lang="ko-KR" sz="9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- </a:t>
                      </a:r>
                      <a:endParaRPr lang="ko-KR" sz="9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20</a:t>
                      </a:r>
                      <a:endParaRPr lang="ko-KR" sz="9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011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Орон нутаг</a:t>
                      </a:r>
                      <a:endParaRPr lang="ko-KR" sz="9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</a:t>
                      </a:r>
                      <a:endParaRPr lang="ko-KR" sz="9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20</a:t>
                      </a:r>
                      <a:endParaRPr lang="ko-KR" sz="9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13</a:t>
                      </a:r>
                      <a:endParaRPr lang="ko-KR" sz="9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34</a:t>
                      </a:r>
                      <a:endParaRPr lang="ko-KR" sz="9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011">
                <a:tc>
                  <a:txBody>
                    <a:bodyPr/>
                    <a:lstStyle/>
                    <a:p>
                      <a:pPr marL="0" marR="0" indent="0" algn="ctr" defTabSz="91233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9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Удирдлагын</a:t>
                      </a:r>
                      <a:r>
                        <a:rPr lang="mn-MN" sz="900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 төв</a:t>
                      </a:r>
                      <a:endParaRPr lang="ko-KR" altLang="en-US" sz="9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2</a:t>
                      </a:r>
                      <a:endParaRPr lang="ko-KR" sz="9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</a:t>
                      </a:r>
                      <a:endParaRPr lang="ko-KR" sz="9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0.5</a:t>
                      </a:r>
                      <a:endParaRPr lang="ko-KR" sz="9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3.5</a:t>
                      </a:r>
                      <a:endParaRPr lang="ko-KR" sz="9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8" name="Picture 2" descr="Overloaded Vehicles Enforcement System에 대한 이미지 검색결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583" y="1786409"/>
            <a:ext cx="2408516" cy="100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Overloaded Vehicles Enforcement System에 대한 이미지 검색결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71" y="2719245"/>
            <a:ext cx="3767143" cy="109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Box 47"/>
          <p:cNvSpPr txBox="1"/>
          <p:nvPr/>
        </p:nvSpPr>
        <p:spPr>
          <a:xfrm>
            <a:off x="378985" y="4261445"/>
            <a:ext cx="4112631" cy="232679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bevelT w="1270" h="1270"/>
              <a:bevelB w="0" h="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532454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1064909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597363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2129822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662271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3194729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727180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4259636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marL="88900" indent="-88900">
              <a:lnSpc>
                <a:spcPct val="110000"/>
              </a:lnSpc>
              <a:buClr>
                <a:srgbClr val="0079C1"/>
              </a:buClr>
              <a:buFont typeface="Arial"/>
              <a:buChar char="•"/>
              <a:tabLst>
                <a:tab pos="133350" algn="l"/>
              </a:tabLst>
              <a:defRPr lang="ko-KR"/>
            </a:pP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Хэт их ачаа бүхий тээврийн хэрэгслийг аюулгүй зорчиход туслах, улмаар авто замыг гэмтээхээс сэргийлэх</a:t>
            </a:r>
          </a:p>
          <a:p>
            <a:pPr marL="88900" indent="-88900">
              <a:lnSpc>
                <a:spcPct val="110000"/>
              </a:lnSpc>
              <a:buClr>
                <a:srgbClr val="0079C1"/>
              </a:buClr>
              <a:buFont typeface="Arial"/>
              <a:buChar char="•"/>
              <a:tabLst>
                <a:tab pos="133350" algn="l"/>
              </a:tabLst>
              <a:defRPr lang="ko-KR"/>
            </a:pP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Авто зам гэмтээх гол шалтгаан болдог даац хэтрүүлсэн ачаа бүхий тээврийн хэрэгслийг хянах. </a:t>
            </a:r>
            <a:r>
              <a:rPr lang="en-US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WIM </a:t>
            </a: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мэдрэгч ашиглан тээврийн хэрэгслийн тэнхлэгт оногдох ачааллыг хэмжиж, зөрчил бүхий тээврийн хэрэгслийг бүртгэх.</a:t>
            </a:r>
            <a:endParaRPr lang="en-US" altLang="ko-KR" sz="12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  <a:p>
            <a:pPr marL="88900" indent="-88900">
              <a:lnSpc>
                <a:spcPct val="110000"/>
              </a:lnSpc>
              <a:buClr>
                <a:srgbClr val="0079C1"/>
              </a:buClr>
              <a:buFont typeface="Arial"/>
              <a:buChar char="•"/>
              <a:tabLst>
                <a:tab pos="133350" algn="l"/>
              </a:tabLst>
              <a:defRPr lang="ko-KR"/>
            </a:pP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Их хэмжээгээр гэмтсэн замууд болон даац хэтэрсэн тээврийн хэрэгсэл зорчих магадлал бүхий замуудад суурилуулах.</a:t>
            </a:r>
            <a:endParaRPr lang="en-US" altLang="ko-KR" sz="12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255847" y="865757"/>
            <a:ext cx="8888161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245" indent="-361245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70000"/>
              <a:buBlip>
                <a:blip r:embed="rId4"/>
              </a:buBlip>
            </a:pPr>
            <a:r>
              <a:rPr kumimoji="1" lang="mn-MN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Даац хэтрүүлсэн тээврийн хэрэгсэл илрүүлэх систем</a:t>
            </a:r>
          </a:p>
        </p:txBody>
      </p:sp>
      <p:sp>
        <p:nvSpPr>
          <p:cNvPr id="42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22" name="텍스트"/>
          <p:cNvSpPr txBox="1"/>
          <p:nvPr/>
        </p:nvSpPr>
        <p:spPr>
          <a:xfrm>
            <a:off x="4716016" y="1844824"/>
            <a:ext cx="1496082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7"/>
              </a:rPr>
              <a:t>Улаанбаатар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ko-KR" sz="2800" dirty="0">
                <a:solidFill>
                  <a:srgbClr val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ТУС-ын Дэд системүүдийн суурь дизайн </a:t>
            </a:r>
            <a:endParaRPr kumimoji="1" lang="en-US" altLang="ko-KR" sz="2800" dirty="0">
              <a:solidFill>
                <a:srgbClr val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4" name="텍스트"/>
          <p:cNvSpPr txBox="1"/>
          <p:nvPr/>
        </p:nvSpPr>
        <p:spPr>
          <a:xfrm>
            <a:off x="4760007" y="3185163"/>
            <a:ext cx="936104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7"/>
              </a:rPr>
              <a:t>Орон нутаг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1741589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588" y="2666914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1" name="AutoShape 224"/>
          <p:cNvSpPr>
            <a:spLocks noChangeArrowheads="1"/>
          </p:cNvSpPr>
          <p:nvPr/>
        </p:nvSpPr>
        <p:spPr bwMode="auto">
          <a:xfrm>
            <a:off x="4601886" y="1799575"/>
            <a:ext cx="4200876" cy="2925569"/>
          </a:xfrm>
          <a:prstGeom prst="roundRect">
            <a:avLst>
              <a:gd name="adj" fmla="val 2704"/>
            </a:avLst>
          </a:prstGeom>
          <a:solidFill>
            <a:schemeClr val="bg1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546"/>
            <a:endParaRPr lang="ko-KR" altLang="en-US" dirty="0">
              <a:solidFill>
                <a:srgbClr val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2" name="AutoShape 212"/>
          <p:cNvSpPr>
            <a:spLocks noChangeArrowheads="1"/>
          </p:cNvSpPr>
          <p:nvPr/>
        </p:nvSpPr>
        <p:spPr bwMode="auto">
          <a:xfrm>
            <a:off x="4602690" y="1421069"/>
            <a:ext cx="4213625" cy="323966"/>
          </a:xfrm>
          <a:prstGeom prst="roundRect">
            <a:avLst>
              <a:gd name="adj" fmla="val 16667"/>
            </a:avLst>
          </a:prstGeom>
          <a:solidFill>
            <a:srgbClr val="301E70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rgbClr val="CECFCE"/>
            </a:outerShdw>
          </a:effectLst>
        </p:spPr>
        <p:txBody>
          <a:bodyPr wrap="none" lIns="95754" tIns="47877" rIns="95754" bIns="47877" anchor="ctr"/>
          <a:lstStyle/>
          <a:p>
            <a:pPr algn="ctr" defTabSz="839429" latinLnBrk="0">
              <a:defRPr/>
            </a:pPr>
            <a:r>
              <a:rPr lang="mn-MN" altLang="ko-KR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Хэрэгжүүлэх стратеги ба төлөвлөгөө</a:t>
            </a:r>
            <a:endParaRPr lang="ko-KR" altLang="en-US" kern="0" dirty="0">
              <a:solidFill>
                <a:sysClr val="window" lastClr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0" name="직사각형 59"/>
          <p:cNvSpPr/>
          <p:nvPr/>
        </p:nvSpPr>
        <p:spPr bwMode="auto">
          <a:xfrm>
            <a:off x="4716016" y="2060848"/>
            <a:ext cx="4032448" cy="1329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lnSpc>
                <a:spcPct val="120000"/>
              </a:lnSpc>
              <a:buFont typeface="Arial"/>
              <a:buChar char="•"/>
              <a:defRPr lang="ko-KR"/>
            </a:pP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1</a:t>
            </a:r>
            <a:r>
              <a:rPr lang="en-US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шатнаас</a:t>
            </a:r>
            <a:r>
              <a:rPr lang="en-US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, </a:t>
            </a: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Хотын тэлэлттэй уялдуулан зогсоолын эрэлт өсөж буй газруудад Хөдөлгөөнт болон Суурин зөрчил илрүүлэх систем суурилуулах</a:t>
            </a:r>
            <a:r>
              <a:rPr lang="en-US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. </a:t>
            </a:r>
          </a:p>
          <a:p>
            <a:pPr marL="88900" indent="-88900">
              <a:lnSpc>
                <a:spcPct val="120000"/>
              </a:lnSpc>
              <a:buFont typeface="Arial"/>
              <a:buChar char="•"/>
              <a:defRPr lang="ko-KR"/>
            </a:pP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1</a:t>
            </a:r>
            <a:r>
              <a:rPr lang="en-US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</a:t>
            </a: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Суурин 40, хөдөлгөөнт 40</a:t>
            </a:r>
            <a:r>
              <a:rPr lang="en-US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, </a:t>
            </a: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</a:t>
            </a:r>
            <a:r>
              <a:rPr lang="en-US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</a:t>
            </a: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Суурин 20, хөдөлгөөнт 60</a:t>
            </a:r>
            <a:r>
              <a:rPr lang="en-US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,</a:t>
            </a: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3</a:t>
            </a:r>
            <a:r>
              <a:rPr lang="en-US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</a:t>
            </a: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Суурин 30, хөдөлгөөнт 40</a:t>
            </a:r>
            <a:endParaRPr lang="en-US" altLang="ko-KR" sz="12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67" name="직사각형 266"/>
          <p:cNvSpPr/>
          <p:nvPr/>
        </p:nvSpPr>
        <p:spPr bwMode="auto">
          <a:xfrm>
            <a:off x="4716016" y="3766739"/>
            <a:ext cx="4078372" cy="88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lnSpc>
                <a:spcPct val="120000"/>
              </a:lnSpc>
              <a:buFont typeface="Arial"/>
              <a:buChar char="•"/>
              <a:defRPr lang="ko-KR"/>
            </a:pP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Ачаалал ихтэй байдаг аймгийн цэгүүдэд хөдөлгөөн болон суурин зөрчил илрүүлэх систем суурилуулах.</a:t>
            </a:r>
          </a:p>
          <a:p>
            <a:pPr marL="88900" indent="-88900">
              <a:lnSpc>
                <a:spcPct val="120000"/>
              </a:lnSpc>
              <a:buFont typeface="Arial"/>
              <a:buChar char="•"/>
              <a:defRPr lang="ko-KR"/>
            </a:pP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</a:t>
            </a:r>
            <a:r>
              <a:rPr lang="en-US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 </a:t>
            </a:r>
            <a:r>
              <a:rPr lang="en-US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</a:t>
            </a: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Суурин 65, хөдөлгөөнт </a:t>
            </a:r>
            <a:r>
              <a:rPr lang="en-US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52, </a:t>
            </a: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</a:t>
            </a:r>
            <a:r>
              <a:rPr lang="en-US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 </a:t>
            </a:r>
            <a:r>
              <a:rPr lang="en-US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</a:t>
            </a: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Суурин 65, хөдөлгөөнт 104</a:t>
            </a:r>
            <a:endParaRPr lang="en-US" altLang="ko-KR" sz="12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81" name="그룹 80"/>
          <p:cNvGrpSpPr/>
          <p:nvPr/>
        </p:nvGrpSpPr>
        <p:grpSpPr>
          <a:xfrm>
            <a:off x="322764" y="1429322"/>
            <a:ext cx="4168853" cy="2426125"/>
            <a:chOff x="322765" y="1702782"/>
            <a:chExt cx="4002850" cy="2426125"/>
          </a:xfrm>
        </p:grpSpPr>
        <p:sp>
          <p:nvSpPr>
            <p:cNvPr id="82" name="LcS65"/>
            <p:cNvSpPr/>
            <p:nvPr/>
          </p:nvSpPr>
          <p:spPr>
            <a:xfrm>
              <a:off x="337019" y="2017820"/>
              <a:ext cx="3988596" cy="2111087"/>
            </a:xfrm>
            <a:prstGeom prst="roundRect">
              <a:avLst>
                <a:gd name="adj" fmla="val 3101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546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rgbClr val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3" name="AutoShape 212"/>
            <p:cNvSpPr>
              <a:spLocks noChangeArrowheads="1"/>
            </p:cNvSpPr>
            <p:nvPr/>
          </p:nvSpPr>
          <p:spPr bwMode="auto">
            <a:xfrm>
              <a:off x="322765" y="1702782"/>
              <a:ext cx="4002850" cy="323966"/>
            </a:xfrm>
            <a:prstGeom prst="roundRect">
              <a:avLst>
                <a:gd name="adj" fmla="val 16667"/>
              </a:avLst>
            </a:prstGeom>
            <a:solidFill>
              <a:srgbClr val="301E70"/>
            </a:soli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rgbClr val="CECFCE"/>
              </a:outerShdw>
            </a:effectLst>
          </p:spPr>
          <p:txBody>
            <a:bodyPr wrap="none" lIns="95754" tIns="47877" rIns="95754" bIns="47877" anchor="ctr"/>
            <a:lstStyle/>
            <a:p>
              <a:pPr algn="ctr" defTabSz="839429" latinLnBrk="0">
                <a:defRPr/>
              </a:pP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Системийн загвар</a:t>
              </a:r>
              <a:endParaRPr lang="ko-KR" altLang="en-US" sz="1700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322764" y="3907072"/>
            <a:ext cx="4168853" cy="2560403"/>
            <a:chOff x="322765" y="1702782"/>
            <a:chExt cx="4002850" cy="2426125"/>
          </a:xfrm>
        </p:grpSpPr>
        <p:sp>
          <p:nvSpPr>
            <p:cNvPr id="79" name="LcS65"/>
            <p:cNvSpPr/>
            <p:nvPr/>
          </p:nvSpPr>
          <p:spPr>
            <a:xfrm>
              <a:off x="337019" y="2017820"/>
              <a:ext cx="3988596" cy="2111087"/>
            </a:xfrm>
            <a:prstGeom prst="roundRect">
              <a:avLst>
                <a:gd name="adj" fmla="val 3101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546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rgbClr val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0" name="AutoShape 212"/>
            <p:cNvSpPr>
              <a:spLocks noChangeArrowheads="1"/>
            </p:cNvSpPr>
            <p:nvPr/>
          </p:nvSpPr>
          <p:spPr bwMode="auto">
            <a:xfrm>
              <a:off x="322765" y="1702782"/>
              <a:ext cx="4002850" cy="323966"/>
            </a:xfrm>
            <a:prstGeom prst="roundRect">
              <a:avLst>
                <a:gd name="adj" fmla="val 16667"/>
              </a:avLst>
            </a:prstGeom>
            <a:solidFill>
              <a:srgbClr val="301E70"/>
            </a:soli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rgbClr val="CECFCE"/>
              </a:outerShdw>
            </a:effectLst>
          </p:spPr>
          <p:txBody>
            <a:bodyPr wrap="none" lIns="95754" tIns="47877" rIns="95754" bIns="47877" anchor="ctr"/>
            <a:lstStyle/>
            <a:p>
              <a:pPr algn="ctr" defTabSz="839429" latinLnBrk="0">
                <a:defRPr/>
              </a:pP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Зорилт </a:t>
              </a:r>
              <a:r>
                <a:rPr lang="en-US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&amp; </a:t>
              </a: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Үр нөлөө</a:t>
              </a:r>
              <a:endParaRPr lang="en-US" altLang="ko-KR" dirty="0"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87" name="TextBox 47"/>
          <p:cNvSpPr txBox="1"/>
          <p:nvPr/>
        </p:nvSpPr>
        <p:spPr>
          <a:xfrm>
            <a:off x="378985" y="4311967"/>
            <a:ext cx="4112631" cy="203132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bevelT w="1270" h="1270"/>
              <a:bevelB w="0" h="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532454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1064909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597363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2129822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662271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3194729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727180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4259636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marL="88900" indent="-88900">
              <a:lnSpc>
                <a:spcPct val="150000"/>
              </a:lnSpc>
              <a:buClr>
                <a:srgbClr val="0079C1"/>
              </a:buClr>
              <a:buFont typeface="Arial"/>
              <a:buChar char="•"/>
              <a:tabLst>
                <a:tab pos="133350" algn="l"/>
              </a:tabLst>
              <a:defRPr lang="ko-KR"/>
            </a:pP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Зөвшөөрөгдөөгүй газар машин байрлуулах асуудлыг шийдвэрлэх улмаар хөдөлгөөний урсгалыг сайжруулж замын багтаамжийг нэмэгдүүлэх. </a:t>
            </a:r>
          </a:p>
          <a:p>
            <a:pPr marL="88900" indent="-88900">
              <a:lnSpc>
                <a:spcPct val="150000"/>
              </a:lnSpc>
              <a:buClr>
                <a:srgbClr val="0079C1"/>
              </a:buClr>
              <a:buFont typeface="Arial"/>
              <a:buChar char="•"/>
              <a:tabLst>
                <a:tab pos="133350" algn="l"/>
              </a:tabLst>
              <a:defRPr lang="ko-KR"/>
            </a:pP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Хүний оролцоогүйгээр зогсохыг хориглосон газар байрлуулсан автомашиныг илрүүлэх </a:t>
            </a:r>
            <a:r>
              <a:rPr lang="en-US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/</a:t>
            </a: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хөдөлгөөнт болон суурилагдсан</a:t>
            </a:r>
            <a:r>
              <a:rPr lang="en-US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/ </a:t>
            </a: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систем</a:t>
            </a:r>
            <a:r>
              <a:rPr lang="en-US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</a:t>
            </a: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суурилуулсанаар цаг хугацаа болон зардал хэмнэнэ.</a:t>
            </a:r>
            <a:endParaRPr lang="en-US" altLang="ko-KR" sz="12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367575" y="1797622"/>
            <a:ext cx="4092291" cy="2004588"/>
            <a:chOff x="1289293" y="2769947"/>
            <a:chExt cx="3642747" cy="1318451"/>
          </a:xfrm>
        </p:grpSpPr>
        <p:pic>
          <p:nvPicPr>
            <p:cNvPr id="115" name="그림 114" descr="불법주정차단속시스템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93" y="2771247"/>
              <a:ext cx="2560540" cy="1317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4" name="Picture 2" descr="버스 불법주정차시스템에 대한 이미지 검색결과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53"/>
            <a:stretch>
              <a:fillRect/>
            </a:stretch>
          </p:blipFill>
          <p:spPr bwMode="auto">
            <a:xfrm>
              <a:off x="3785735" y="3395571"/>
              <a:ext cx="1145984" cy="686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irc_mi" descr="불법주정차시스템에 대한 이미지 검색결과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7"/>
            <a:stretch>
              <a:fillRect/>
            </a:stretch>
          </p:blipFill>
          <p:spPr bwMode="auto">
            <a:xfrm>
              <a:off x="3793538" y="2769947"/>
              <a:ext cx="1138502" cy="679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16" name="표 115"/>
          <p:cNvGraphicFramePr>
            <a:graphicFrameLocks noGrp="1"/>
          </p:cNvGraphicFramePr>
          <p:nvPr/>
        </p:nvGraphicFramePr>
        <p:xfrm>
          <a:off x="4581202" y="4869160"/>
          <a:ext cx="4239270" cy="15983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8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5833">
                <a:tc gridSpan="2"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Ангилал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1-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(2018-2022)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2-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(2023-2026)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3-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(2027-2030)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Нийт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784">
                <a:tc rowSpan="2"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Улаанбаатар</a:t>
                      </a:r>
                      <a:endParaRPr lang="ko-KR" sz="80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Fix</a:t>
                      </a:r>
                      <a:endParaRPr lang="ko-KR" sz="80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40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20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30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90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2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Bus</a:t>
                      </a:r>
                      <a:endParaRPr lang="ko-KR" sz="80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40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60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40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140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784">
                <a:tc rowSpan="2"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sz="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Орон нутаг</a:t>
                      </a:r>
                      <a:endParaRPr lang="ko-KR" sz="80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Fix</a:t>
                      </a:r>
                      <a:endParaRPr lang="ko-KR" sz="80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65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65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130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78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Bus</a:t>
                      </a:r>
                      <a:endParaRPr lang="ko-KR" sz="80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52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104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156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833">
                <a:tc gridSpan="2">
                  <a:txBody>
                    <a:bodyPr/>
                    <a:lstStyle/>
                    <a:p>
                      <a:pPr marL="0" marR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Удирдлагын</a:t>
                      </a:r>
                      <a:r>
                        <a:rPr lang="mn-MN" sz="800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 төв</a:t>
                      </a:r>
                      <a:endParaRPr lang="ko-KR" altLang="en-US" sz="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1 (UB)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13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Сайжруулалт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14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8" name="직사각형 117"/>
          <p:cNvSpPr/>
          <p:nvPr/>
        </p:nvSpPr>
        <p:spPr>
          <a:xfrm>
            <a:off x="255847" y="908720"/>
            <a:ext cx="8888161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245" indent="-361245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70000"/>
              <a:buBlip>
                <a:blip r:embed="rId5"/>
              </a:buBlip>
            </a:pPr>
            <a:r>
              <a:rPr kumimoji="1" lang="ru-RU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Хориглосон газар авто машин тавих зөрчил илрүүлэх систем</a:t>
            </a:r>
          </a:p>
        </p:txBody>
      </p:sp>
      <p:sp>
        <p:nvSpPr>
          <p:cNvPr id="38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24" name="텍스트"/>
          <p:cNvSpPr txBox="1"/>
          <p:nvPr/>
        </p:nvSpPr>
        <p:spPr>
          <a:xfrm>
            <a:off x="4716016" y="1844824"/>
            <a:ext cx="1496082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7"/>
              </a:rPr>
              <a:t>Улаанбаатар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ko-KR" sz="2800" dirty="0">
                <a:solidFill>
                  <a:srgbClr val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ТУС-ын Дэд системүүдийн суурь дизайн </a:t>
            </a:r>
            <a:endParaRPr kumimoji="1" lang="en-US" altLang="ko-KR" sz="2800" dirty="0">
              <a:solidFill>
                <a:srgbClr val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6" name="텍스트"/>
          <p:cNvSpPr txBox="1"/>
          <p:nvPr/>
        </p:nvSpPr>
        <p:spPr>
          <a:xfrm>
            <a:off x="4716463" y="3464148"/>
            <a:ext cx="936104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7"/>
              </a:rPr>
              <a:t>Орон нутаг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147032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588" y="2666914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1" name="AutoShape 224"/>
          <p:cNvSpPr>
            <a:spLocks noChangeArrowheads="1"/>
          </p:cNvSpPr>
          <p:nvPr/>
        </p:nvSpPr>
        <p:spPr bwMode="auto">
          <a:xfrm>
            <a:off x="4601886" y="1799575"/>
            <a:ext cx="4200876" cy="2925569"/>
          </a:xfrm>
          <a:prstGeom prst="roundRect">
            <a:avLst>
              <a:gd name="adj" fmla="val 2704"/>
            </a:avLst>
          </a:prstGeom>
          <a:solidFill>
            <a:schemeClr val="bg1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546"/>
            <a:endParaRPr lang="ko-KR" altLang="en-US" dirty="0">
              <a:solidFill>
                <a:srgbClr val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2" name="AutoShape 212"/>
          <p:cNvSpPr>
            <a:spLocks noChangeArrowheads="1"/>
          </p:cNvSpPr>
          <p:nvPr/>
        </p:nvSpPr>
        <p:spPr bwMode="auto">
          <a:xfrm>
            <a:off x="4602690" y="1421069"/>
            <a:ext cx="4213625" cy="323966"/>
          </a:xfrm>
          <a:prstGeom prst="roundRect">
            <a:avLst>
              <a:gd name="adj" fmla="val 16667"/>
            </a:avLst>
          </a:prstGeom>
          <a:solidFill>
            <a:srgbClr val="301E70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rgbClr val="CECFCE"/>
            </a:outerShdw>
          </a:effectLst>
        </p:spPr>
        <p:txBody>
          <a:bodyPr wrap="none" lIns="95754" tIns="47877" rIns="95754" bIns="47877" anchor="ctr"/>
          <a:lstStyle/>
          <a:p>
            <a:pPr algn="ctr" defTabSz="839429" latinLnBrk="0">
              <a:defRPr/>
            </a:pPr>
            <a:r>
              <a:rPr lang="mn-MN" altLang="ko-KR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Хэрэгжүүлэх стратеги ба төлөвлөгөө</a:t>
            </a:r>
            <a:endParaRPr lang="ko-KR" altLang="en-US" kern="0" dirty="0">
              <a:solidFill>
                <a:sysClr val="window" lastClr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0" name="직사각형 59"/>
          <p:cNvSpPr/>
          <p:nvPr/>
        </p:nvSpPr>
        <p:spPr bwMode="auto">
          <a:xfrm>
            <a:off x="4716016" y="2070290"/>
            <a:ext cx="4100299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lnSpc>
                <a:spcPct val="12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Хүүхэд болон ахмад настны хамгаалалтын бүс, огцом эргэлт болон халтиргаа гулгуу их газруудад суурилуулах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.  </a:t>
            </a:r>
          </a:p>
          <a:p>
            <a:pPr marL="88900" indent="-88900">
              <a:lnSpc>
                <a:spcPct val="12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ЗХУТ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ийн системийг өргөтгөн нэмэлт ТХ болон шинэ ПХ суурилуулна.</a:t>
            </a:r>
            <a:endParaRPr lang="en-US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  <a:p>
            <a:pPr marL="88900" indent="-88900">
              <a:lnSpc>
                <a:spcPct val="12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1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10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байрлал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,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20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байрлал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,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3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20 байрлал</a:t>
            </a:r>
            <a:endParaRPr lang="en-US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67" name="직사각형 266"/>
          <p:cNvSpPr/>
          <p:nvPr/>
        </p:nvSpPr>
        <p:spPr bwMode="auto">
          <a:xfrm>
            <a:off x="4716016" y="3560889"/>
            <a:ext cx="4078372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lnSpc>
                <a:spcPct val="12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Аспальтан хучилт бүхий 57 хар цэгт эхний ээлжинд суурилуулна.</a:t>
            </a:r>
          </a:p>
          <a:p>
            <a:pPr marL="88900" indent="-88900">
              <a:lnSpc>
                <a:spcPct val="120000"/>
              </a:lnSpc>
              <a:buFont typeface="Arial"/>
              <a:buChar char="•"/>
              <a:defRPr lang="ko-KR"/>
            </a:pP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болон 3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шатуудад өргөтгөнө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.</a:t>
            </a:r>
          </a:p>
          <a:p>
            <a:pPr marL="88900" indent="-88900">
              <a:lnSpc>
                <a:spcPct val="12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1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57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байрлал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,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48 байрлал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,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3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105 байрлал</a:t>
            </a:r>
            <a:endParaRPr lang="en-US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81" name="그룹 80"/>
          <p:cNvGrpSpPr/>
          <p:nvPr/>
        </p:nvGrpSpPr>
        <p:grpSpPr>
          <a:xfrm>
            <a:off x="322764" y="1429322"/>
            <a:ext cx="4168853" cy="2426125"/>
            <a:chOff x="322765" y="1702782"/>
            <a:chExt cx="4002850" cy="2426125"/>
          </a:xfrm>
        </p:grpSpPr>
        <p:sp>
          <p:nvSpPr>
            <p:cNvPr id="82" name="LcS65"/>
            <p:cNvSpPr/>
            <p:nvPr/>
          </p:nvSpPr>
          <p:spPr>
            <a:xfrm>
              <a:off x="337019" y="2017820"/>
              <a:ext cx="3988596" cy="2111087"/>
            </a:xfrm>
            <a:prstGeom prst="roundRect">
              <a:avLst>
                <a:gd name="adj" fmla="val 3101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546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rgbClr val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3" name="AutoShape 212"/>
            <p:cNvSpPr>
              <a:spLocks noChangeArrowheads="1"/>
            </p:cNvSpPr>
            <p:nvPr/>
          </p:nvSpPr>
          <p:spPr bwMode="auto">
            <a:xfrm>
              <a:off x="322765" y="1702782"/>
              <a:ext cx="4002850" cy="323966"/>
            </a:xfrm>
            <a:prstGeom prst="roundRect">
              <a:avLst>
                <a:gd name="adj" fmla="val 16667"/>
              </a:avLst>
            </a:prstGeom>
            <a:solidFill>
              <a:srgbClr val="301E70"/>
            </a:soli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rgbClr val="CECFCE"/>
              </a:outerShdw>
            </a:effectLst>
          </p:spPr>
          <p:txBody>
            <a:bodyPr wrap="none" lIns="95754" tIns="47877" rIns="95754" bIns="47877" anchor="ctr"/>
            <a:lstStyle/>
            <a:p>
              <a:pPr algn="ctr" defTabSz="839429" latinLnBrk="0">
                <a:defRPr/>
              </a:pP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Системийн загвар</a:t>
              </a:r>
              <a:endParaRPr lang="ko-KR" altLang="en-US" sz="1700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322764" y="3907072"/>
            <a:ext cx="4168853" cy="2560403"/>
            <a:chOff x="322765" y="1702782"/>
            <a:chExt cx="4002850" cy="2426125"/>
          </a:xfrm>
        </p:grpSpPr>
        <p:sp>
          <p:nvSpPr>
            <p:cNvPr id="79" name="LcS65"/>
            <p:cNvSpPr/>
            <p:nvPr/>
          </p:nvSpPr>
          <p:spPr>
            <a:xfrm>
              <a:off x="337019" y="2017820"/>
              <a:ext cx="3988596" cy="2111087"/>
            </a:xfrm>
            <a:prstGeom prst="roundRect">
              <a:avLst>
                <a:gd name="adj" fmla="val 3101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546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rgbClr val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0" name="AutoShape 212"/>
            <p:cNvSpPr>
              <a:spLocks noChangeArrowheads="1"/>
            </p:cNvSpPr>
            <p:nvPr/>
          </p:nvSpPr>
          <p:spPr bwMode="auto">
            <a:xfrm>
              <a:off x="322765" y="1702782"/>
              <a:ext cx="4002850" cy="323966"/>
            </a:xfrm>
            <a:prstGeom prst="roundRect">
              <a:avLst>
                <a:gd name="adj" fmla="val 16667"/>
              </a:avLst>
            </a:prstGeom>
            <a:solidFill>
              <a:srgbClr val="301E70"/>
            </a:soli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rgbClr val="CECFCE"/>
              </a:outerShdw>
            </a:effectLst>
          </p:spPr>
          <p:txBody>
            <a:bodyPr wrap="none" lIns="95754" tIns="47877" rIns="95754" bIns="47877" anchor="ctr"/>
            <a:lstStyle/>
            <a:p>
              <a:pPr algn="ctr" defTabSz="839429" latinLnBrk="0">
                <a:defRPr/>
              </a:pP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Зорилт </a:t>
              </a:r>
              <a:r>
                <a:rPr lang="en-US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&amp; </a:t>
              </a: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Үр нөлөө</a:t>
              </a:r>
              <a:endParaRPr lang="en-US" altLang="ko-KR" dirty="0"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87" name="TextBox 47"/>
          <p:cNvSpPr txBox="1"/>
          <p:nvPr/>
        </p:nvSpPr>
        <p:spPr>
          <a:xfrm>
            <a:off x="378985" y="4275372"/>
            <a:ext cx="4112631" cy="190205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bevelT w="1270" h="1270"/>
              <a:bevelB w="0" h="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532454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1064909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597363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2129822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662271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3194729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727180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4259636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marL="88900" indent="-88900">
              <a:lnSpc>
                <a:spcPct val="140000"/>
              </a:lnSpc>
              <a:buClr>
                <a:srgbClr val="0079C1"/>
              </a:buClr>
              <a:buFont typeface="Arial"/>
              <a:buChar char="•"/>
              <a:tabLst>
                <a:tab pos="133350" algn="l"/>
              </a:tabLst>
              <a:defRPr lang="ko-KR"/>
            </a:pP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Замын хажуугийн хурд мэдээлэх системээр дамжуулан жолооч нарт анхааруулга өгөх, улмаар хөдөлгөөний зөрчил болон аваар ослыг багасгах.</a:t>
            </a:r>
          </a:p>
          <a:p>
            <a:pPr marL="88900" indent="-88900">
              <a:lnSpc>
                <a:spcPct val="140000"/>
              </a:lnSpc>
              <a:buClr>
                <a:srgbClr val="0079C1"/>
              </a:buClr>
              <a:buFont typeface="Arial"/>
              <a:buChar char="•"/>
              <a:tabLst>
                <a:tab pos="133350" algn="l"/>
              </a:tabLst>
              <a:defRPr lang="ko-KR"/>
            </a:pP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Явган зорчигчдын аюулгүй байдлыг хангах үүднээс хүүхэд болон ахмад настны хамгаалалтын бүс, огцом эргэлт болон халтиргаа гулгуу их газруудад суурилуулах.</a:t>
            </a:r>
          </a:p>
        </p:txBody>
      </p:sp>
      <p:pic>
        <p:nvPicPr>
          <p:cNvPr id="4098" name="Picture 2" descr="driver feedback sign에 대한 이미지 검색결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7"/>
          <a:stretch>
            <a:fillRect/>
          </a:stretch>
        </p:blipFill>
        <p:spPr bwMode="auto">
          <a:xfrm>
            <a:off x="434393" y="1887230"/>
            <a:ext cx="3960440" cy="197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" name="표 32"/>
          <p:cNvGraphicFramePr>
            <a:graphicFrameLocks noGrp="1"/>
          </p:cNvGraphicFramePr>
          <p:nvPr/>
        </p:nvGraphicFramePr>
        <p:xfrm>
          <a:off x="4581202" y="4869158"/>
          <a:ext cx="4239270" cy="15983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1253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8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Ангилал</a:t>
                      </a:r>
                      <a:endParaRPr lang="ko-KR" sz="8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1-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(2018-2022)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2-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(2023-2026)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3-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(2027-2030)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Нийт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021">
                <a:tc>
                  <a:txBody>
                    <a:bodyPr/>
                    <a:lstStyle/>
                    <a:p>
                      <a:pPr marL="0" marR="0" indent="0" algn="ctr" defTabSz="91233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altLang="ko-KR" sz="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Улаанбаатар</a:t>
                      </a:r>
                      <a:endParaRPr lang="ko-KR" altLang="en-US" sz="80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20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20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50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021">
                <a:tc>
                  <a:txBody>
                    <a:bodyPr/>
                    <a:lstStyle/>
                    <a:p>
                      <a:pPr marL="0" marR="0" indent="0" algn="ctr" defTabSz="91233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Орон нутаг</a:t>
                      </a:r>
                      <a:endParaRPr lang="ko-KR" altLang="en-US" sz="80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57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48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105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210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021">
                <a:tc>
                  <a:txBody>
                    <a:bodyPr/>
                    <a:lstStyle/>
                    <a:p>
                      <a:pPr marL="0" marR="0" indent="0" algn="ctr" defTabSz="91233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Удирдлагын</a:t>
                      </a:r>
                      <a:r>
                        <a:rPr lang="mn-MN" sz="800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 төв</a:t>
                      </a:r>
                      <a:endParaRPr lang="ko-KR" altLang="en-US" sz="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2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2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5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5" name="직사각형 34"/>
          <p:cNvSpPr/>
          <p:nvPr/>
        </p:nvSpPr>
        <p:spPr>
          <a:xfrm>
            <a:off x="255847" y="908720"/>
            <a:ext cx="8888161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245" indent="-361245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70000"/>
              <a:buBlip>
                <a:blip r:embed="rId3"/>
              </a:buBlip>
            </a:pPr>
            <a:r>
              <a:rPr kumimoji="1" lang="mn-MN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Замын хажуугийн хурдны хяналтын систем</a:t>
            </a:r>
            <a:endParaRPr kumimoji="1" lang="en-US" altLang="ko-KR" dirty="0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3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21" name="텍스트"/>
          <p:cNvSpPr txBox="1"/>
          <p:nvPr/>
        </p:nvSpPr>
        <p:spPr>
          <a:xfrm>
            <a:off x="4716016" y="1844824"/>
            <a:ext cx="1496082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7"/>
              </a:rPr>
              <a:t>Улаанбаатар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ko-KR" sz="2800" dirty="0">
                <a:solidFill>
                  <a:srgbClr val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ТУС-ын Дэд системүүдийн суурь дизайн </a:t>
            </a:r>
            <a:endParaRPr kumimoji="1" lang="en-US" altLang="ko-KR" sz="2800" dirty="0">
              <a:solidFill>
                <a:srgbClr val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3" name="텍스트"/>
          <p:cNvSpPr txBox="1"/>
          <p:nvPr/>
        </p:nvSpPr>
        <p:spPr>
          <a:xfrm>
            <a:off x="4716463" y="3286008"/>
            <a:ext cx="936104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7"/>
              </a:rPr>
              <a:t>Орон нутаг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874346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-4472" y="2695489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1" name="AutoShape 224"/>
          <p:cNvSpPr>
            <a:spLocks noChangeArrowheads="1"/>
          </p:cNvSpPr>
          <p:nvPr/>
        </p:nvSpPr>
        <p:spPr bwMode="auto">
          <a:xfrm>
            <a:off x="4601886" y="1799575"/>
            <a:ext cx="4200876" cy="2925569"/>
          </a:xfrm>
          <a:prstGeom prst="roundRect">
            <a:avLst>
              <a:gd name="adj" fmla="val 2704"/>
            </a:avLst>
          </a:prstGeom>
          <a:solidFill>
            <a:schemeClr val="bg1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546"/>
            <a:endParaRPr lang="ko-KR" altLang="en-US" dirty="0">
              <a:solidFill>
                <a:srgbClr val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2" name="AutoShape 212"/>
          <p:cNvSpPr>
            <a:spLocks noChangeArrowheads="1"/>
          </p:cNvSpPr>
          <p:nvPr/>
        </p:nvSpPr>
        <p:spPr bwMode="auto">
          <a:xfrm>
            <a:off x="4602690" y="1421069"/>
            <a:ext cx="4213625" cy="323966"/>
          </a:xfrm>
          <a:prstGeom prst="roundRect">
            <a:avLst>
              <a:gd name="adj" fmla="val 16667"/>
            </a:avLst>
          </a:prstGeom>
          <a:solidFill>
            <a:srgbClr val="301E70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rgbClr val="CECFCE"/>
            </a:outerShdw>
          </a:effectLst>
        </p:spPr>
        <p:txBody>
          <a:bodyPr wrap="none" lIns="95754" tIns="47877" rIns="95754" bIns="47877" anchor="ctr"/>
          <a:lstStyle/>
          <a:p>
            <a:pPr algn="ctr" defTabSz="839429" latinLnBrk="0">
              <a:defRPr/>
            </a:pPr>
            <a:r>
              <a:rPr lang="mn-MN" altLang="ko-KR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Хэрэгжүүлэх стратеги ба төлөвлөгөө</a:t>
            </a:r>
            <a:endParaRPr lang="ko-KR" altLang="en-US" kern="0" dirty="0">
              <a:solidFill>
                <a:sysClr val="window" lastClr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0" name="직사각형 59"/>
          <p:cNvSpPr/>
          <p:nvPr/>
        </p:nvSpPr>
        <p:spPr bwMode="auto">
          <a:xfrm>
            <a:off x="4713154" y="2060848"/>
            <a:ext cx="4179326" cy="8178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buFont typeface="Arial"/>
              <a:buChar char="•"/>
              <a:defRPr lang="ko-KR"/>
            </a:pP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Хотын хэмжээнд өндөр технологид суурилсан хөдөлгөөн удирдах системийг суурилуулснаар одоогийн замын гэрлэн дохионы системийг бодит цагийн замын ачаалалаас хамаарсан систем болгож шинэчилнэ.</a:t>
            </a:r>
          </a:p>
          <a:p>
            <a:pPr marL="88900" indent="-88900">
              <a:lnSpc>
                <a:spcPct val="150000"/>
              </a:lnSpc>
              <a:buFont typeface="Arial"/>
              <a:buChar char="•"/>
              <a:defRPr lang="ko-KR"/>
            </a:pP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1</a:t>
            </a:r>
            <a:r>
              <a:rPr lang="en-US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57</a:t>
            </a: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байрлал</a:t>
            </a:r>
            <a:r>
              <a:rPr lang="en-US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, </a:t>
            </a: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</a:t>
            </a:r>
            <a:r>
              <a:rPr lang="en-US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</a:t>
            </a: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113 байрлал</a:t>
            </a:r>
            <a:endParaRPr lang="en-US" altLang="ko-KR" sz="10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81" name="그룹 80"/>
          <p:cNvGrpSpPr/>
          <p:nvPr/>
        </p:nvGrpSpPr>
        <p:grpSpPr>
          <a:xfrm>
            <a:off x="322764" y="1429322"/>
            <a:ext cx="4168853" cy="2426125"/>
            <a:chOff x="322765" y="1702782"/>
            <a:chExt cx="4002850" cy="2426125"/>
          </a:xfrm>
        </p:grpSpPr>
        <p:sp>
          <p:nvSpPr>
            <p:cNvPr id="82" name="LcS65"/>
            <p:cNvSpPr/>
            <p:nvPr/>
          </p:nvSpPr>
          <p:spPr>
            <a:xfrm>
              <a:off x="337019" y="2017820"/>
              <a:ext cx="3988596" cy="2111087"/>
            </a:xfrm>
            <a:prstGeom prst="roundRect">
              <a:avLst>
                <a:gd name="adj" fmla="val 3101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546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rgbClr val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3" name="AutoShape 212"/>
            <p:cNvSpPr>
              <a:spLocks noChangeArrowheads="1"/>
            </p:cNvSpPr>
            <p:nvPr/>
          </p:nvSpPr>
          <p:spPr bwMode="auto">
            <a:xfrm>
              <a:off x="322765" y="1702782"/>
              <a:ext cx="4002850" cy="323966"/>
            </a:xfrm>
            <a:prstGeom prst="roundRect">
              <a:avLst>
                <a:gd name="adj" fmla="val 16667"/>
              </a:avLst>
            </a:prstGeom>
            <a:solidFill>
              <a:srgbClr val="301E70"/>
            </a:soli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rgbClr val="CECFCE"/>
              </a:outerShdw>
            </a:effectLst>
          </p:spPr>
          <p:txBody>
            <a:bodyPr wrap="none" lIns="95754" tIns="47877" rIns="95754" bIns="47877" anchor="ctr"/>
            <a:lstStyle/>
            <a:p>
              <a:pPr algn="ctr" defTabSz="839429" latinLnBrk="0">
                <a:defRPr/>
              </a:pP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Системийн загвар</a:t>
              </a:r>
              <a:endParaRPr lang="ko-KR" altLang="en-US" sz="1700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322764" y="3907073"/>
            <a:ext cx="4168853" cy="2560403"/>
            <a:chOff x="322764" y="4195104"/>
            <a:chExt cx="4168853" cy="2426125"/>
          </a:xfrm>
        </p:grpSpPr>
        <p:grpSp>
          <p:nvGrpSpPr>
            <p:cNvPr id="78" name="그룹 77"/>
            <p:cNvGrpSpPr/>
            <p:nvPr/>
          </p:nvGrpSpPr>
          <p:grpSpPr>
            <a:xfrm>
              <a:off x="322764" y="4195104"/>
              <a:ext cx="4168853" cy="2426125"/>
              <a:chOff x="322765" y="1702782"/>
              <a:chExt cx="4002850" cy="2426125"/>
            </a:xfrm>
          </p:grpSpPr>
          <p:sp>
            <p:nvSpPr>
              <p:cNvPr id="79" name="LcS65"/>
              <p:cNvSpPr/>
              <p:nvPr/>
            </p:nvSpPr>
            <p:spPr>
              <a:xfrm>
                <a:off x="337019" y="2017820"/>
                <a:ext cx="3988596" cy="2111087"/>
              </a:xfrm>
              <a:prstGeom prst="roundRect">
                <a:avLst>
                  <a:gd name="adj" fmla="val 3101"/>
                </a:avLst>
              </a:prstGeom>
              <a:solidFill>
                <a:schemeClr val="bg1"/>
              </a:solidFill>
              <a:ln w="1905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7546" eaLnBrk="1" fontAlgn="auto" latin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>
                  <a:solidFill>
                    <a:srgbClr val="FFFFFF"/>
                  </a:solidFill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80" name="AutoShape 212"/>
              <p:cNvSpPr>
                <a:spLocks noChangeArrowheads="1"/>
              </p:cNvSpPr>
              <p:nvPr/>
            </p:nvSpPr>
            <p:spPr bwMode="auto">
              <a:xfrm>
                <a:off x="322765" y="1702782"/>
                <a:ext cx="4002850" cy="323966"/>
              </a:xfrm>
              <a:prstGeom prst="roundRect">
                <a:avLst>
                  <a:gd name="adj" fmla="val 16667"/>
                </a:avLst>
              </a:prstGeom>
              <a:solidFill>
                <a:srgbClr val="301E70"/>
              </a:solidFill>
              <a:ln w="9525" algn="ctr">
                <a:noFill/>
                <a:round/>
                <a:headEnd/>
                <a:tailEnd/>
              </a:ln>
              <a:effectLst>
                <a:outerShdw dist="35921" dir="2700000" algn="ctr" rotWithShape="0">
                  <a:srgbClr val="CECFCE"/>
                </a:outerShdw>
              </a:effectLst>
            </p:spPr>
            <p:txBody>
              <a:bodyPr wrap="none" lIns="95754" tIns="47877" rIns="95754" bIns="47877" anchor="ctr"/>
              <a:lstStyle/>
              <a:p>
                <a:pPr algn="ctr" defTabSz="839429" latinLnBrk="0">
                  <a:defRPr/>
                </a:pPr>
                <a:r>
                  <a:rPr lang="mn-MN" altLang="ko-KR" dirty="0">
                    <a:solidFill>
                      <a:prstClr val="white"/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rPr>
                  <a:t>Зорилт </a:t>
                </a:r>
                <a:r>
                  <a:rPr lang="en-US" altLang="ko-KR" dirty="0">
                    <a:solidFill>
                      <a:prstClr val="white"/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rPr>
                  <a:t>&amp; </a:t>
                </a:r>
                <a:r>
                  <a:rPr lang="mn-MN" altLang="ko-KR" dirty="0">
                    <a:solidFill>
                      <a:prstClr val="white"/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rPr>
                  <a:t>Үр нөлөө</a:t>
                </a:r>
                <a:endParaRPr lang="en-US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7" name="TextBox 47"/>
            <p:cNvSpPr txBox="1"/>
            <p:nvPr/>
          </p:nvSpPr>
          <p:spPr>
            <a:xfrm>
              <a:off x="378985" y="4563404"/>
              <a:ext cx="4112631" cy="152932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0" h="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532454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1064909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597363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2129822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662271" algn="l" defTabSz="1064909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3194729" algn="l" defTabSz="1064909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727180" algn="l" defTabSz="1064909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4259636" algn="l" defTabSz="1064909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marL="88900" indent="-88900">
                <a:lnSpc>
                  <a:spcPct val="140000"/>
                </a:lnSpc>
                <a:buClr>
                  <a:srgbClr val="0079C1"/>
                </a:buClr>
                <a:buFont typeface="Arial"/>
                <a:buChar char="•"/>
                <a:tabLst>
                  <a:tab pos="133350" algn="l"/>
                </a:tabLst>
                <a:defRPr lang="ko-KR"/>
              </a:pPr>
              <a:r>
                <a:rPr lang="mn-MN" altLang="ko-KR" sz="1200" dirty="0">
                  <a:ln w="9525"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Жолооч нарыг тухайн үеийн хөдөлгөөний нөхцөл байдалд уялдуулсан оновчтой гэрэл дохионы мэдээллээр хангах, улмаар замын ачааллыг багасгах</a:t>
              </a:r>
              <a:r>
                <a:rPr lang="en-US" altLang="ko-KR" sz="1200" dirty="0">
                  <a:ln w="9525"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. </a:t>
              </a:r>
            </a:p>
            <a:p>
              <a:pPr marL="88900" indent="-88900">
                <a:lnSpc>
                  <a:spcPct val="140000"/>
                </a:lnSpc>
                <a:buClr>
                  <a:srgbClr val="0079C1"/>
                </a:buClr>
                <a:buFont typeface="Arial"/>
                <a:buChar char="•"/>
                <a:tabLst>
                  <a:tab pos="133350" algn="l"/>
                </a:tabLst>
                <a:defRPr lang="ko-KR"/>
              </a:pPr>
              <a:r>
                <a:rPr lang="mn-MN" altLang="ko-KR" sz="1200" dirty="0">
                  <a:ln w="9525"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Замын эвдрэл ихтэй чанар муудаж буй замуудад </a:t>
              </a:r>
              <a:r>
                <a:rPr lang="en-US" altLang="ko-KR" sz="1200" dirty="0">
                  <a:ln w="9525"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Loop </a:t>
              </a:r>
              <a:r>
                <a:rPr lang="mn-MN" altLang="ko-KR" sz="1200" dirty="0">
                  <a:ln w="9525"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мэдрэгчийн оронд байгаль орчинд ээлтэй Радарын мэдрэгч суурилуулах.</a:t>
              </a:r>
              <a:endParaRPr lang="ko-KR" altLang="en-US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" descr="신호제어시스템에 대한 이미지 검색결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56" y="1824284"/>
            <a:ext cx="3227140" cy="196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9645" y="2929638"/>
            <a:ext cx="659314" cy="78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r="13353"/>
          <a:stretch/>
        </p:blipFill>
        <p:spPr bwMode="auto">
          <a:xfrm>
            <a:off x="3324728" y="1836978"/>
            <a:ext cx="1112030" cy="93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표 36"/>
          <p:cNvGraphicFramePr>
            <a:graphicFrameLocks noGrp="1"/>
          </p:cNvGraphicFramePr>
          <p:nvPr/>
        </p:nvGraphicFramePr>
        <p:xfrm>
          <a:off x="4581202" y="4869158"/>
          <a:ext cx="4239270" cy="15983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1253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8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Ангилал</a:t>
                      </a:r>
                      <a:endParaRPr lang="ko-KR" sz="8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1-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(2018-2022)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2-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(2023-2026)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3-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(2027-2030)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Нийт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021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Улаанбаатар</a:t>
                      </a:r>
                      <a:endParaRPr lang="ko-KR" sz="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57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113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170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021">
                <a:tc>
                  <a:txBody>
                    <a:bodyPr/>
                    <a:lstStyle/>
                    <a:p>
                      <a:pPr marL="0" marR="0" indent="0" algn="ctr" defTabSz="91233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Орон нутаг</a:t>
                      </a:r>
                      <a:endParaRPr lang="ko-KR" altLang="en-US" sz="80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60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60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021">
                <a:tc>
                  <a:txBody>
                    <a:bodyPr/>
                    <a:lstStyle/>
                    <a:p>
                      <a:pPr marL="0" marR="0" indent="0" algn="ctr" defTabSz="91233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Удирдлагын</a:t>
                      </a:r>
                      <a:r>
                        <a:rPr lang="mn-MN" sz="800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 төв</a:t>
                      </a:r>
                      <a:endParaRPr lang="ko-KR" altLang="en-US" sz="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2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4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9" name="직사각형 38"/>
          <p:cNvSpPr/>
          <p:nvPr/>
        </p:nvSpPr>
        <p:spPr bwMode="auto">
          <a:xfrm>
            <a:off x="4699927" y="3325501"/>
            <a:ext cx="4078372" cy="9310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3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шатанд замын гэрлэн дохионы систем шаардлагатай 3 сумыг сонгон нэвтрүүлэлт хийнэ. </a:t>
            </a:r>
          </a:p>
          <a:p>
            <a:pPr marL="88900" indent="-88900"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Замын ачаалал болон осол багатай уулзваруудад явган зорчигчдод зориулан гэрэл удирдах товч суурилуулна.</a:t>
            </a:r>
            <a:endParaRPr lang="en-US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  <a:p>
            <a:pPr marL="88900" indent="-88900">
              <a:lnSpc>
                <a:spcPct val="15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3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60 цэг 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(3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сум 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*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20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цэг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)</a:t>
            </a:r>
            <a:endParaRPr lang="en-US" altLang="en-US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255847" y="908720"/>
            <a:ext cx="8888161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245" indent="-361245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70000"/>
              <a:buBlip>
                <a:blip r:embed="rId5"/>
              </a:buBlip>
            </a:pPr>
            <a:r>
              <a:rPr kumimoji="1" lang="mn-MN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Гэрлэн дохионы хяналт</a:t>
            </a:r>
            <a:endParaRPr kumimoji="1" lang="en-US" altLang="ko-KR" dirty="0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2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24" name="텍스트"/>
          <p:cNvSpPr txBox="1"/>
          <p:nvPr/>
        </p:nvSpPr>
        <p:spPr>
          <a:xfrm>
            <a:off x="4716016" y="1844824"/>
            <a:ext cx="1496082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7"/>
              </a:rPr>
              <a:t>Улаанбаатар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ko-KR" sz="2800" dirty="0">
                <a:solidFill>
                  <a:srgbClr val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ТУС-ын Дэд системүүдийн суурь дизайн </a:t>
            </a:r>
            <a:endParaRPr kumimoji="1" lang="en-US" altLang="ko-KR" sz="2800" dirty="0">
              <a:solidFill>
                <a:srgbClr val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7" name="텍스트"/>
          <p:cNvSpPr txBox="1"/>
          <p:nvPr/>
        </p:nvSpPr>
        <p:spPr>
          <a:xfrm>
            <a:off x="4716463" y="2978283"/>
            <a:ext cx="936104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7"/>
              </a:rPr>
              <a:t>Орон нутаг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486946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588" y="2666914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1" name="AutoShape 224"/>
          <p:cNvSpPr>
            <a:spLocks noChangeArrowheads="1"/>
          </p:cNvSpPr>
          <p:nvPr/>
        </p:nvSpPr>
        <p:spPr bwMode="auto">
          <a:xfrm>
            <a:off x="4601886" y="1799575"/>
            <a:ext cx="4200876" cy="2925569"/>
          </a:xfrm>
          <a:prstGeom prst="roundRect">
            <a:avLst>
              <a:gd name="adj" fmla="val 2704"/>
            </a:avLst>
          </a:prstGeom>
          <a:solidFill>
            <a:schemeClr val="bg1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546"/>
            <a:endParaRPr lang="ko-KR" altLang="en-US" dirty="0">
              <a:solidFill>
                <a:srgbClr val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2" name="AutoShape 212"/>
          <p:cNvSpPr>
            <a:spLocks noChangeArrowheads="1"/>
          </p:cNvSpPr>
          <p:nvPr/>
        </p:nvSpPr>
        <p:spPr bwMode="auto">
          <a:xfrm>
            <a:off x="4602690" y="1421069"/>
            <a:ext cx="4213625" cy="323966"/>
          </a:xfrm>
          <a:prstGeom prst="roundRect">
            <a:avLst>
              <a:gd name="adj" fmla="val 16667"/>
            </a:avLst>
          </a:prstGeom>
          <a:solidFill>
            <a:srgbClr val="301E70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rgbClr val="CECFCE"/>
            </a:outerShdw>
          </a:effectLst>
        </p:spPr>
        <p:txBody>
          <a:bodyPr wrap="none" lIns="95754" tIns="47877" rIns="95754" bIns="47877" anchor="ctr"/>
          <a:lstStyle/>
          <a:p>
            <a:pPr algn="ctr" defTabSz="839429" latinLnBrk="0">
              <a:defRPr/>
            </a:pPr>
            <a:r>
              <a:rPr lang="mn-MN" altLang="ko-KR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Хэрэгжүүлэх стратеги ба төлөвлөгөө</a:t>
            </a:r>
            <a:endParaRPr lang="ko-KR" altLang="en-US" kern="0" dirty="0">
              <a:solidFill>
                <a:sysClr val="window" lastClr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0" name="직사각형 59"/>
          <p:cNvSpPr/>
          <p:nvPr/>
        </p:nvSpPr>
        <p:spPr bwMode="auto">
          <a:xfrm>
            <a:off x="4716016" y="2060848"/>
            <a:ext cx="4078372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buFont typeface="Arial"/>
              <a:buChar char="•"/>
              <a:defRPr lang="ko-KR"/>
            </a:pP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1</a:t>
            </a:r>
            <a:r>
              <a:rPr lang="en-US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</a:t>
            </a: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Хот хоорондын автобусны мэдээллийг тараах зорилгоор Улаанбаатар хотын авто вокзалууд болон зорчигч ихтэй автобусны буудлуудад Автобусны мэдээллийн дэлгэц </a:t>
            </a:r>
            <a:r>
              <a:rPr lang="en-US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(</a:t>
            </a: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АМД</a:t>
            </a:r>
            <a:r>
              <a:rPr lang="en-US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)</a:t>
            </a: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суурилуулах.</a:t>
            </a:r>
            <a:endParaRPr lang="en-US" altLang="ko-KR" sz="10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  <a:p>
            <a:pPr marL="88900" indent="-88900">
              <a:buFont typeface="Arial"/>
              <a:buChar char="•"/>
              <a:defRPr lang="ko-KR"/>
            </a:pP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</a:t>
            </a:r>
            <a:r>
              <a:rPr lang="en-US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</a:t>
            </a: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Улсын хэмжээнд автобусны мэдээллийн системийг нэвтрүүлэх</a:t>
            </a:r>
            <a:r>
              <a:rPr lang="en-US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7" name="직사각형 266"/>
          <p:cNvSpPr/>
          <p:nvPr/>
        </p:nvSpPr>
        <p:spPr bwMode="auto">
          <a:xfrm>
            <a:off x="4705248" y="3379259"/>
            <a:ext cx="4078372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1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АМД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ийн үр дүн, гүйцэтгэлийг үнэлэх зорилгоор 21 аймгаас 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5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аймгийг сонгон 30 байрлалд АМД суурилуулна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. </a:t>
            </a:r>
          </a:p>
          <a:p>
            <a:pPr marL="88900" indent="-88900"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нэмэлтээр 3 сумд 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90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АМД суурилуулна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.</a:t>
            </a:r>
          </a:p>
          <a:p>
            <a:pPr marL="88900" indent="-88900"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3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Автобус удирдлагын төвүүд болон шаардлагатай АМД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үүдийн улс даяар суурилуулна 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(10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суманд 300 байрлалд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).</a:t>
            </a:r>
          </a:p>
        </p:txBody>
      </p:sp>
      <p:grpSp>
        <p:nvGrpSpPr>
          <p:cNvPr id="81" name="그룹 80"/>
          <p:cNvGrpSpPr/>
          <p:nvPr/>
        </p:nvGrpSpPr>
        <p:grpSpPr>
          <a:xfrm>
            <a:off x="322764" y="1429322"/>
            <a:ext cx="4168853" cy="2426125"/>
            <a:chOff x="322765" y="1702782"/>
            <a:chExt cx="4002850" cy="2426125"/>
          </a:xfrm>
        </p:grpSpPr>
        <p:sp>
          <p:nvSpPr>
            <p:cNvPr id="82" name="LcS65"/>
            <p:cNvSpPr/>
            <p:nvPr/>
          </p:nvSpPr>
          <p:spPr>
            <a:xfrm>
              <a:off x="337019" y="2017820"/>
              <a:ext cx="3988596" cy="2111087"/>
            </a:xfrm>
            <a:prstGeom prst="roundRect">
              <a:avLst>
                <a:gd name="adj" fmla="val 3101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546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rgbClr val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3" name="AutoShape 212"/>
            <p:cNvSpPr>
              <a:spLocks noChangeArrowheads="1"/>
            </p:cNvSpPr>
            <p:nvPr/>
          </p:nvSpPr>
          <p:spPr bwMode="auto">
            <a:xfrm>
              <a:off x="322765" y="1702782"/>
              <a:ext cx="4002850" cy="323966"/>
            </a:xfrm>
            <a:prstGeom prst="roundRect">
              <a:avLst>
                <a:gd name="adj" fmla="val 16667"/>
              </a:avLst>
            </a:prstGeom>
            <a:solidFill>
              <a:srgbClr val="301E70"/>
            </a:soli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rgbClr val="CECFCE"/>
              </a:outerShdw>
            </a:effectLst>
          </p:spPr>
          <p:txBody>
            <a:bodyPr wrap="none" lIns="95754" tIns="47877" rIns="95754" bIns="47877" anchor="ctr"/>
            <a:lstStyle/>
            <a:p>
              <a:pPr algn="ctr" defTabSz="839429" latinLnBrk="0">
                <a:defRPr/>
              </a:pP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Системийн загвар</a:t>
              </a:r>
              <a:endParaRPr lang="ko-KR" altLang="en-US" sz="1700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322764" y="3907072"/>
            <a:ext cx="4168853" cy="2560403"/>
            <a:chOff x="322765" y="1702782"/>
            <a:chExt cx="4002850" cy="2426125"/>
          </a:xfrm>
        </p:grpSpPr>
        <p:sp>
          <p:nvSpPr>
            <p:cNvPr id="79" name="LcS65"/>
            <p:cNvSpPr/>
            <p:nvPr/>
          </p:nvSpPr>
          <p:spPr>
            <a:xfrm>
              <a:off x="337019" y="2017820"/>
              <a:ext cx="3988596" cy="2111087"/>
            </a:xfrm>
            <a:prstGeom prst="roundRect">
              <a:avLst>
                <a:gd name="adj" fmla="val 3101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546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rgbClr val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0" name="AutoShape 212"/>
            <p:cNvSpPr>
              <a:spLocks noChangeArrowheads="1"/>
            </p:cNvSpPr>
            <p:nvPr/>
          </p:nvSpPr>
          <p:spPr bwMode="auto">
            <a:xfrm>
              <a:off x="322765" y="1702782"/>
              <a:ext cx="4002850" cy="323966"/>
            </a:xfrm>
            <a:prstGeom prst="roundRect">
              <a:avLst>
                <a:gd name="adj" fmla="val 16667"/>
              </a:avLst>
            </a:prstGeom>
            <a:solidFill>
              <a:srgbClr val="301E70"/>
            </a:soli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rgbClr val="CECFCE"/>
              </a:outerShdw>
            </a:effectLst>
          </p:spPr>
          <p:txBody>
            <a:bodyPr wrap="none" lIns="95754" tIns="47877" rIns="95754" bIns="47877" anchor="ctr"/>
            <a:lstStyle/>
            <a:p>
              <a:pPr algn="ctr" defTabSz="839429" latinLnBrk="0">
                <a:defRPr/>
              </a:pP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Зорилт </a:t>
              </a:r>
              <a:r>
                <a:rPr lang="en-US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&amp; </a:t>
              </a: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Үр нөлөө</a:t>
              </a:r>
              <a:endParaRPr lang="en-US" altLang="ko-KR" dirty="0"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87" name="TextBox 47"/>
          <p:cNvSpPr txBox="1"/>
          <p:nvPr/>
        </p:nvSpPr>
        <p:spPr>
          <a:xfrm>
            <a:off x="378985" y="4275372"/>
            <a:ext cx="4112631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bevelT w="1270" h="1270"/>
              <a:bevelB w="0" h="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532454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1064909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597363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2129822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662271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3194729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727180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4259636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marL="88900" indent="-88900">
              <a:lnSpc>
                <a:spcPct val="110000"/>
              </a:lnSpc>
              <a:buClr>
                <a:srgbClr val="0079C1"/>
              </a:buClr>
              <a:buFont typeface="Arial"/>
              <a:buChar char="•"/>
              <a:tabLst>
                <a:tab pos="133350" algn="l"/>
              </a:tabLst>
              <a:defRPr lang="ko-KR"/>
            </a:pP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Зорчигчдыг автобусны чиглэл болон бодит цагийн байрлалын мэдээллээр хангах, Гар утас, вэб сайт болон автобусны буудал дээрээс мэдээлэл авах боломж олгох.</a:t>
            </a:r>
          </a:p>
          <a:p>
            <a:pPr marL="88900" indent="-88900">
              <a:lnSpc>
                <a:spcPct val="110000"/>
              </a:lnSpc>
              <a:buClr>
                <a:srgbClr val="0079C1"/>
              </a:buClr>
              <a:buFont typeface="Arial"/>
              <a:buChar char="•"/>
              <a:tabLst>
                <a:tab pos="133350" algn="l"/>
              </a:tabLst>
              <a:defRPr lang="ko-KR"/>
            </a:pPr>
            <a:r>
              <a:rPr lang="mn-MN" altLang="ko-KR" sz="12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Автобусны мэдээллийг цуглуулах, нэгтгэх, түгээх замаар автобусны мэдээллийг боловсруулах түүнчлэн бодит хугацаанд үр ашигтай автобусны чиглэл, үйл ажиллагааны удирдлага дээр суурилсан нийтийн тээврийн үйл ажиллагаа, аюулгүй байдлыг сайжруулах.</a:t>
            </a:r>
          </a:p>
        </p:txBody>
      </p:sp>
      <p:pic>
        <p:nvPicPr>
          <p:cNvPr id="29" name="그림 28" descr="EMB000010343edb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8" b="20184"/>
          <a:stretch/>
        </p:blipFill>
        <p:spPr bwMode="auto">
          <a:xfrm>
            <a:off x="374433" y="1902428"/>
            <a:ext cx="2120972" cy="16821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그룹 3"/>
          <p:cNvGrpSpPr/>
          <p:nvPr/>
        </p:nvGrpSpPr>
        <p:grpSpPr>
          <a:xfrm>
            <a:off x="2368594" y="1807944"/>
            <a:ext cx="2130048" cy="2023786"/>
            <a:chOff x="-3420888" y="1829476"/>
            <a:chExt cx="2154866" cy="2473717"/>
          </a:xfrm>
        </p:grpSpPr>
        <p:grpSp>
          <p:nvGrpSpPr>
            <p:cNvPr id="2" name="그룹 1"/>
            <p:cNvGrpSpPr/>
            <p:nvPr/>
          </p:nvGrpSpPr>
          <p:grpSpPr>
            <a:xfrm>
              <a:off x="-3420888" y="1829476"/>
              <a:ext cx="2154866" cy="1288556"/>
              <a:chOff x="-3420888" y="1829476"/>
              <a:chExt cx="2154866" cy="1288556"/>
            </a:xfrm>
          </p:grpSpPr>
          <p:pic>
            <p:nvPicPr>
              <p:cNvPr id="33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71" t="-9" r="2976" b="22750"/>
              <a:stretch/>
            </p:blipFill>
            <p:spPr bwMode="auto">
              <a:xfrm>
                <a:off x="-3305818" y="2065306"/>
                <a:ext cx="955642" cy="923433"/>
              </a:xfrm>
              <a:prstGeom prst="roundRect">
                <a:avLst>
                  <a:gd name="adj" fmla="val 5940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-3420888" y="2764748"/>
                <a:ext cx="1141091" cy="2708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brightRoom" dir="tl"/>
                </a:scene3d>
                <a:sp3d extrusionH="57150" contourW="50800" prstMaterial="flat">
                  <a:bevelT w="0" prst="artDeco"/>
                  <a:extrusionClr>
                    <a:schemeClr val="bg1"/>
                  </a:extrusionClr>
                  <a:contourClr>
                    <a:schemeClr val="bg1"/>
                  </a:contourClr>
                </a:sp3d>
              </a:bodyPr>
              <a:lstStyle>
                <a:defPPr>
                  <a:defRPr lang="de-DE"/>
                </a:defPPr>
                <a:lvl1pPr algn="ctr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kumimoji="1" sz="1600" b="1">
                    <a:solidFill>
                      <a:schemeClr val="accent1"/>
                    </a:solidFill>
                    <a:latin typeface="나눔고딕 ExtraBold" pitchFamily="50" charset="-127"/>
                    <a:ea typeface="나눔고딕 ExtraBold" pitchFamily="50" charset="-127"/>
                  </a:defRPr>
                </a:lvl1pPr>
              </a:lstStyle>
              <a:p>
                <a:r>
                  <a:rPr lang="en-US" altLang="ko-KR" sz="600">
                    <a:solidFill>
                      <a:schemeClr val="tx1"/>
                    </a:solidFill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rPr>
                  <a:t>Real-time </a:t>
                </a:r>
                <a:r>
                  <a:rPr lang="en-US" altLang="ko-KR" sz="6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rPr>
                  <a:t>location and </a:t>
                </a:r>
              </a:p>
              <a:p>
                <a:r>
                  <a:rPr lang="en-US" altLang="ko-KR" sz="6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rPr>
                  <a:t>llocation</a:t>
                </a:r>
                <a:r>
                  <a:rPr lang="en-US" altLang="ko-KR" sz="6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rPr>
                  <a:t> interval management</a:t>
                </a:r>
                <a:endParaRPr lang="ko-KR" altLang="en-US" sz="600" dirty="0">
                  <a:solidFill>
                    <a:schemeClr val="tx1"/>
                  </a:solidFill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35" name="그룹 281"/>
              <p:cNvGrpSpPr/>
              <p:nvPr/>
            </p:nvGrpSpPr>
            <p:grpSpPr>
              <a:xfrm>
                <a:off x="-3412392" y="1829476"/>
                <a:ext cx="1113919" cy="399002"/>
                <a:chOff x="201541" y="1820159"/>
                <a:chExt cx="3179696" cy="783844"/>
              </a:xfrm>
            </p:grpSpPr>
            <p:pic>
              <p:nvPicPr>
                <p:cNvPr id="65" name="Picture 6" descr="2-노후장비통합을 위한 시스템 SW 단계별 구축방안-0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flipH="1">
                  <a:off x="201541" y="1820159"/>
                  <a:ext cx="3179696" cy="626542"/>
                </a:xfrm>
                <a:prstGeom prst="rect">
                  <a:avLst/>
                </a:prstGeom>
                <a:noFill/>
              </p:spPr>
            </p:pic>
            <p:sp>
              <p:nvSpPr>
                <p:cNvPr id="66" name="직사각형 65"/>
                <p:cNvSpPr/>
                <p:nvPr/>
              </p:nvSpPr>
              <p:spPr>
                <a:xfrm>
                  <a:off x="407907" y="1864950"/>
                  <a:ext cx="2872720" cy="73905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7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나눔고딕 Bold" panose="020D0804000000000000" pitchFamily="50" charset="-127"/>
                      <a:cs typeface="Arial" panose="020B0604020202020204" pitchFamily="34" charset="0"/>
                    </a:rPr>
                    <a:t>Operation management</a:t>
                  </a:r>
                  <a:endParaRPr lang="ko-KR" altLang="en-US" sz="7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6" name="그룹 35"/>
              <p:cNvGrpSpPr/>
              <p:nvPr/>
            </p:nvGrpSpPr>
            <p:grpSpPr>
              <a:xfrm>
                <a:off x="-2345553" y="1835562"/>
                <a:ext cx="1079531" cy="1282470"/>
                <a:chOff x="4902002" y="3579427"/>
                <a:chExt cx="1686222" cy="1706849"/>
              </a:xfrm>
            </p:grpSpPr>
            <p:pic>
              <p:nvPicPr>
                <p:cNvPr id="53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311" r="178" b="-1544"/>
                <a:stretch/>
              </p:blipFill>
              <p:spPr bwMode="auto">
                <a:xfrm>
                  <a:off x="4957056" y="3893293"/>
                  <a:ext cx="1607723" cy="1255546"/>
                </a:xfrm>
                <a:prstGeom prst="roundRect">
                  <a:avLst>
                    <a:gd name="adj" fmla="val 5940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54" name="그룹 271"/>
                <p:cNvGrpSpPr/>
                <p:nvPr/>
              </p:nvGrpSpPr>
              <p:grpSpPr>
                <a:xfrm>
                  <a:off x="5038187" y="3859667"/>
                  <a:ext cx="855488" cy="532855"/>
                  <a:chOff x="-4390264" y="2155825"/>
                  <a:chExt cx="3176435" cy="836967"/>
                </a:xfrm>
              </p:grpSpPr>
              <p:pic>
                <p:nvPicPr>
                  <p:cNvPr id="63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3214079" y="2155825"/>
                    <a:ext cx="2000250" cy="625205"/>
                  </a:xfrm>
                  <a:prstGeom prst="roundRect">
                    <a:avLst>
                      <a:gd name="adj" fmla="val 5940"/>
                    </a:avLst>
                  </a:prstGeom>
                  <a:solidFill>
                    <a:srgbClr val="FFFFFF">
                      <a:shade val="85000"/>
                    </a:srgbClr>
                  </a:solidFill>
                  <a:ln>
                    <a:noFill/>
                  </a:ln>
                  <a:effectLst>
                    <a:reflection blurRad="12700" stA="38000" endPos="28000" dist="5000" dir="5400000" sy="-100000" algn="bl" rotWithShape="0"/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-4390264" y="2426553"/>
                    <a:ext cx="2995048" cy="56623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 lIns="0" tIns="0" rIns="0" bIns="0" anchor="ctr">
                    <a:spAutoFit/>
                    <a:scene3d>
                      <a:camera prst="orthographicFront"/>
                      <a:lightRig rig="brightRoom" dir="tl"/>
                    </a:scene3d>
                    <a:sp3d extrusionH="57150" contourW="50800" prstMaterial="flat">
                      <a:bevelT w="0" prst="artDeco"/>
                      <a:extrusionClr>
                        <a:schemeClr val="bg1"/>
                      </a:extrusionClr>
                      <a:contourClr>
                        <a:schemeClr val="bg1"/>
                      </a:contourClr>
                    </a:sp3d>
                  </a:bodyPr>
                  <a:lstStyle>
                    <a:defPPr>
                      <a:defRPr lang="de-DE"/>
                    </a:defPPr>
                    <a:lvl1pPr algn="ctr" fontAlgn="base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defRPr kumimoji="1" sz="1600" b="1">
                        <a:solidFill>
                          <a:schemeClr val="accent1"/>
                        </a:solidFill>
                        <a:latin typeface="나눔고딕 ExtraBold" pitchFamily="50" charset="-127"/>
                        <a:ea typeface="나눔고딕 ExtraBold" pitchFamily="50" charset="-127"/>
                      </a:defRPr>
                    </a:lvl1pPr>
                  </a:lstStyle>
                  <a:p>
                    <a:r>
                      <a:rPr lang="en-US" altLang="ko-KR" sz="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rPr>
                      <a:t>Arrival information</a:t>
                    </a:r>
                  </a:p>
                </p:txBody>
              </p:sp>
            </p:grpSp>
            <p:grpSp>
              <p:nvGrpSpPr>
                <p:cNvPr id="55" name="그룹 272"/>
                <p:cNvGrpSpPr/>
                <p:nvPr/>
              </p:nvGrpSpPr>
              <p:grpSpPr>
                <a:xfrm>
                  <a:off x="5824640" y="3858611"/>
                  <a:ext cx="740139" cy="539775"/>
                  <a:chOff x="-3813967" y="2901392"/>
                  <a:chExt cx="2876062" cy="848985"/>
                </a:xfrm>
              </p:grpSpPr>
              <p:pic>
                <p:nvPicPr>
                  <p:cNvPr id="61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3472896" y="2901392"/>
                    <a:ext cx="1961331" cy="590951"/>
                  </a:xfrm>
                  <a:prstGeom prst="roundRect">
                    <a:avLst>
                      <a:gd name="adj" fmla="val 5940"/>
                    </a:avLst>
                  </a:prstGeom>
                  <a:solidFill>
                    <a:srgbClr val="FFFFFF">
                      <a:shade val="85000"/>
                    </a:srgbClr>
                  </a:solidFill>
                  <a:ln>
                    <a:noFill/>
                  </a:ln>
                  <a:effectLst>
                    <a:reflection blurRad="12700" stA="38000" endPos="28000" dist="5000" dir="5400000" sy="-100000" algn="bl" rotWithShape="0"/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-3813967" y="3183371"/>
                    <a:ext cx="2876062" cy="56700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 lIns="0" tIns="0" rIns="0" bIns="0" anchor="ctr">
                    <a:spAutoFit/>
                    <a:scene3d>
                      <a:camera prst="orthographicFront"/>
                      <a:lightRig rig="brightRoom" dir="tl"/>
                    </a:scene3d>
                    <a:sp3d extrusionH="57150" contourW="50800" prstMaterial="flat">
                      <a:bevelT w="0" prst="artDeco"/>
                      <a:extrusionClr>
                        <a:schemeClr val="bg1"/>
                      </a:extrusionClr>
                      <a:contourClr>
                        <a:schemeClr val="bg1"/>
                      </a:contourClr>
                    </a:sp3d>
                  </a:bodyPr>
                  <a:lstStyle>
                    <a:defPPr>
                      <a:defRPr lang="de-DE"/>
                    </a:defPPr>
                    <a:lvl1pPr algn="ctr" fontAlgn="base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defRPr kumimoji="1" sz="1600" b="1">
                        <a:solidFill>
                          <a:schemeClr val="accent1"/>
                        </a:solidFill>
                        <a:latin typeface="나눔고딕 ExtraBold" pitchFamily="50" charset="-127"/>
                        <a:ea typeface="나눔고딕 ExtraBold" pitchFamily="50" charset="-127"/>
                      </a:defRPr>
                    </a:lvl1pPr>
                  </a:lstStyle>
                  <a:p>
                    <a:r>
                      <a:rPr lang="en-US" altLang="ko-KR" sz="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rPr>
                      <a:t>Last bus information</a:t>
                    </a:r>
                    <a:endParaRPr lang="ko-KR" altLang="en-US" sz="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나눔고딕 Bold" panose="020D0804000000000000" pitchFamily="50" charset="-127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6" name="TextBox 55"/>
                <p:cNvSpPr txBox="1"/>
                <p:nvPr/>
              </p:nvSpPr>
              <p:spPr>
                <a:xfrm>
                  <a:off x="4955101" y="4745530"/>
                  <a:ext cx="1633123" cy="5407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anchor="ctr">
                  <a:spAutoFit/>
                  <a:scene3d>
                    <a:camera prst="orthographicFront"/>
                    <a:lightRig rig="brightRoom" dir="tl"/>
                  </a:scene3d>
                  <a:sp3d extrusionH="57150" contourW="50800" prstMaterial="flat">
                    <a:bevelT w="0" prst="artDeco"/>
                    <a:extrusionClr>
                      <a:schemeClr val="bg1"/>
                    </a:extrusionClr>
                    <a:contourClr>
                      <a:schemeClr val="bg1"/>
                    </a:contourClr>
                  </a:sp3d>
                </a:bodyPr>
                <a:lstStyle>
                  <a:defPPr>
                    <a:defRPr lang="de-DE"/>
                  </a:defPPr>
                  <a:lvl1pPr algn="ctr" fontAlgn="base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kumimoji="1" sz="1600" b="1">
                      <a:solidFill>
                        <a:schemeClr val="accent1"/>
                      </a:solidFill>
                      <a:latin typeface="나눔고딕 ExtraBold" pitchFamily="50" charset="-127"/>
                      <a:ea typeface="나눔고딕 ExtraBold" pitchFamily="50" charset="-127"/>
                    </a:defRPr>
                  </a:lvl1pPr>
                </a:lstStyle>
                <a:p>
                  <a:r>
                    <a:rPr lang="en-US" altLang="ko-KR" sz="600">
                      <a:solidFill>
                        <a:schemeClr val="tx1"/>
                      </a:solidFill>
                      <a:latin typeface="Arial" panose="020B0604020202020204" pitchFamily="34" charset="0"/>
                      <a:ea typeface="나눔고딕 Bold" panose="020D0804000000000000" pitchFamily="50" charset="-127"/>
                      <a:cs typeface="Arial" panose="020B0604020202020204" pitchFamily="34" charset="0"/>
                    </a:rPr>
                    <a:t>Real-time </a:t>
                  </a:r>
                  <a:r>
                    <a:rPr lang="en-US" altLang="ko-KR" sz="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나눔고딕 Bold" panose="020D0804000000000000" pitchFamily="50" charset="-127"/>
                      <a:cs typeface="Arial" panose="020B0604020202020204" pitchFamily="34" charset="0"/>
                    </a:rPr>
                    <a:t>location and allocation interval management</a:t>
                  </a:r>
                  <a:endParaRPr lang="ko-KR" altLang="en-US" sz="6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7" name="그룹 56"/>
                <p:cNvGrpSpPr/>
                <p:nvPr/>
              </p:nvGrpSpPr>
              <p:grpSpPr>
                <a:xfrm>
                  <a:off x="4902002" y="3579427"/>
                  <a:ext cx="1662776" cy="424466"/>
                  <a:chOff x="407904" y="1820159"/>
                  <a:chExt cx="2853640" cy="626542"/>
                </a:xfrm>
              </p:grpSpPr>
              <p:pic>
                <p:nvPicPr>
                  <p:cNvPr id="58" name="Picture 6" descr="2-노후장비통합을 위한 시스템 SW 단계별 구축방안-04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 flipH="1">
                    <a:off x="407904" y="1820159"/>
                    <a:ext cx="2853640" cy="626542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59" name="직사각형 58"/>
                  <p:cNvSpPr/>
                  <p:nvPr/>
                </p:nvSpPr>
                <p:spPr>
                  <a:xfrm>
                    <a:off x="743877" y="1882474"/>
                    <a:ext cx="2280160" cy="51733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rPr>
                      <a:t>Bus station</a:t>
                    </a:r>
                    <a:endParaRPr lang="ko-KR" altLang="en-US" sz="8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나눔고딕 Bold" panose="020D0804000000000000" pitchFamily="50" charset="-127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grpSp>
          <p:nvGrpSpPr>
            <p:cNvPr id="3" name="그룹 2"/>
            <p:cNvGrpSpPr/>
            <p:nvPr/>
          </p:nvGrpSpPr>
          <p:grpSpPr>
            <a:xfrm>
              <a:off x="-3376637" y="3025061"/>
              <a:ext cx="2095605" cy="1278132"/>
              <a:chOff x="-1350454" y="1807912"/>
              <a:chExt cx="2095605" cy="1278132"/>
            </a:xfrm>
          </p:grpSpPr>
          <p:grpSp>
            <p:nvGrpSpPr>
              <p:cNvPr id="37" name="그룹 36"/>
              <p:cNvGrpSpPr/>
              <p:nvPr/>
            </p:nvGrpSpPr>
            <p:grpSpPr>
              <a:xfrm>
                <a:off x="-1350454" y="1807912"/>
                <a:ext cx="1087637" cy="1256354"/>
                <a:chOff x="3232772" y="5307618"/>
                <a:chExt cx="1698883" cy="1672092"/>
              </a:xfrm>
            </p:grpSpPr>
            <p:pic>
              <p:nvPicPr>
                <p:cNvPr id="48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8519"/>
                <a:stretch/>
              </p:blipFill>
              <p:spPr bwMode="auto">
                <a:xfrm>
                  <a:off x="3383587" y="5618952"/>
                  <a:ext cx="1486803" cy="1286459"/>
                </a:xfrm>
                <a:prstGeom prst="roundRect">
                  <a:avLst>
                    <a:gd name="adj" fmla="val 5940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9" name="TextBox 48"/>
                <p:cNvSpPr txBox="1"/>
                <p:nvPr/>
              </p:nvSpPr>
              <p:spPr>
                <a:xfrm>
                  <a:off x="3330042" y="6619213"/>
                  <a:ext cx="1593890" cy="3604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anchor="ctr">
                  <a:spAutoFit/>
                  <a:scene3d>
                    <a:camera prst="orthographicFront"/>
                    <a:lightRig rig="brightRoom" dir="tl"/>
                  </a:scene3d>
                  <a:sp3d extrusionH="57150" contourW="50800" prstMaterial="flat">
                    <a:bevelT w="0" prst="artDeco"/>
                    <a:extrusionClr>
                      <a:schemeClr val="bg1"/>
                    </a:extrusionClr>
                    <a:contourClr>
                      <a:schemeClr val="bg1"/>
                    </a:contourClr>
                  </a:sp3d>
                </a:bodyPr>
                <a:lstStyle>
                  <a:defPPr>
                    <a:defRPr lang="de-DE"/>
                  </a:defPPr>
                  <a:lvl1pPr algn="ctr" fontAlgn="base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kumimoji="1" sz="1600" b="1">
                      <a:solidFill>
                        <a:schemeClr val="accent1"/>
                      </a:solidFill>
                      <a:latin typeface="나눔고딕 ExtraBold" pitchFamily="50" charset="-127"/>
                      <a:ea typeface="나눔고딕 ExtraBold" pitchFamily="50" charset="-127"/>
                    </a:defRPr>
                  </a:lvl1pPr>
                </a:lstStyle>
                <a:p>
                  <a:r>
                    <a:rPr lang="en-US" altLang="ko-KR" sz="600">
                      <a:solidFill>
                        <a:schemeClr val="tx1"/>
                      </a:solidFill>
                      <a:latin typeface="Arial" panose="020B0604020202020204" pitchFamily="34" charset="0"/>
                      <a:ea typeface="나눔고딕 Bold" panose="020D0804000000000000" pitchFamily="50" charset="-127"/>
                      <a:cs typeface="Arial" panose="020B0604020202020204" pitchFamily="34" charset="0"/>
                    </a:rPr>
                    <a:t>Real-time </a:t>
                  </a:r>
                  <a:r>
                    <a:rPr lang="en-US" altLang="ko-KR" sz="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나눔고딕 Bold" panose="020D0804000000000000" pitchFamily="50" charset="-127"/>
                      <a:cs typeface="Arial" panose="020B0604020202020204" pitchFamily="34" charset="0"/>
                    </a:rPr>
                    <a:t>management </a:t>
                  </a:r>
                </a:p>
                <a:p>
                  <a:r>
                    <a:rPr lang="en-US" altLang="ko-KR" sz="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나눔고딕 Bold" panose="020D0804000000000000" pitchFamily="50" charset="-127"/>
                      <a:cs typeface="Arial" panose="020B0604020202020204" pitchFamily="34" charset="0"/>
                    </a:rPr>
                    <a:t>of route detour</a:t>
                  </a:r>
                  <a:endParaRPr lang="ko-KR" altLang="en-US" sz="6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0" name="그룹 282"/>
                <p:cNvGrpSpPr/>
                <p:nvPr/>
              </p:nvGrpSpPr>
              <p:grpSpPr>
                <a:xfrm>
                  <a:off x="3232772" y="5307618"/>
                  <a:ext cx="1698883" cy="602501"/>
                  <a:chOff x="230149" y="1820159"/>
                  <a:chExt cx="3104672" cy="889335"/>
                </a:xfrm>
              </p:grpSpPr>
              <p:pic>
                <p:nvPicPr>
                  <p:cNvPr id="51" name="Picture 6" descr="2-노후장비통합을 위한 시스템 SW 단계별 구축방안-04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 flipH="1">
                    <a:off x="230149" y="1820159"/>
                    <a:ext cx="3104672" cy="626542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52" name="직사각형 51"/>
                  <p:cNvSpPr/>
                  <p:nvPr/>
                </p:nvSpPr>
                <p:spPr>
                  <a:xfrm>
                    <a:off x="497750" y="1896534"/>
                    <a:ext cx="2706426" cy="81296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rPr>
                      <a:t>Detour management</a:t>
                    </a:r>
                    <a:endParaRPr lang="ko-KR" altLang="en-US" sz="8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나눔고딕 Bold" panose="020D0804000000000000" pitchFamily="50" charset="-127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38" name="그룹 37"/>
              <p:cNvGrpSpPr/>
              <p:nvPr/>
            </p:nvGrpSpPr>
            <p:grpSpPr>
              <a:xfrm>
                <a:off x="-325679" y="1819346"/>
                <a:ext cx="1070830" cy="1266698"/>
                <a:chOff x="4902001" y="5305677"/>
                <a:chExt cx="1672631" cy="1685860"/>
              </a:xfrm>
            </p:grpSpPr>
            <p:grpSp>
              <p:nvGrpSpPr>
                <p:cNvPr id="39" name="그룹 256"/>
                <p:cNvGrpSpPr/>
                <p:nvPr/>
              </p:nvGrpSpPr>
              <p:grpSpPr>
                <a:xfrm>
                  <a:off x="4999499" y="5618952"/>
                  <a:ext cx="1477687" cy="1173977"/>
                  <a:chOff x="-826271" y="4788730"/>
                  <a:chExt cx="4316351" cy="1558669"/>
                </a:xfrm>
              </p:grpSpPr>
              <p:pic>
                <p:nvPicPr>
                  <p:cNvPr id="44" name="_x151189768" descr="EMB0000146c8bdf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7032" y="4817677"/>
                    <a:ext cx="1040151" cy="1505952"/>
                  </a:xfrm>
                  <a:prstGeom prst="roundRect">
                    <a:avLst>
                      <a:gd name="adj" fmla="val 5940"/>
                    </a:avLst>
                  </a:prstGeom>
                  <a:solidFill>
                    <a:srgbClr val="FFFFFF">
                      <a:shade val="85000"/>
                    </a:srgbClr>
                  </a:solidFill>
                  <a:ln>
                    <a:noFill/>
                  </a:ln>
                  <a:effectLst>
                    <a:reflection blurRad="12700" stA="38000" endPos="28000" dist="5000" dir="5400000" sy="-100000" algn="bl" rotWithShape="0"/>
                  </a:effectLst>
                </p:spPr>
              </p:pic>
              <p:pic>
                <p:nvPicPr>
                  <p:cNvPr id="45" name="_x151189848" descr="EMB0000146c8be2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7393" y="4797390"/>
                    <a:ext cx="1051529" cy="1549153"/>
                  </a:xfrm>
                  <a:prstGeom prst="roundRect">
                    <a:avLst>
                      <a:gd name="adj" fmla="val 5940"/>
                    </a:avLst>
                  </a:prstGeom>
                  <a:solidFill>
                    <a:srgbClr val="FFFFFF">
                      <a:shade val="85000"/>
                    </a:srgbClr>
                  </a:solidFill>
                  <a:ln>
                    <a:noFill/>
                  </a:ln>
                  <a:effectLst>
                    <a:reflection blurRad="12700" stA="38000" endPos="28000" dist="5000" dir="5400000" sy="-100000" algn="bl" rotWithShape="0"/>
                  </a:effectLst>
                </p:spPr>
              </p:pic>
              <p:pic>
                <p:nvPicPr>
                  <p:cNvPr id="46" name="_x151188968" descr="EMB0000146c8be3"/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826271" y="4836728"/>
                    <a:ext cx="1058475" cy="1505952"/>
                  </a:xfrm>
                  <a:prstGeom prst="roundRect">
                    <a:avLst>
                      <a:gd name="adj" fmla="val 5940"/>
                    </a:avLst>
                  </a:prstGeom>
                  <a:solidFill>
                    <a:srgbClr val="FFFFFF">
                      <a:shade val="85000"/>
                    </a:srgbClr>
                  </a:solidFill>
                  <a:ln>
                    <a:noFill/>
                  </a:ln>
                  <a:effectLst>
                    <a:reflection blurRad="12700" stA="38000" endPos="28000" dist="5000" dir="5400000" sy="-100000" algn="bl" rotWithShape="0"/>
                  </a:effectLst>
                </p:spPr>
              </p:pic>
              <p:pic>
                <p:nvPicPr>
                  <p:cNvPr id="47" name="_x151189528" descr="EMB0000146c8bde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14304" y="4788730"/>
                    <a:ext cx="1075776" cy="1558669"/>
                  </a:xfrm>
                  <a:prstGeom prst="roundRect">
                    <a:avLst>
                      <a:gd name="adj" fmla="val 5940"/>
                    </a:avLst>
                  </a:prstGeom>
                  <a:solidFill>
                    <a:srgbClr val="FFFFFF">
                      <a:shade val="85000"/>
                    </a:srgbClr>
                  </a:solidFill>
                  <a:ln>
                    <a:noFill/>
                  </a:ln>
                  <a:effectLst>
                    <a:reflection blurRad="12700" stA="38000" endPos="28000" dist="5000" dir="5400000" sy="-100000" algn="bl" rotWithShape="0"/>
                  </a:effectLst>
                </p:spPr>
              </p:pic>
            </p:grpSp>
            <p:sp>
              <p:nvSpPr>
                <p:cNvPr id="40" name="TextBox 39"/>
                <p:cNvSpPr txBox="1"/>
                <p:nvPr/>
              </p:nvSpPr>
              <p:spPr>
                <a:xfrm>
                  <a:off x="4986227" y="6631040"/>
                  <a:ext cx="1588405" cy="3604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anchor="ctr">
                  <a:spAutoFit/>
                  <a:scene3d>
                    <a:camera prst="orthographicFront"/>
                    <a:lightRig rig="brightRoom" dir="tl"/>
                  </a:scene3d>
                  <a:sp3d extrusionH="57150" contourW="50800" prstMaterial="flat">
                    <a:bevelT w="0" prst="artDeco"/>
                    <a:extrusionClr>
                      <a:schemeClr val="bg1"/>
                    </a:extrusionClr>
                    <a:contourClr>
                      <a:schemeClr val="bg1"/>
                    </a:contourClr>
                  </a:sp3d>
                </a:bodyPr>
                <a:lstStyle>
                  <a:defPPr>
                    <a:defRPr lang="de-DE"/>
                  </a:defPPr>
                  <a:lvl1pPr algn="ctr" fontAlgn="base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kumimoji="1" sz="1600" b="1">
                      <a:solidFill>
                        <a:schemeClr val="accent1"/>
                      </a:solidFill>
                      <a:latin typeface="나눔고딕 ExtraBold" pitchFamily="50" charset="-127"/>
                      <a:ea typeface="나눔고딕 ExtraBold" pitchFamily="50" charset="-127"/>
                    </a:defRPr>
                  </a:lvl1pPr>
                </a:lstStyle>
                <a:p>
                  <a:r>
                    <a:rPr lang="en-US" altLang="ko-KR" sz="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나눔고딕 Bold" panose="020D0804000000000000" pitchFamily="50" charset="-127"/>
                      <a:cs typeface="Arial" panose="020B0604020202020204" pitchFamily="34" charset="0"/>
                    </a:rPr>
                    <a:t>Providing efficient bus time and location information</a:t>
                  </a:r>
                  <a:endParaRPr lang="ko-KR" altLang="en-US" sz="6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1" name="그룹 261"/>
                <p:cNvGrpSpPr/>
                <p:nvPr/>
              </p:nvGrpSpPr>
              <p:grpSpPr>
                <a:xfrm>
                  <a:off x="4902001" y="5305677"/>
                  <a:ext cx="1662776" cy="424466"/>
                  <a:chOff x="407900" y="1834219"/>
                  <a:chExt cx="2853645" cy="626542"/>
                </a:xfrm>
              </p:grpSpPr>
              <p:pic>
                <p:nvPicPr>
                  <p:cNvPr id="42" name="Picture 6" descr="2-노후장비통합을 위한 시스템 SW 단계별 구축방안-04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 flipH="1">
                    <a:off x="407900" y="1834219"/>
                    <a:ext cx="2853645" cy="626542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43" name="직사각형 42"/>
                  <p:cNvSpPr/>
                  <p:nvPr/>
                </p:nvSpPr>
                <p:spPr>
                  <a:xfrm>
                    <a:off x="641619" y="1896537"/>
                    <a:ext cx="2572435" cy="51733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rPr>
                      <a:t>Mobile</a:t>
                    </a:r>
                    <a:endParaRPr lang="ko-KR" altLang="en-US" sz="8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나눔고딕 Bold" panose="020D0804000000000000" pitchFamily="50" charset="-127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graphicFrame>
        <p:nvGraphicFramePr>
          <p:cNvPr id="67" name="표 66"/>
          <p:cNvGraphicFramePr>
            <a:graphicFrameLocks noGrp="1"/>
          </p:cNvGraphicFramePr>
          <p:nvPr/>
        </p:nvGraphicFramePr>
        <p:xfrm>
          <a:off x="4581202" y="4869160"/>
          <a:ext cx="4239270" cy="15983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8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1253">
                <a:tc gridSpan="2"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Ангилал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1-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(2018-2022)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2-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(2023-2026)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3-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(2027-2030)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Нийт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544">
                <a:tc rowSpan="2"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Улаанбаатар</a:t>
                      </a:r>
                      <a:endParaRPr lang="ko-KR" sz="80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BIS</a:t>
                      </a:r>
                      <a:endParaRPr lang="ko-KR" sz="80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100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100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200 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BMS</a:t>
                      </a:r>
                      <a:endParaRPr lang="ko-KR" sz="80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 -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544">
                <a:tc rowSpan="2">
                  <a:txBody>
                    <a:bodyPr/>
                    <a:lstStyle/>
                    <a:p>
                      <a:pPr marL="0" marR="0" indent="0" algn="ctr" defTabSz="91233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Орон нутаг</a:t>
                      </a:r>
                      <a:endParaRPr lang="ko-KR" altLang="en-US" sz="80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BIS</a:t>
                      </a:r>
                      <a:endParaRPr lang="ko-KR" sz="80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30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90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300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420 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54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BMS</a:t>
                      </a:r>
                      <a:endParaRPr lang="ko-KR" sz="80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970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90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300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 1360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940">
                <a:tc gridSpan="2">
                  <a:txBody>
                    <a:bodyPr/>
                    <a:lstStyle/>
                    <a:p>
                      <a:pPr marL="0" marR="0" indent="0" algn="ctr" defTabSz="91233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Удирдлагын</a:t>
                      </a:r>
                      <a:r>
                        <a:rPr lang="mn-MN" sz="800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 төв</a:t>
                      </a:r>
                      <a:endParaRPr lang="ko-KR" altLang="en-US" sz="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2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2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3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7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9" name="직사각형 68"/>
          <p:cNvSpPr/>
          <p:nvPr/>
        </p:nvSpPr>
        <p:spPr>
          <a:xfrm>
            <a:off x="255847" y="908720"/>
            <a:ext cx="8888161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245" indent="-361245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70000"/>
              <a:buBlip>
                <a:blip r:embed="rId13"/>
              </a:buBlip>
            </a:pPr>
            <a:r>
              <a:rPr kumimoji="1" lang="mn-MN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Автобусны мэдээлэл, удирдлагын систем </a:t>
            </a:r>
            <a:r>
              <a:rPr kumimoji="1" lang="en-US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(BIMS)</a:t>
            </a:r>
          </a:p>
        </p:txBody>
      </p:sp>
      <p:sp>
        <p:nvSpPr>
          <p:cNvPr id="77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71" name="텍스트"/>
          <p:cNvSpPr txBox="1"/>
          <p:nvPr/>
        </p:nvSpPr>
        <p:spPr>
          <a:xfrm>
            <a:off x="4716016" y="1844824"/>
            <a:ext cx="1496082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7"/>
              </a:rPr>
              <a:t>Улаанбаатар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ko-KR" sz="2800" dirty="0">
                <a:solidFill>
                  <a:srgbClr val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ТУС-ын Дэд системүүдийн суурь дизайн </a:t>
            </a:r>
            <a:endParaRPr kumimoji="1" lang="en-US" altLang="ko-KR" sz="2800" dirty="0">
              <a:solidFill>
                <a:srgbClr val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73" name="텍스트"/>
          <p:cNvSpPr txBox="1"/>
          <p:nvPr/>
        </p:nvSpPr>
        <p:spPr>
          <a:xfrm>
            <a:off x="4746400" y="3055519"/>
            <a:ext cx="936104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7"/>
              </a:rPr>
              <a:t>Орон нутаг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6133814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588" y="2666914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1" name="AutoShape 224"/>
          <p:cNvSpPr>
            <a:spLocks noChangeArrowheads="1"/>
          </p:cNvSpPr>
          <p:nvPr/>
        </p:nvSpPr>
        <p:spPr bwMode="auto">
          <a:xfrm>
            <a:off x="4601886" y="1799575"/>
            <a:ext cx="4200876" cy="2925569"/>
          </a:xfrm>
          <a:prstGeom prst="roundRect">
            <a:avLst>
              <a:gd name="adj" fmla="val 2704"/>
            </a:avLst>
          </a:prstGeom>
          <a:solidFill>
            <a:schemeClr val="bg1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546"/>
            <a:endParaRPr lang="ko-KR" altLang="en-US" dirty="0">
              <a:solidFill>
                <a:srgbClr val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2" name="AutoShape 212"/>
          <p:cNvSpPr>
            <a:spLocks noChangeArrowheads="1"/>
          </p:cNvSpPr>
          <p:nvPr/>
        </p:nvSpPr>
        <p:spPr bwMode="auto">
          <a:xfrm>
            <a:off x="4602690" y="1421069"/>
            <a:ext cx="4213625" cy="323966"/>
          </a:xfrm>
          <a:prstGeom prst="roundRect">
            <a:avLst>
              <a:gd name="adj" fmla="val 16667"/>
            </a:avLst>
          </a:prstGeom>
          <a:solidFill>
            <a:srgbClr val="301E70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rgbClr val="CECFCE"/>
            </a:outerShdw>
          </a:effectLst>
        </p:spPr>
        <p:txBody>
          <a:bodyPr wrap="none" lIns="95754" tIns="47877" rIns="95754" bIns="47877" anchor="ctr"/>
          <a:lstStyle/>
          <a:p>
            <a:pPr algn="ctr" defTabSz="839429" latinLnBrk="0">
              <a:defRPr/>
            </a:pPr>
            <a:r>
              <a:rPr lang="mn-MN" altLang="ko-KR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Хэрэгжүүлэх стратеги ба төлөвлөгөө</a:t>
            </a:r>
            <a:endParaRPr lang="ko-KR" altLang="en-US" kern="0" dirty="0">
              <a:solidFill>
                <a:sysClr val="window" lastClr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0" name="직사각형 59"/>
          <p:cNvSpPr/>
          <p:nvPr/>
        </p:nvSpPr>
        <p:spPr bwMode="auto">
          <a:xfrm>
            <a:off x="4713154" y="2060848"/>
            <a:ext cx="4035310" cy="1475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АТХС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ийг Нийслэлийн тээврийн 1200 автобусанд Улаанбаатар Смарт Карт компанийн хувийн хөрөнгө оруулалтаар суурилуулах ажил үргэлжилж байна.</a:t>
            </a:r>
            <a:endParaRPr lang="en-US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Бусад төрлийн тээврийн хэрэгслийг 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(BRT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гэх мэт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)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нийтийн тээврийн карттай холбох нэгдсэн стандардыг бий болгох. </a:t>
            </a:r>
          </a:p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АТХС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ийн хамрах хүрээг өргөжүүлж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зогсоолын төлбөр, замын хураамж төлөх гэх мэт 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“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Нэг картаар бүх төрлийн төлбөр төлөх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”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боломжийг олгох.</a:t>
            </a:r>
            <a:endParaRPr lang="en-US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67" name="직사각형 266"/>
          <p:cNvSpPr/>
          <p:nvPr/>
        </p:nvSpPr>
        <p:spPr bwMode="auto">
          <a:xfrm>
            <a:off x="4713154" y="4069472"/>
            <a:ext cx="4078372" cy="663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Эхний үе шатанд АТХС</a:t>
            </a:r>
            <a:r>
              <a:rPr lang="en-US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ийг</a:t>
            </a:r>
            <a:r>
              <a:rPr lang="en-US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</a:t>
            </a: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970 автобусанд суурилуулна. Улмаар 21 аймгаас хот, хоорондын үйлчилгээнд олон автобус явдаг </a:t>
            </a:r>
            <a:r>
              <a:rPr lang="en-US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3</a:t>
            </a: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сумыг сонгон 2</a:t>
            </a:r>
            <a:r>
              <a:rPr lang="en-US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шатанд, 10 сумыг сонгон 3</a:t>
            </a:r>
            <a:r>
              <a:rPr lang="en-US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шатанд АТХС</a:t>
            </a:r>
            <a:r>
              <a:rPr lang="en-US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0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ийг суурилуулна.</a:t>
            </a:r>
            <a:endParaRPr lang="en-US" altLang="ko-KR" sz="1000" kern="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81" name="그룹 80"/>
          <p:cNvGrpSpPr/>
          <p:nvPr/>
        </p:nvGrpSpPr>
        <p:grpSpPr>
          <a:xfrm>
            <a:off x="322764" y="1429322"/>
            <a:ext cx="4168853" cy="2426125"/>
            <a:chOff x="322765" y="1702782"/>
            <a:chExt cx="4002850" cy="2426125"/>
          </a:xfrm>
        </p:grpSpPr>
        <p:sp>
          <p:nvSpPr>
            <p:cNvPr id="82" name="LcS65"/>
            <p:cNvSpPr/>
            <p:nvPr/>
          </p:nvSpPr>
          <p:spPr>
            <a:xfrm>
              <a:off x="337019" y="2017820"/>
              <a:ext cx="3988596" cy="2111087"/>
            </a:xfrm>
            <a:prstGeom prst="roundRect">
              <a:avLst>
                <a:gd name="adj" fmla="val 3101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546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rgbClr val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3" name="AutoShape 212"/>
            <p:cNvSpPr>
              <a:spLocks noChangeArrowheads="1"/>
            </p:cNvSpPr>
            <p:nvPr/>
          </p:nvSpPr>
          <p:spPr bwMode="auto">
            <a:xfrm>
              <a:off x="322765" y="1702782"/>
              <a:ext cx="4002850" cy="323966"/>
            </a:xfrm>
            <a:prstGeom prst="roundRect">
              <a:avLst>
                <a:gd name="adj" fmla="val 16667"/>
              </a:avLst>
            </a:prstGeom>
            <a:solidFill>
              <a:srgbClr val="301E70"/>
            </a:soli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rgbClr val="CECFCE"/>
              </a:outerShdw>
            </a:effectLst>
          </p:spPr>
          <p:txBody>
            <a:bodyPr wrap="none" lIns="95754" tIns="47877" rIns="95754" bIns="47877" anchor="ctr"/>
            <a:lstStyle/>
            <a:p>
              <a:pPr algn="ctr" defTabSz="839429" latinLnBrk="0">
                <a:defRPr/>
              </a:pP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Системийн загвар</a:t>
              </a:r>
              <a:endParaRPr lang="ko-KR" altLang="en-US" sz="1700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322764" y="3907072"/>
            <a:ext cx="4168853" cy="2560403"/>
            <a:chOff x="322765" y="1702782"/>
            <a:chExt cx="4002850" cy="2426125"/>
          </a:xfrm>
        </p:grpSpPr>
        <p:sp>
          <p:nvSpPr>
            <p:cNvPr id="79" name="LcS65"/>
            <p:cNvSpPr/>
            <p:nvPr/>
          </p:nvSpPr>
          <p:spPr>
            <a:xfrm>
              <a:off x="337019" y="2017820"/>
              <a:ext cx="3988596" cy="2111087"/>
            </a:xfrm>
            <a:prstGeom prst="roundRect">
              <a:avLst>
                <a:gd name="adj" fmla="val 3101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546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rgbClr val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0" name="AutoShape 212"/>
            <p:cNvSpPr>
              <a:spLocks noChangeArrowheads="1"/>
            </p:cNvSpPr>
            <p:nvPr/>
          </p:nvSpPr>
          <p:spPr bwMode="auto">
            <a:xfrm>
              <a:off x="322765" y="1702782"/>
              <a:ext cx="4002850" cy="323966"/>
            </a:xfrm>
            <a:prstGeom prst="roundRect">
              <a:avLst>
                <a:gd name="adj" fmla="val 16667"/>
              </a:avLst>
            </a:prstGeom>
            <a:solidFill>
              <a:srgbClr val="301E70"/>
            </a:soli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rgbClr val="CECFCE"/>
              </a:outerShdw>
            </a:effectLst>
          </p:spPr>
          <p:txBody>
            <a:bodyPr wrap="none" lIns="95754" tIns="47877" rIns="95754" bIns="47877" anchor="ctr"/>
            <a:lstStyle/>
            <a:p>
              <a:pPr algn="ctr" defTabSz="839429" latinLnBrk="0">
                <a:defRPr/>
              </a:pP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Зорилт </a:t>
              </a:r>
              <a:r>
                <a:rPr lang="en-US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&amp; </a:t>
              </a: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Үр нөлөө</a:t>
              </a:r>
              <a:endParaRPr lang="en-US" altLang="ko-KR" dirty="0"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87" name="TextBox 47"/>
          <p:cNvSpPr txBox="1"/>
          <p:nvPr/>
        </p:nvSpPr>
        <p:spPr>
          <a:xfrm>
            <a:off x="378985" y="4308192"/>
            <a:ext cx="4112631" cy="19018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bevelT w="1270" h="1270"/>
              <a:bevelB w="0" h="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532454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1064909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597363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2129822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662271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3194729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727180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4259636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marL="88900" indent="-88900">
              <a:lnSpc>
                <a:spcPct val="120000"/>
              </a:lnSpc>
              <a:buClr>
                <a:srgbClr val="0079C1"/>
              </a:buClr>
              <a:buFont typeface="Arial"/>
              <a:buChar char="•"/>
              <a:tabLst>
                <a:tab pos="133350" algn="l"/>
              </a:tabLst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Нийтийн тээврийн үйлчилгээг сайжруулах, хэрэглээг нэмэгдүүлэх улмаар олон төрлийн төлбөрийн схемийг нэвтрүүлэх боломжийг олгоно. </a:t>
            </a:r>
          </a:p>
          <a:p>
            <a:pPr marL="88900" indent="-88900">
              <a:lnSpc>
                <a:spcPct val="120000"/>
              </a:lnSpc>
              <a:buClr>
                <a:srgbClr val="0079C1"/>
              </a:buClr>
              <a:buFont typeface="Arial"/>
              <a:buChar char="•"/>
              <a:tabLst>
                <a:tab pos="133350" algn="l"/>
              </a:tabLst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Нийтийн тээврийн зорчигчдын тав тухтай байдлыг хангах зорилгоор одоогийн байдлаар зөвхөн Улаанбаатар хотод ашиглаж буй АТХС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ийг хот хоорондын автобусанд ашиглах боломжтой болгон өргөтгөх шаардлагатай.</a:t>
            </a:r>
          </a:p>
          <a:p>
            <a:pPr marL="88900" indent="-88900">
              <a:lnSpc>
                <a:spcPct val="120000"/>
              </a:lnSpc>
              <a:buClr>
                <a:srgbClr val="0079C1"/>
              </a:buClr>
              <a:buFont typeface="Arial"/>
              <a:buChar char="•"/>
              <a:tabLst>
                <a:tab pos="133350" algn="l"/>
              </a:tabLst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Тус системийг такси зэрэг бусад нийтийн тээвэрт хэрэгсэлд ашигладаг байхаар өргөтгөж болно. </a:t>
            </a:r>
            <a:endParaRPr lang="en-US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68" name="그림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22" y="1804913"/>
            <a:ext cx="4037794" cy="2138036"/>
          </a:xfrm>
          <a:prstGeom prst="rect">
            <a:avLst/>
          </a:prstGeom>
        </p:spPr>
      </p:pic>
      <p:graphicFrame>
        <p:nvGraphicFramePr>
          <p:cNvPr id="69" name="표 68"/>
          <p:cNvGraphicFramePr>
            <a:graphicFrameLocks noGrp="1"/>
          </p:cNvGraphicFramePr>
          <p:nvPr/>
        </p:nvGraphicFramePr>
        <p:xfrm>
          <a:off x="4581202" y="4869158"/>
          <a:ext cx="4239270" cy="15983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1253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8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Ангилал</a:t>
                      </a:r>
                      <a:endParaRPr lang="ko-KR" sz="8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1-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(2018-2022)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2-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(2023-2026)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3-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(2027-2030)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Нийт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021">
                <a:tc>
                  <a:txBody>
                    <a:bodyPr/>
                    <a:lstStyle/>
                    <a:p>
                      <a:pPr marL="0" marR="0" indent="0" algn="ctr" defTabSz="91233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altLang="ko-KR" sz="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Улаанбаатар</a:t>
                      </a:r>
                      <a:endParaRPr lang="ko-KR" altLang="en-US" sz="80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0.5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0.5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021">
                <a:tc>
                  <a:txBody>
                    <a:bodyPr/>
                    <a:lstStyle/>
                    <a:p>
                      <a:pPr marL="0" marR="0" indent="0" algn="ctr" defTabSz="91233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Орон нутаг</a:t>
                      </a:r>
                      <a:endParaRPr lang="ko-KR" altLang="en-US" sz="80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3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14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021">
                <a:tc>
                  <a:txBody>
                    <a:bodyPr/>
                    <a:lstStyle/>
                    <a:p>
                      <a:pPr marL="0" marR="0" indent="0" algn="ctr" defTabSz="91233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Удирдлагын</a:t>
                      </a:r>
                      <a:r>
                        <a:rPr lang="mn-MN" sz="800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 төв</a:t>
                      </a:r>
                      <a:endParaRPr lang="ko-KR" altLang="en-US" sz="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3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1" name="직사각형 70"/>
          <p:cNvSpPr/>
          <p:nvPr/>
        </p:nvSpPr>
        <p:spPr>
          <a:xfrm>
            <a:off x="255847" y="908720"/>
            <a:ext cx="888816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245" indent="-361245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70000"/>
              <a:buBlip>
                <a:blip r:embed="rId3"/>
              </a:buBlip>
            </a:pPr>
            <a:r>
              <a:rPr kumimoji="1" lang="mn-MN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Автомат төлбөр хураах систем</a:t>
            </a:r>
            <a:endParaRPr kumimoji="1" lang="en-US" altLang="ko-KR" dirty="0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5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21" name="텍스트"/>
          <p:cNvSpPr txBox="1"/>
          <p:nvPr/>
        </p:nvSpPr>
        <p:spPr>
          <a:xfrm>
            <a:off x="4716016" y="1844824"/>
            <a:ext cx="1496082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7"/>
              </a:rPr>
              <a:t>Улаанбаатар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ko-KR" sz="2800" dirty="0">
                <a:solidFill>
                  <a:srgbClr val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ТУС-ын Дэд системүүдийн суурь дизайн </a:t>
            </a:r>
            <a:endParaRPr kumimoji="1" lang="en-US" altLang="ko-KR" sz="2800" dirty="0">
              <a:solidFill>
                <a:srgbClr val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3" name="텍스트"/>
          <p:cNvSpPr txBox="1"/>
          <p:nvPr/>
        </p:nvSpPr>
        <p:spPr>
          <a:xfrm>
            <a:off x="4727883" y="3761268"/>
            <a:ext cx="936104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7"/>
              </a:rPr>
              <a:t>Орон нутаг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586914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588" y="2666914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AutoShape 224"/>
          <p:cNvSpPr>
            <a:spLocks noChangeArrowheads="1"/>
          </p:cNvSpPr>
          <p:nvPr/>
        </p:nvSpPr>
        <p:spPr bwMode="auto">
          <a:xfrm>
            <a:off x="4601886" y="1844824"/>
            <a:ext cx="4200876" cy="2925569"/>
          </a:xfrm>
          <a:prstGeom prst="roundRect">
            <a:avLst>
              <a:gd name="adj" fmla="val 2704"/>
            </a:avLst>
          </a:prstGeom>
          <a:solidFill>
            <a:schemeClr val="bg1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546"/>
            <a:endParaRPr lang="ko-KR" altLang="en-US" dirty="0">
              <a:solidFill>
                <a:srgbClr val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2" name="AutoShape 212"/>
          <p:cNvSpPr>
            <a:spLocks noChangeArrowheads="1"/>
          </p:cNvSpPr>
          <p:nvPr/>
        </p:nvSpPr>
        <p:spPr bwMode="auto">
          <a:xfrm>
            <a:off x="4602690" y="1421069"/>
            <a:ext cx="4213625" cy="323966"/>
          </a:xfrm>
          <a:prstGeom prst="roundRect">
            <a:avLst>
              <a:gd name="adj" fmla="val 16667"/>
            </a:avLst>
          </a:prstGeom>
          <a:solidFill>
            <a:srgbClr val="301E70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rgbClr val="CECFCE"/>
            </a:outerShdw>
          </a:effectLst>
        </p:spPr>
        <p:txBody>
          <a:bodyPr wrap="none" lIns="95754" tIns="47877" rIns="95754" bIns="47877" anchor="ctr"/>
          <a:lstStyle/>
          <a:p>
            <a:pPr algn="ctr" defTabSz="839429" latinLnBrk="0">
              <a:defRPr/>
            </a:pPr>
            <a:r>
              <a:rPr lang="mn-MN" altLang="ko-KR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Хэрэгжүүлэх стратеги ба төлөвлөгөө</a:t>
            </a:r>
            <a:endParaRPr lang="ko-KR" altLang="en-US" kern="0" dirty="0">
              <a:solidFill>
                <a:sysClr val="window" lastClr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0" name="직사각형 59"/>
          <p:cNvSpPr/>
          <p:nvPr/>
        </p:nvSpPr>
        <p:spPr bwMode="auto">
          <a:xfrm>
            <a:off x="4716015" y="2125566"/>
            <a:ext cx="4100299" cy="1102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kumimoji="1"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Эхний үе шатанд ЦТС</a:t>
            </a:r>
            <a:r>
              <a:rPr kumimoji="1" lang="en-US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-</a:t>
            </a:r>
            <a:r>
              <a:rPr kumimoji="1"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ийг Улаанбаатар хотуудын гол орох болон гарах замууд дээр туршилтын байдлаар суурилуулна.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Улмаар 2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шатанд хамрах хүрээг өргөтгөнө.</a:t>
            </a:r>
          </a:p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3 байрлалд </a:t>
            </a:r>
            <a:r>
              <a:rPr kumimoji="1"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ЦТС</a:t>
            </a:r>
            <a:r>
              <a:rPr kumimoji="1" lang="en-US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-</a:t>
            </a:r>
            <a:r>
              <a:rPr kumimoji="1"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ийг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нэн даруй </a:t>
            </a:r>
            <a:r>
              <a:rPr kumimoji="1"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суурилуулна.</a:t>
            </a:r>
            <a:endParaRPr lang="en-US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Удирдлагын төвийн хүчин чадал болон үйл ажиллагааны хүрээг өргөтгөх шаардлагатай.</a:t>
            </a:r>
            <a:endParaRPr lang="en-US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67" name="직사각형 266"/>
          <p:cNvSpPr/>
          <p:nvPr/>
        </p:nvSpPr>
        <p:spPr bwMode="auto">
          <a:xfrm>
            <a:off x="4716016" y="3734742"/>
            <a:ext cx="4032448" cy="5441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1 байрлалд </a:t>
            </a:r>
            <a:r>
              <a:rPr kumimoji="1"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ЦТС</a:t>
            </a:r>
            <a:r>
              <a:rPr kumimoji="1" lang="en-US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-</a:t>
            </a:r>
            <a:r>
              <a:rPr kumimoji="1"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ийг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нэн даруй </a:t>
            </a:r>
            <a:r>
              <a:rPr kumimoji="1"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суурилуулна.</a:t>
            </a:r>
            <a:endParaRPr lang="en-US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Системийг өргөтгөн хот хоорондын гол замууд дээр 2 </a:t>
            </a:r>
            <a:r>
              <a:rPr kumimoji="1"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ЦТС</a:t>
            </a:r>
            <a:r>
              <a:rPr kumimoji="1" lang="en-US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-</a:t>
            </a:r>
            <a:r>
              <a:rPr kumimoji="1"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ийг суурилуулна.</a:t>
            </a:r>
            <a:endParaRPr lang="en-US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81" name="그룹 80"/>
          <p:cNvGrpSpPr/>
          <p:nvPr/>
        </p:nvGrpSpPr>
        <p:grpSpPr>
          <a:xfrm>
            <a:off x="322764" y="1429322"/>
            <a:ext cx="4168853" cy="2426125"/>
            <a:chOff x="322765" y="1702782"/>
            <a:chExt cx="4002850" cy="2426125"/>
          </a:xfrm>
        </p:grpSpPr>
        <p:sp>
          <p:nvSpPr>
            <p:cNvPr id="82" name="LcS65"/>
            <p:cNvSpPr/>
            <p:nvPr/>
          </p:nvSpPr>
          <p:spPr>
            <a:xfrm>
              <a:off x="337019" y="2017820"/>
              <a:ext cx="3988596" cy="2111087"/>
            </a:xfrm>
            <a:prstGeom prst="roundRect">
              <a:avLst>
                <a:gd name="adj" fmla="val 3101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546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rgbClr val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3" name="AutoShape 212"/>
            <p:cNvSpPr>
              <a:spLocks noChangeArrowheads="1"/>
            </p:cNvSpPr>
            <p:nvPr/>
          </p:nvSpPr>
          <p:spPr bwMode="auto">
            <a:xfrm>
              <a:off x="322765" y="1702782"/>
              <a:ext cx="4002850" cy="323966"/>
            </a:xfrm>
            <a:prstGeom prst="roundRect">
              <a:avLst>
                <a:gd name="adj" fmla="val 16667"/>
              </a:avLst>
            </a:prstGeom>
            <a:solidFill>
              <a:srgbClr val="301E70"/>
            </a:soli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rgbClr val="CECFCE"/>
              </a:outerShdw>
            </a:effectLst>
          </p:spPr>
          <p:txBody>
            <a:bodyPr wrap="none" lIns="95754" tIns="47877" rIns="95754" bIns="47877" anchor="ctr"/>
            <a:lstStyle/>
            <a:p>
              <a:pPr algn="ctr" defTabSz="839429" latinLnBrk="0">
                <a:defRPr/>
              </a:pP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Системийн загвар</a:t>
              </a:r>
              <a:endParaRPr lang="ko-KR" altLang="en-US" sz="1700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322764" y="3907072"/>
            <a:ext cx="4168853" cy="2560403"/>
            <a:chOff x="322765" y="1702782"/>
            <a:chExt cx="4002850" cy="2426125"/>
          </a:xfrm>
        </p:grpSpPr>
        <p:sp>
          <p:nvSpPr>
            <p:cNvPr id="79" name="LcS65"/>
            <p:cNvSpPr/>
            <p:nvPr/>
          </p:nvSpPr>
          <p:spPr>
            <a:xfrm>
              <a:off x="337019" y="2017820"/>
              <a:ext cx="3988596" cy="2111087"/>
            </a:xfrm>
            <a:prstGeom prst="roundRect">
              <a:avLst>
                <a:gd name="adj" fmla="val 3101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546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rgbClr val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0" name="AutoShape 212"/>
            <p:cNvSpPr>
              <a:spLocks noChangeArrowheads="1"/>
            </p:cNvSpPr>
            <p:nvPr/>
          </p:nvSpPr>
          <p:spPr bwMode="auto">
            <a:xfrm>
              <a:off x="322765" y="1702782"/>
              <a:ext cx="4002850" cy="323966"/>
            </a:xfrm>
            <a:prstGeom prst="roundRect">
              <a:avLst>
                <a:gd name="adj" fmla="val 16667"/>
              </a:avLst>
            </a:prstGeom>
            <a:solidFill>
              <a:srgbClr val="301E70"/>
            </a:soli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rgbClr val="CECFCE"/>
              </a:outerShdw>
            </a:effectLst>
          </p:spPr>
          <p:txBody>
            <a:bodyPr wrap="none" lIns="95754" tIns="47877" rIns="95754" bIns="47877" anchor="ctr"/>
            <a:lstStyle/>
            <a:p>
              <a:pPr algn="ctr" defTabSz="839429" latinLnBrk="0">
                <a:defRPr/>
              </a:pP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Зорилт </a:t>
              </a:r>
              <a:r>
                <a:rPr lang="en-US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&amp; </a:t>
              </a: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Үр нөлөө</a:t>
              </a:r>
              <a:endParaRPr lang="en-US" altLang="ko-KR" dirty="0"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87" name="TextBox 47"/>
          <p:cNvSpPr txBox="1"/>
          <p:nvPr/>
        </p:nvSpPr>
        <p:spPr>
          <a:xfrm>
            <a:off x="378985" y="4308192"/>
            <a:ext cx="4112631" cy="232679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bevelT w="1270" h="1270"/>
              <a:bevelB w="0" h="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532454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1064909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597363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2129822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662271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3194729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727180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4259636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marL="88900" indent="-88900">
              <a:lnSpc>
                <a:spcPct val="120000"/>
              </a:lnSpc>
              <a:buClr>
                <a:srgbClr val="0079C1"/>
              </a:buClr>
              <a:buFont typeface="Arial"/>
              <a:buChar char="•"/>
              <a:tabLst>
                <a:tab pos="133350" algn="l"/>
              </a:tabLst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Компьютерт суурилсан төлбөр хураах системээр дамжуулан хэрэглэгчийн үйлчилгээг сайжруулах улмаар хяналтын цэг орчмын замын хөдөлгөөний түгжрэлийг багасгах, үйл ажиллагааны зардлыг бууруулах замаар ложистикийн зардал, бохирдлыг бууруулах.</a:t>
            </a:r>
          </a:p>
          <a:p>
            <a:pPr marL="88900" indent="-88900">
              <a:lnSpc>
                <a:spcPct val="120000"/>
              </a:lnSpc>
              <a:buClr>
                <a:srgbClr val="0079C1"/>
              </a:buClr>
              <a:buFont typeface="Arial"/>
              <a:buChar char="•"/>
              <a:tabLst>
                <a:tab pos="133350" algn="l"/>
              </a:tabLst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Гол замууд дээрх хяналтын цэгүүдийн одоо байгаа хүний оролцоо бүхий төвөгтөй байдлыг халснаар томоохон хотуудын хяналтын цэгээр нэвтрэх хугацаа болон замын түгжрэлийг бууруулна.</a:t>
            </a:r>
            <a:endParaRPr lang="en-US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  <a:p>
            <a:pPr marL="88900" indent="-88900">
              <a:lnSpc>
                <a:spcPct val="120000"/>
              </a:lnSpc>
              <a:buClr>
                <a:srgbClr val="0079C1"/>
              </a:buClr>
              <a:buFont typeface="Arial"/>
              <a:buChar char="•"/>
              <a:tabLst>
                <a:tab pos="133350" algn="l"/>
              </a:tabLst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Тээврийн хэрэгсэл болон хяналтын цэг хооронд утасгүй холболтоор холбогдож төлбөрийг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хураана. </a:t>
            </a:r>
            <a:endParaRPr lang="en-US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69" name="표 68"/>
          <p:cNvGraphicFramePr>
            <a:graphicFrameLocks noGrp="1"/>
          </p:cNvGraphicFramePr>
          <p:nvPr/>
        </p:nvGraphicFramePr>
        <p:xfrm>
          <a:off x="4581202" y="4869158"/>
          <a:ext cx="4239270" cy="15983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1253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8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Ангилал</a:t>
                      </a:r>
                      <a:endParaRPr lang="ko-KR" sz="8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1-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(2018-2022)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2-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(2023-2026)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3-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(2027-2030)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Нийт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021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Улаанбаатар</a:t>
                      </a:r>
                      <a:endParaRPr lang="ko-KR" sz="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3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4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021">
                <a:tc>
                  <a:txBody>
                    <a:bodyPr/>
                    <a:lstStyle/>
                    <a:p>
                      <a:pPr marL="0" marR="0" indent="0" algn="ctr" defTabSz="91233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Орон нутаг</a:t>
                      </a:r>
                      <a:endParaRPr lang="ko-KR" altLang="en-US" sz="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2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3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021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Удирдлагын</a:t>
                      </a:r>
                      <a:r>
                        <a:rPr lang="mn-MN" sz="800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 төв</a:t>
                      </a:r>
                      <a:endParaRPr lang="ko-KR" sz="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2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3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7" name="Picture 3" descr="Electronic Toll Collection System에 대한 이미지 검색결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t="6969" r="2650" b="2649"/>
          <a:stretch>
            <a:fillRect/>
          </a:stretch>
        </p:blipFill>
        <p:spPr bwMode="auto">
          <a:xfrm>
            <a:off x="699028" y="1766362"/>
            <a:ext cx="3472543" cy="206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직사각형 28"/>
          <p:cNvSpPr/>
          <p:nvPr/>
        </p:nvSpPr>
        <p:spPr>
          <a:xfrm>
            <a:off x="255847" y="908720"/>
            <a:ext cx="8888161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245" indent="-361245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70000"/>
              <a:buBlip>
                <a:blip r:embed="rId3"/>
              </a:buBlip>
            </a:pPr>
            <a:r>
              <a:rPr kumimoji="1" lang="mn-MN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Хяналтын цэг дээрх цахим төлбөрийн систем </a:t>
            </a:r>
            <a:r>
              <a:rPr kumimoji="1" lang="en-US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(</a:t>
            </a:r>
            <a:r>
              <a:rPr kumimoji="1" lang="mn-MN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ЦТС</a:t>
            </a:r>
            <a:r>
              <a:rPr kumimoji="1" lang="en-US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9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21" name="텍스트"/>
          <p:cNvSpPr txBox="1"/>
          <p:nvPr/>
        </p:nvSpPr>
        <p:spPr>
          <a:xfrm>
            <a:off x="4716016" y="1844824"/>
            <a:ext cx="1496082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7"/>
              </a:rPr>
              <a:t>Улаанбаатар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ko-KR" sz="2800" dirty="0">
                <a:solidFill>
                  <a:srgbClr val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ТУС-ын Дэд системүүдийн суурь дизайн </a:t>
            </a:r>
            <a:endParaRPr kumimoji="1" lang="en-US" altLang="ko-KR" sz="2800" dirty="0">
              <a:solidFill>
                <a:srgbClr val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3" name="텍스트"/>
          <p:cNvSpPr txBox="1"/>
          <p:nvPr/>
        </p:nvSpPr>
        <p:spPr>
          <a:xfrm>
            <a:off x="4716463" y="3429000"/>
            <a:ext cx="936104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7"/>
              </a:rPr>
              <a:t>Орон нутаг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4923819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588" y="2708920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1" name="AutoShape 224"/>
          <p:cNvSpPr>
            <a:spLocks noChangeArrowheads="1"/>
          </p:cNvSpPr>
          <p:nvPr/>
        </p:nvSpPr>
        <p:spPr bwMode="auto">
          <a:xfrm>
            <a:off x="4601886" y="1799575"/>
            <a:ext cx="4200876" cy="2853561"/>
          </a:xfrm>
          <a:prstGeom prst="roundRect">
            <a:avLst>
              <a:gd name="adj" fmla="val 2704"/>
            </a:avLst>
          </a:prstGeom>
          <a:solidFill>
            <a:schemeClr val="bg1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546"/>
            <a:endParaRPr lang="ko-KR" altLang="en-US" dirty="0">
              <a:solidFill>
                <a:srgbClr val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2" name="AutoShape 212"/>
          <p:cNvSpPr>
            <a:spLocks noChangeArrowheads="1"/>
          </p:cNvSpPr>
          <p:nvPr/>
        </p:nvSpPr>
        <p:spPr bwMode="auto">
          <a:xfrm>
            <a:off x="4602690" y="1421069"/>
            <a:ext cx="4213625" cy="323966"/>
          </a:xfrm>
          <a:prstGeom prst="roundRect">
            <a:avLst>
              <a:gd name="adj" fmla="val 16667"/>
            </a:avLst>
          </a:prstGeom>
          <a:solidFill>
            <a:srgbClr val="301E70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rgbClr val="CECFCE"/>
            </a:outerShdw>
          </a:effectLst>
        </p:spPr>
        <p:txBody>
          <a:bodyPr wrap="none" lIns="95754" tIns="47877" rIns="95754" bIns="47877" anchor="ctr"/>
          <a:lstStyle/>
          <a:p>
            <a:pPr algn="ctr" defTabSz="839429" latinLnBrk="0">
              <a:defRPr/>
            </a:pPr>
            <a:r>
              <a:rPr lang="mn-MN" altLang="ko-KR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Хэрэгжүүлэх стратеги ба төлөвлөгөө</a:t>
            </a:r>
            <a:endParaRPr lang="ko-KR" altLang="en-US" kern="0" dirty="0">
              <a:solidFill>
                <a:sysClr val="window" lastClr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0" name="직사각형 59"/>
          <p:cNvSpPr/>
          <p:nvPr/>
        </p:nvSpPr>
        <p:spPr bwMode="auto">
          <a:xfrm>
            <a:off x="4713154" y="2060848"/>
            <a:ext cx="4035310" cy="11003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lnSpc>
                <a:spcPct val="13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1</a:t>
            </a:r>
            <a:r>
              <a:rPr lang="en-US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р үе шатанд хотын ачаалал ихтэй нийтийн зогсоолуудад ЗТХЦС суурилуулах,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 болон 3</a:t>
            </a:r>
            <a:r>
              <a:rPr lang="en-US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р үе шатанд</a:t>
            </a:r>
            <a:r>
              <a:rPr lang="en-US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 </a:t>
            </a:r>
            <a:r>
              <a:rPr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хамрах хүрээг өргөжүүлнэ.</a:t>
            </a:r>
            <a:endParaRPr lang="en-US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  <a:p>
            <a:pPr marL="88900" indent="-88900">
              <a:lnSpc>
                <a:spcPct val="13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1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5 байрлал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,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 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1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5 байрлал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,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3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 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105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байрлал</a:t>
            </a:r>
            <a:endParaRPr lang="en-US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67" name="직사각형 266"/>
          <p:cNvSpPr/>
          <p:nvPr/>
        </p:nvSpPr>
        <p:spPr bwMode="auto">
          <a:xfrm>
            <a:off x="4713154" y="3573016"/>
            <a:ext cx="4078372" cy="8802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lnSpc>
                <a:spcPct val="13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шатанд зогсоолын хэрэгцээ өндөр, замын ачаалал ихтэй сумдыг сонгон ЗТХЦС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ийг суурилуулна. Улмаар 3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шатанд хамрах хүрээг өргөтгөнө. </a:t>
            </a:r>
            <a:endParaRPr lang="en-US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  <a:p>
            <a:pPr marL="88900" indent="-88900">
              <a:lnSpc>
                <a:spcPct val="13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15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байрлал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,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: 105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байрлал</a:t>
            </a:r>
            <a:endParaRPr lang="en-US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81" name="그룹 80"/>
          <p:cNvGrpSpPr/>
          <p:nvPr/>
        </p:nvGrpSpPr>
        <p:grpSpPr>
          <a:xfrm>
            <a:off x="322764" y="1429322"/>
            <a:ext cx="4168853" cy="2426125"/>
            <a:chOff x="322765" y="1702782"/>
            <a:chExt cx="4002850" cy="2426125"/>
          </a:xfrm>
        </p:grpSpPr>
        <p:sp>
          <p:nvSpPr>
            <p:cNvPr id="82" name="LcS65"/>
            <p:cNvSpPr/>
            <p:nvPr/>
          </p:nvSpPr>
          <p:spPr>
            <a:xfrm>
              <a:off x="337019" y="2017820"/>
              <a:ext cx="3988596" cy="2111087"/>
            </a:xfrm>
            <a:prstGeom prst="roundRect">
              <a:avLst>
                <a:gd name="adj" fmla="val 3101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546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rgbClr val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3" name="AutoShape 212"/>
            <p:cNvSpPr>
              <a:spLocks noChangeArrowheads="1"/>
            </p:cNvSpPr>
            <p:nvPr/>
          </p:nvSpPr>
          <p:spPr bwMode="auto">
            <a:xfrm>
              <a:off x="322765" y="1702782"/>
              <a:ext cx="4002850" cy="323966"/>
            </a:xfrm>
            <a:prstGeom prst="roundRect">
              <a:avLst>
                <a:gd name="adj" fmla="val 16667"/>
              </a:avLst>
            </a:prstGeom>
            <a:solidFill>
              <a:srgbClr val="301E70"/>
            </a:soli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rgbClr val="CECFCE"/>
              </a:outerShdw>
            </a:effectLst>
          </p:spPr>
          <p:txBody>
            <a:bodyPr wrap="none" lIns="95754" tIns="47877" rIns="95754" bIns="47877" anchor="ctr"/>
            <a:lstStyle/>
            <a:p>
              <a:pPr algn="ctr" defTabSz="839429" latinLnBrk="0">
                <a:defRPr/>
              </a:pP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Системийн загвар</a:t>
              </a:r>
              <a:endParaRPr lang="ko-KR" altLang="en-US" sz="1700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322764" y="3907072"/>
            <a:ext cx="4168853" cy="2560403"/>
            <a:chOff x="322765" y="1702782"/>
            <a:chExt cx="4002850" cy="2426125"/>
          </a:xfrm>
        </p:grpSpPr>
        <p:sp>
          <p:nvSpPr>
            <p:cNvPr id="79" name="LcS65"/>
            <p:cNvSpPr/>
            <p:nvPr/>
          </p:nvSpPr>
          <p:spPr>
            <a:xfrm>
              <a:off x="337019" y="2017820"/>
              <a:ext cx="3988596" cy="2111087"/>
            </a:xfrm>
            <a:prstGeom prst="roundRect">
              <a:avLst>
                <a:gd name="adj" fmla="val 3101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546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rgbClr val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0" name="AutoShape 212"/>
            <p:cNvSpPr>
              <a:spLocks noChangeArrowheads="1"/>
            </p:cNvSpPr>
            <p:nvPr/>
          </p:nvSpPr>
          <p:spPr bwMode="auto">
            <a:xfrm>
              <a:off x="322765" y="1702782"/>
              <a:ext cx="4002850" cy="323966"/>
            </a:xfrm>
            <a:prstGeom prst="roundRect">
              <a:avLst>
                <a:gd name="adj" fmla="val 16667"/>
              </a:avLst>
            </a:prstGeom>
            <a:solidFill>
              <a:srgbClr val="301E70"/>
            </a:soli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rgbClr val="CECFCE"/>
              </a:outerShdw>
            </a:effectLst>
          </p:spPr>
          <p:txBody>
            <a:bodyPr wrap="none" lIns="95754" tIns="47877" rIns="95754" bIns="47877" anchor="ctr"/>
            <a:lstStyle/>
            <a:p>
              <a:pPr algn="ctr" defTabSz="839429" latinLnBrk="0">
                <a:defRPr/>
              </a:pP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Зорилт </a:t>
              </a:r>
              <a:r>
                <a:rPr lang="en-US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&amp; </a:t>
              </a: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Үр нөлөө</a:t>
              </a:r>
              <a:endParaRPr lang="en-US" altLang="ko-KR" dirty="0"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87" name="TextBox 47"/>
          <p:cNvSpPr txBox="1"/>
          <p:nvPr/>
        </p:nvSpPr>
        <p:spPr>
          <a:xfrm>
            <a:off x="378985" y="4319518"/>
            <a:ext cx="4112631" cy="19205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bevelT w="1270" h="1270"/>
              <a:bevelB w="0" h="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532454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1064909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597363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2129822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662271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3194729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727180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4259636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marL="88900" indent="-88900">
              <a:lnSpc>
                <a:spcPct val="120000"/>
              </a:lnSpc>
              <a:buClr>
                <a:srgbClr val="0079C1"/>
              </a:buClr>
              <a:buFont typeface="Arial"/>
              <a:buChar char="•"/>
              <a:tabLst>
                <a:tab pos="133350" algn="l"/>
              </a:tabLst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Жолооч нар зогсоолын төлбөрийг төлбөр хураах цэг дээр цахим хэлбэрээр төлөх боломжийг бий болгох, зогсоолын ашиглалтыг сайжруулах замаар хэрэглэгчийн тав тухыг нэмэгдүүлэх.</a:t>
            </a:r>
          </a:p>
          <a:p>
            <a:pPr marL="88900" indent="-88900">
              <a:lnSpc>
                <a:spcPct val="120000"/>
              </a:lnSpc>
              <a:buClr>
                <a:srgbClr val="0079C1"/>
              </a:buClr>
              <a:buFont typeface="Arial"/>
              <a:buChar char="•"/>
              <a:tabLst>
                <a:tab pos="133350" algn="l"/>
              </a:tabLst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Нийслэл болон аймгуудын ачаалал ихтэй  нийтийн зогсоолуудад </a:t>
            </a:r>
            <a:r>
              <a:rPr lang="mn-MN" altLang="ko-KR" sz="11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ЗТХЦС суурилуулах.</a:t>
            </a:r>
            <a:endParaRPr lang="mn-MN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  <a:p>
            <a:pPr marL="88900" indent="-88900">
              <a:lnSpc>
                <a:spcPct val="120000"/>
              </a:lnSpc>
              <a:buClr>
                <a:srgbClr val="0079C1"/>
              </a:buClr>
              <a:buFont typeface="Arial"/>
              <a:buChar char="•"/>
              <a:tabLst>
                <a:tab pos="133350" algn="l"/>
              </a:tabLst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Энэ систем нь зогсоолд зогссон тээврийн хэрэгслийг автоматаар таниж зогсоолоос гарах үед автоматаар төлбөрийг авдаг. </a:t>
            </a:r>
            <a:endParaRPr lang="en-US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69" name="표 68"/>
          <p:cNvGraphicFramePr>
            <a:graphicFrameLocks noGrp="1"/>
          </p:cNvGraphicFramePr>
          <p:nvPr/>
        </p:nvGraphicFramePr>
        <p:xfrm>
          <a:off x="4581202" y="4725144"/>
          <a:ext cx="4239270" cy="12961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8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Ангилал</a:t>
                      </a:r>
                      <a:endParaRPr lang="ko-KR" sz="8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1-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(2018-2022)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2-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(2023-2026)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3-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(2027-2030)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Нийт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Улаанбаатар</a:t>
                      </a:r>
                      <a:endParaRPr lang="ko-KR" sz="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5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15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30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marL="0" marR="0" indent="0" algn="ctr" defTabSz="91233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Орон нутаг</a:t>
                      </a:r>
                      <a:endParaRPr lang="ko-KR" altLang="en-US" sz="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15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105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120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Удирдлагын</a:t>
                      </a:r>
                      <a:r>
                        <a:rPr lang="mn-MN" sz="800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 төв</a:t>
                      </a:r>
                      <a:endParaRPr lang="ko-KR" sz="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8" name="Picture 4" descr="Electronic Parking Payment System에 대한 이미지 검색결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"/>
          <a:stretch>
            <a:fillRect/>
          </a:stretch>
        </p:blipFill>
        <p:spPr bwMode="auto">
          <a:xfrm>
            <a:off x="827584" y="1763033"/>
            <a:ext cx="3168352" cy="209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직사각형 32"/>
          <p:cNvSpPr/>
          <p:nvPr/>
        </p:nvSpPr>
        <p:spPr>
          <a:xfrm>
            <a:off x="255847" y="908720"/>
            <a:ext cx="8888161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245" indent="-361245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70000"/>
              <a:buBlip>
                <a:blip r:embed="rId3"/>
              </a:buBlip>
            </a:pPr>
            <a:r>
              <a:rPr kumimoji="1" lang="mn-MN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Авто зогсоолын төлбөр хураах цахим систем </a:t>
            </a:r>
            <a:r>
              <a:rPr kumimoji="1" lang="en-US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(</a:t>
            </a:r>
            <a:r>
              <a:rPr kumimoji="1" lang="mn-MN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ЗТХЦС</a:t>
            </a:r>
            <a:r>
              <a:rPr kumimoji="1" lang="en-US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38</a:t>
            </a:r>
          </a:p>
        </p:txBody>
      </p:sp>
      <p:sp>
        <p:nvSpPr>
          <p:cNvPr id="22" name="텍스트"/>
          <p:cNvSpPr txBox="1"/>
          <p:nvPr/>
        </p:nvSpPr>
        <p:spPr>
          <a:xfrm>
            <a:off x="4716016" y="1844824"/>
            <a:ext cx="1496082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7"/>
              </a:rPr>
              <a:t>Улаанбаатар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ko-KR" sz="2800" dirty="0">
                <a:solidFill>
                  <a:srgbClr val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ТУС-ын Дэд системүүдийн суурь дизайн </a:t>
            </a:r>
            <a:endParaRPr kumimoji="1" lang="en-US" altLang="ko-KR" sz="2800" dirty="0">
              <a:solidFill>
                <a:srgbClr val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4" name="텍스트"/>
          <p:cNvSpPr txBox="1"/>
          <p:nvPr/>
        </p:nvSpPr>
        <p:spPr>
          <a:xfrm>
            <a:off x="4716463" y="3244914"/>
            <a:ext cx="936104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7"/>
              </a:rPr>
              <a:t>Орон нутаг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1462732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588" y="2636912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1" name="AutoShape 224"/>
          <p:cNvSpPr>
            <a:spLocks noChangeArrowheads="1"/>
          </p:cNvSpPr>
          <p:nvPr/>
        </p:nvSpPr>
        <p:spPr bwMode="auto">
          <a:xfrm>
            <a:off x="4601886" y="1799575"/>
            <a:ext cx="4200876" cy="3285609"/>
          </a:xfrm>
          <a:prstGeom prst="roundRect">
            <a:avLst>
              <a:gd name="adj" fmla="val 2704"/>
            </a:avLst>
          </a:prstGeom>
          <a:solidFill>
            <a:schemeClr val="bg1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546"/>
            <a:endParaRPr lang="ko-KR" altLang="en-US" dirty="0">
              <a:solidFill>
                <a:srgbClr val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2" name="AutoShape 212"/>
          <p:cNvSpPr>
            <a:spLocks noChangeArrowheads="1"/>
          </p:cNvSpPr>
          <p:nvPr/>
        </p:nvSpPr>
        <p:spPr bwMode="auto">
          <a:xfrm>
            <a:off x="4602690" y="1421069"/>
            <a:ext cx="4213625" cy="323966"/>
          </a:xfrm>
          <a:prstGeom prst="roundRect">
            <a:avLst>
              <a:gd name="adj" fmla="val 16667"/>
            </a:avLst>
          </a:prstGeom>
          <a:solidFill>
            <a:srgbClr val="301E70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rgbClr val="CECFCE"/>
            </a:outerShdw>
          </a:effectLst>
        </p:spPr>
        <p:txBody>
          <a:bodyPr wrap="none" lIns="95754" tIns="47877" rIns="95754" bIns="47877" anchor="ctr"/>
          <a:lstStyle/>
          <a:p>
            <a:pPr algn="ctr" defTabSz="839429" latinLnBrk="0">
              <a:defRPr/>
            </a:pPr>
            <a:r>
              <a:rPr lang="mn-MN" altLang="ko-KR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Хэрэгжүүлэх стратеги ба төлөвлөгөө</a:t>
            </a:r>
            <a:endParaRPr lang="ko-KR" altLang="en-US" kern="0" dirty="0">
              <a:solidFill>
                <a:sysClr val="window" lastClr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0" name="직사각형 59"/>
          <p:cNvSpPr/>
          <p:nvPr/>
        </p:nvSpPr>
        <p:spPr bwMode="auto">
          <a:xfrm>
            <a:off x="4713154" y="2105581"/>
            <a:ext cx="4089608" cy="21041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lnSpc>
                <a:spcPct val="120000"/>
              </a:lnSpc>
              <a:buFont typeface="Arial"/>
              <a:buChar char="•"/>
              <a:defRPr lang="ko-KR"/>
            </a:pPr>
            <a:r>
              <a:rPr lang="mn-MN" altLang="ko-KR" sz="11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Аюултай эд зүйлс тээвэрлэж буй тээврийн хэрэгсэлд хяналт тавихын тулд системийг туршилтын байдлаар нэвтрүүлнэ</a:t>
            </a:r>
            <a:r>
              <a:rPr lang="en-US" altLang="ko-KR" sz="11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.</a:t>
            </a:r>
          </a:p>
          <a:p>
            <a:pPr marL="88900" indent="-88900">
              <a:lnSpc>
                <a:spcPct val="120000"/>
              </a:lnSpc>
              <a:buFont typeface="Arial"/>
              <a:buChar char="•"/>
              <a:defRPr lang="ko-KR"/>
            </a:pPr>
            <a:r>
              <a:rPr lang="mn-MN" altLang="ko-KR" sz="11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2-р үе шатанд </a:t>
            </a:r>
            <a:r>
              <a:rPr lang="en-US" altLang="ko-KR" sz="11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1-</a:t>
            </a:r>
            <a:r>
              <a:rPr lang="mn-MN" altLang="ko-KR" sz="11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4 ангилал, 3-р үе шатанд </a:t>
            </a:r>
            <a:r>
              <a:rPr lang="en-US" altLang="ko-KR" sz="11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5</a:t>
            </a:r>
            <a:r>
              <a:rPr lang="mn-MN" altLang="ko-KR" sz="11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en-US" altLang="ko-KR" sz="11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9 </a:t>
            </a:r>
            <a:r>
              <a:rPr lang="mn-MN" altLang="ko-KR" sz="11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ангилалын аюултай эд зүйлс тээвэрлэж тээврийн хэрэгслийг тус тус хамруулна.</a:t>
            </a:r>
            <a:r>
              <a:rPr lang="en-US" altLang="ko-KR" sz="11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</a:t>
            </a:r>
          </a:p>
          <a:p>
            <a:pPr marL="88900" indent="-88900">
              <a:lnSpc>
                <a:spcPct val="120000"/>
              </a:lnSpc>
              <a:buFont typeface="Arial"/>
              <a:buChar char="•"/>
              <a:defRPr lang="ko-KR"/>
            </a:pPr>
            <a:r>
              <a:rPr lang="mn-MN" altLang="ko-KR" sz="11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Тээврийн хэрэгслүүдэд хяналтын чип суулгаж, удирдлагын системд бодит цагийн хяналт хийх боломжоор хангах. Удирдлагын систем болон хяналтын чип хоорондоо </a:t>
            </a:r>
            <a:r>
              <a:rPr lang="en-US" altLang="ko-KR" sz="11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LTE </a:t>
            </a:r>
            <a:r>
              <a:rPr lang="mn-MN" altLang="ko-KR" sz="11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сүлжээ ашиглан мэдээллээ солилцоно</a:t>
            </a:r>
            <a:r>
              <a:rPr lang="en-US" altLang="ko-KR" sz="11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81" name="그룹 80"/>
          <p:cNvGrpSpPr/>
          <p:nvPr/>
        </p:nvGrpSpPr>
        <p:grpSpPr>
          <a:xfrm>
            <a:off x="322764" y="1429322"/>
            <a:ext cx="4168853" cy="2426125"/>
            <a:chOff x="322765" y="1702782"/>
            <a:chExt cx="4002850" cy="2426125"/>
          </a:xfrm>
        </p:grpSpPr>
        <p:sp>
          <p:nvSpPr>
            <p:cNvPr id="82" name="LcS65"/>
            <p:cNvSpPr/>
            <p:nvPr/>
          </p:nvSpPr>
          <p:spPr>
            <a:xfrm>
              <a:off x="337019" y="2017820"/>
              <a:ext cx="3988596" cy="2111087"/>
            </a:xfrm>
            <a:prstGeom prst="roundRect">
              <a:avLst>
                <a:gd name="adj" fmla="val 3101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546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rgbClr val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3" name="AutoShape 212"/>
            <p:cNvSpPr>
              <a:spLocks noChangeArrowheads="1"/>
            </p:cNvSpPr>
            <p:nvPr/>
          </p:nvSpPr>
          <p:spPr bwMode="auto">
            <a:xfrm>
              <a:off x="322765" y="1702782"/>
              <a:ext cx="4002850" cy="323966"/>
            </a:xfrm>
            <a:prstGeom prst="roundRect">
              <a:avLst>
                <a:gd name="adj" fmla="val 16667"/>
              </a:avLst>
            </a:prstGeom>
            <a:solidFill>
              <a:srgbClr val="301E70"/>
            </a:soli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rgbClr val="CECFCE"/>
              </a:outerShdw>
            </a:effectLst>
          </p:spPr>
          <p:txBody>
            <a:bodyPr wrap="none" lIns="95754" tIns="47877" rIns="95754" bIns="47877" anchor="ctr"/>
            <a:lstStyle/>
            <a:p>
              <a:pPr algn="ctr" defTabSz="839429" latinLnBrk="0">
                <a:defRPr/>
              </a:pP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Системийн загвар</a:t>
              </a:r>
              <a:endParaRPr lang="ko-KR" altLang="en-US" sz="1700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322764" y="3907072"/>
            <a:ext cx="4168853" cy="2560403"/>
            <a:chOff x="322765" y="1702782"/>
            <a:chExt cx="4002850" cy="2426125"/>
          </a:xfrm>
        </p:grpSpPr>
        <p:sp>
          <p:nvSpPr>
            <p:cNvPr id="79" name="LcS65"/>
            <p:cNvSpPr/>
            <p:nvPr/>
          </p:nvSpPr>
          <p:spPr>
            <a:xfrm>
              <a:off x="337019" y="2017820"/>
              <a:ext cx="3988596" cy="2111087"/>
            </a:xfrm>
            <a:prstGeom prst="roundRect">
              <a:avLst>
                <a:gd name="adj" fmla="val 3101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546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rgbClr val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0" name="AutoShape 212"/>
            <p:cNvSpPr>
              <a:spLocks noChangeArrowheads="1"/>
            </p:cNvSpPr>
            <p:nvPr/>
          </p:nvSpPr>
          <p:spPr bwMode="auto">
            <a:xfrm>
              <a:off x="322765" y="1702782"/>
              <a:ext cx="4002850" cy="323966"/>
            </a:xfrm>
            <a:prstGeom prst="roundRect">
              <a:avLst>
                <a:gd name="adj" fmla="val 16667"/>
              </a:avLst>
            </a:prstGeom>
            <a:solidFill>
              <a:srgbClr val="301E70"/>
            </a:soli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rgbClr val="CECFCE"/>
              </a:outerShdw>
            </a:effectLst>
          </p:spPr>
          <p:txBody>
            <a:bodyPr wrap="none" lIns="95754" tIns="47877" rIns="95754" bIns="47877" anchor="ctr"/>
            <a:lstStyle/>
            <a:p>
              <a:pPr algn="ctr" defTabSz="839429" latinLnBrk="0">
                <a:defRPr/>
              </a:pP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Зорилт </a:t>
              </a:r>
              <a:r>
                <a:rPr lang="en-US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&amp; </a:t>
              </a: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Үр нөлөө</a:t>
              </a:r>
              <a:endParaRPr lang="en-US" altLang="ko-KR" dirty="0"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87" name="TextBox 47"/>
          <p:cNvSpPr txBox="1"/>
          <p:nvPr/>
        </p:nvSpPr>
        <p:spPr>
          <a:xfrm>
            <a:off x="378985" y="4293096"/>
            <a:ext cx="4112631" cy="15788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bevelT w="1270" h="1270"/>
              <a:bevelB w="0" h="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532454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1064909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597363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2129822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662271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3194729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727180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4259636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marL="88900" indent="-88900">
              <a:lnSpc>
                <a:spcPct val="120000"/>
              </a:lnSpc>
              <a:buClr>
                <a:srgbClr val="0079C1"/>
              </a:buClr>
              <a:buFont typeface="Arial"/>
              <a:buChar char="•"/>
              <a:tabLst>
                <a:tab pos="133350" algn="l"/>
              </a:tabLst>
              <a:defRPr lang="ko-KR"/>
            </a:pPr>
            <a:r>
              <a:rPr lang="mn-MN" altLang="ko-KR" sz="11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Аюултай материал тээвэрлэсэн тээврийн хэрэгслийн зорчиж буй замыг бодит цагийн горимд хянах улмаар осол, аваар гарах үед шуурхай арга хэмжээ авч ноцтой аюулаас урьдчилан сэргийлэх. </a:t>
            </a:r>
          </a:p>
          <a:p>
            <a:pPr marL="88900" indent="-88900">
              <a:lnSpc>
                <a:spcPct val="120000"/>
              </a:lnSpc>
              <a:buClr>
                <a:srgbClr val="0079C1"/>
              </a:buClr>
              <a:buFont typeface="Arial"/>
              <a:buChar char="•"/>
              <a:tabLst>
                <a:tab pos="133350" algn="l"/>
              </a:tabLst>
              <a:defRPr lang="ko-KR"/>
            </a:pPr>
            <a:r>
              <a:rPr lang="mn-MN" altLang="ko-KR" sz="11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Аюултай материал тээвэрлэх чиглэл, тээврийн хэрэгсэлд байршуулсан осол болон бусад мэдээллийг авах боломжтой төхөөрөмжөөс бүрдэнэ.</a:t>
            </a:r>
            <a:endParaRPr lang="en-US" altLang="ko-KR" sz="115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69" name="표 68"/>
          <p:cNvGraphicFramePr>
            <a:graphicFrameLocks noGrp="1"/>
          </p:cNvGraphicFramePr>
          <p:nvPr/>
        </p:nvGraphicFramePr>
        <p:xfrm>
          <a:off x="4581202" y="5201941"/>
          <a:ext cx="4239270" cy="12513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9861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8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Ангилал</a:t>
                      </a:r>
                      <a:endParaRPr lang="ko-KR" sz="8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1-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(2018-2022)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2-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(2023-2026)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3-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(2027-2030)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Нийт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767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8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Монгол улс</a:t>
                      </a:r>
                      <a:endParaRPr lang="ko-KR" sz="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100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400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1500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2,000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767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Удирдлагын</a:t>
                      </a:r>
                      <a:r>
                        <a:rPr lang="mn-MN" sz="800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 төв</a:t>
                      </a:r>
                      <a:endParaRPr lang="ko-KR" sz="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0.5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1.5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3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9" name="Picture 2" descr="Real-time freight transportation systemì ëí ì´ë¯¸ì§ ê²ìê²°ê³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2" y="1799575"/>
            <a:ext cx="3880076" cy="203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직사각형 33"/>
          <p:cNvSpPr/>
          <p:nvPr/>
        </p:nvSpPr>
        <p:spPr>
          <a:xfrm>
            <a:off x="255847" y="908720"/>
            <a:ext cx="8888161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245" indent="-361245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70000"/>
              <a:buBlip>
                <a:blip r:embed="rId3"/>
              </a:buBlip>
            </a:pPr>
            <a:r>
              <a:rPr kumimoji="1" lang="ru-RU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Аюултай эд, зүйлс тээвэрлэж буй тээврийн хэрэгсэлд тавих хяналт</a:t>
            </a:r>
          </a:p>
        </p:txBody>
      </p:sp>
      <p:sp>
        <p:nvSpPr>
          <p:cNvPr id="32" name="슬라이드 번호 개체 틀 2"/>
          <p:cNvSpPr txBox="1">
            <a:spLocks/>
          </p:cNvSpPr>
          <p:nvPr/>
        </p:nvSpPr>
        <p:spPr>
          <a:xfrm>
            <a:off x="8748464" y="6525344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22" name="텍스트"/>
          <p:cNvSpPr txBox="1"/>
          <p:nvPr/>
        </p:nvSpPr>
        <p:spPr>
          <a:xfrm>
            <a:off x="4716016" y="1844824"/>
            <a:ext cx="1008112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7"/>
              </a:rPr>
              <a:t>Монгол улс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ko-KR" sz="2800" dirty="0">
                <a:solidFill>
                  <a:srgbClr val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ТУС-ын Дэд системүүдийн суурь дизайн </a:t>
            </a:r>
            <a:endParaRPr kumimoji="1" lang="en-US" altLang="ko-KR" sz="2800" dirty="0">
              <a:solidFill>
                <a:srgbClr val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56863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2670003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</a:endParaRPr>
          </a:p>
        </p:txBody>
      </p:sp>
      <p:sp>
        <p:nvSpPr>
          <p:cNvPr id="130" name="AutoShape 224"/>
          <p:cNvSpPr>
            <a:spLocks noChangeArrowheads="1"/>
          </p:cNvSpPr>
          <p:nvPr/>
        </p:nvSpPr>
        <p:spPr bwMode="auto">
          <a:xfrm>
            <a:off x="4645317" y="1844824"/>
            <a:ext cx="4200876" cy="1872208"/>
          </a:xfrm>
          <a:prstGeom prst="roundRect">
            <a:avLst>
              <a:gd name="adj" fmla="val 2704"/>
            </a:avLst>
          </a:prstGeom>
          <a:solidFill>
            <a:schemeClr val="bg1"/>
          </a:solidFill>
          <a:ln w="19050">
            <a:solidFill>
              <a:srgbClr val="336699"/>
            </a:solidFill>
            <a:round/>
            <a:headEnd/>
            <a:tailEnd/>
          </a:ln>
          <a:effectLst>
            <a:outerShdw dist="35921" dir="2700000" algn="ctr" rotWithShape="0">
              <a:srgbClr val="D6ECFF"/>
            </a:outerShdw>
          </a:effectLst>
        </p:spPr>
        <p:txBody>
          <a:bodyPr wrap="none" lIns="82619" tIns="42963" rIns="82619" bIns="42963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60">
              <a:buSzPct val="130000"/>
            </a:pPr>
            <a:r>
              <a:rPr lang="mn-MN" altLang="ko-KR" sz="2800" b="1" dirty="0">
                <a:ln w="90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Өнөөгийн нөхцөл байдал </a:t>
            </a:r>
            <a:endParaRPr lang="ko-KR" altLang="en-US" sz="2800" b="1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29" name="AutoShape 212"/>
          <p:cNvSpPr>
            <a:spLocks noChangeArrowheads="1"/>
          </p:cNvSpPr>
          <p:nvPr/>
        </p:nvSpPr>
        <p:spPr bwMode="auto">
          <a:xfrm>
            <a:off x="4644008" y="1484784"/>
            <a:ext cx="4213625" cy="323966"/>
          </a:xfrm>
          <a:prstGeom prst="roundRect">
            <a:avLst>
              <a:gd name="adj" fmla="val 16667"/>
            </a:avLst>
          </a:prstGeom>
          <a:solidFill>
            <a:srgbClr val="301E70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rgbClr val="CECFCE"/>
            </a:outerShdw>
          </a:effectLst>
        </p:spPr>
        <p:txBody>
          <a:bodyPr wrap="none" lIns="95754" tIns="47877" rIns="95754" bIns="47877" anchor="ctr"/>
          <a:lstStyle/>
          <a:p>
            <a:pPr algn="ctr" defTabSz="839429" latinLnBrk="0">
              <a:defRPr/>
            </a:pPr>
            <a:r>
              <a:rPr lang="mn-MN" altLang="ko-KR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Нийтийн тээврийн асуудал</a:t>
            </a:r>
            <a:endParaRPr lang="ko-KR" altLang="en-US" kern="0" dirty="0">
              <a:solidFill>
                <a:sysClr val="window" lastClr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138" name="Group 5"/>
          <p:cNvGrpSpPr>
            <a:grpSpLocks/>
          </p:cNvGrpSpPr>
          <p:nvPr/>
        </p:nvGrpSpPr>
        <p:grpSpPr bwMode="auto">
          <a:xfrm>
            <a:off x="392568" y="986131"/>
            <a:ext cx="8188054" cy="358526"/>
            <a:chOff x="752" y="1413"/>
            <a:chExt cx="1881" cy="294"/>
          </a:xfrm>
        </p:grpSpPr>
        <p:sp>
          <p:nvSpPr>
            <p:cNvPr id="139" name="AutoShape 6"/>
            <p:cNvSpPr>
              <a:spLocks noChangeArrowheads="1"/>
            </p:cNvSpPr>
            <p:nvPr/>
          </p:nvSpPr>
          <p:spPr bwMode="gray">
            <a:xfrm>
              <a:off x="752" y="1413"/>
              <a:ext cx="188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70C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0" scaled="1"/>
            </a:gradFill>
            <a:ln w="12700">
              <a:noFill/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837945" latinLnBrk="0">
                <a:defRPr/>
              </a:pPr>
              <a:endParaRPr lang="ko-KR" altLang="en-US" kern="0" dirty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40" name="AutoShape 7"/>
            <p:cNvSpPr>
              <a:spLocks noChangeArrowheads="1"/>
            </p:cNvSpPr>
            <p:nvPr/>
          </p:nvSpPr>
          <p:spPr bwMode="gray">
            <a:xfrm flipH="1">
              <a:off x="2590" y="1457"/>
              <a:ext cx="36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837945" latinLnBrk="0">
                <a:defRPr/>
              </a:pPr>
              <a:endParaRPr lang="ko-KR" altLang="en-US" kern="0" dirty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41" name="AutoShape 8"/>
            <p:cNvSpPr>
              <a:spLocks noChangeArrowheads="1"/>
            </p:cNvSpPr>
            <p:nvPr/>
          </p:nvSpPr>
          <p:spPr bwMode="gray">
            <a:xfrm>
              <a:off x="762" y="1457"/>
              <a:ext cx="36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837945" latinLnBrk="0">
                <a:defRPr/>
              </a:pPr>
              <a:endParaRPr lang="ko-KR" altLang="en-US" kern="0" dirty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142" name="Text Box 18"/>
          <p:cNvSpPr txBox="1">
            <a:spLocks noChangeArrowheads="1"/>
          </p:cNvSpPr>
          <p:nvPr/>
        </p:nvSpPr>
        <p:spPr bwMode="white">
          <a:xfrm>
            <a:off x="467543" y="996117"/>
            <a:ext cx="8390089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ko-KR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 </a:t>
            </a:r>
            <a:r>
              <a:rPr lang="mn-MN" altLang="ko-KR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Хориглосон газарт машин байршуулах</a:t>
            </a:r>
            <a:r>
              <a:rPr lang="en-US" altLang="ko-KR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,</a:t>
            </a:r>
            <a:r>
              <a:rPr lang="mn-MN" altLang="ko-KR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 Зам тээврийн осол</a:t>
            </a:r>
            <a:r>
              <a:rPr lang="en-US" altLang="ko-KR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, </a:t>
            </a:r>
            <a:r>
              <a:rPr lang="mn-MN" altLang="ko-KR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гэх мэт </a:t>
            </a:r>
            <a:r>
              <a:rPr lang="en-US" altLang="ko-KR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61" name="AutoShape 212"/>
          <p:cNvSpPr>
            <a:spLocks noChangeArrowheads="1"/>
          </p:cNvSpPr>
          <p:nvPr/>
        </p:nvSpPr>
        <p:spPr bwMode="auto">
          <a:xfrm>
            <a:off x="358375" y="1484784"/>
            <a:ext cx="4213625" cy="323966"/>
          </a:xfrm>
          <a:prstGeom prst="roundRect">
            <a:avLst>
              <a:gd name="adj" fmla="val 16667"/>
            </a:avLst>
          </a:prstGeom>
          <a:solidFill>
            <a:srgbClr val="301E70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rgbClr val="CECFCE"/>
            </a:outerShdw>
          </a:effectLst>
        </p:spPr>
        <p:txBody>
          <a:bodyPr wrap="none" lIns="95754" tIns="47877" rIns="95754" bIns="47877" anchor="ctr"/>
          <a:lstStyle/>
          <a:p>
            <a:pPr algn="ctr" defTabSz="839429" latinLnBrk="0">
              <a:defRPr/>
            </a:pPr>
            <a:r>
              <a:rPr lang="mn-MN" altLang="ko-KR" sz="1400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Дүрэм зөрчих, хориглосон газар машин байрлуулах</a:t>
            </a:r>
            <a:endParaRPr lang="ko-KR" altLang="en-US" sz="1400" kern="0" dirty="0">
              <a:solidFill>
                <a:sysClr val="window" lastClr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43" name="AutoShape 224"/>
          <p:cNvSpPr>
            <a:spLocks noChangeArrowheads="1"/>
          </p:cNvSpPr>
          <p:nvPr/>
        </p:nvSpPr>
        <p:spPr bwMode="auto">
          <a:xfrm>
            <a:off x="359684" y="1844824"/>
            <a:ext cx="4200876" cy="1872208"/>
          </a:xfrm>
          <a:prstGeom prst="roundRect">
            <a:avLst>
              <a:gd name="adj" fmla="val 2704"/>
            </a:avLst>
          </a:prstGeom>
          <a:noFill/>
          <a:ln w="19050">
            <a:solidFill>
              <a:srgbClr val="336699"/>
            </a:solidFill>
            <a:round/>
            <a:headEnd/>
            <a:tailEnd/>
          </a:ln>
          <a:effectLst>
            <a:outerShdw dist="35921" dir="2700000" algn="ctr" rotWithShape="0">
              <a:srgbClr val="D6ECFF"/>
            </a:outerShdw>
          </a:effectLst>
        </p:spPr>
        <p:txBody>
          <a:bodyPr wrap="none" lIns="82619" tIns="42963" rIns="82619" bIns="42963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9" name="AutoShape 224"/>
          <p:cNvSpPr>
            <a:spLocks noChangeArrowheads="1"/>
          </p:cNvSpPr>
          <p:nvPr/>
        </p:nvSpPr>
        <p:spPr bwMode="auto">
          <a:xfrm>
            <a:off x="4645317" y="4221088"/>
            <a:ext cx="4200876" cy="2361456"/>
          </a:xfrm>
          <a:prstGeom prst="roundRect">
            <a:avLst>
              <a:gd name="adj" fmla="val 2704"/>
            </a:avLst>
          </a:prstGeom>
          <a:solidFill>
            <a:schemeClr val="bg1"/>
          </a:solidFill>
          <a:ln w="19050">
            <a:solidFill>
              <a:srgbClr val="336699"/>
            </a:solidFill>
            <a:round/>
            <a:headEnd/>
            <a:tailEnd/>
          </a:ln>
          <a:effectLst>
            <a:outerShdw dist="35921" dir="2700000" algn="ctr" rotWithShape="0">
              <a:srgbClr val="D6ECFF"/>
            </a:outerShdw>
          </a:effectLst>
        </p:spPr>
        <p:txBody>
          <a:bodyPr wrap="none" lIns="82619" tIns="42963" rIns="82619" bIns="42963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60" name="AutoShape 212"/>
          <p:cNvSpPr>
            <a:spLocks noChangeArrowheads="1"/>
          </p:cNvSpPr>
          <p:nvPr/>
        </p:nvSpPr>
        <p:spPr bwMode="auto">
          <a:xfrm>
            <a:off x="4644008" y="3861048"/>
            <a:ext cx="4213625" cy="323966"/>
          </a:xfrm>
          <a:prstGeom prst="roundRect">
            <a:avLst>
              <a:gd name="adj" fmla="val 16667"/>
            </a:avLst>
          </a:prstGeom>
          <a:solidFill>
            <a:srgbClr val="301E70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rgbClr val="CECFCE"/>
            </a:outerShdw>
          </a:effectLst>
        </p:spPr>
        <p:txBody>
          <a:bodyPr wrap="none" lIns="95754" tIns="47877" rIns="95754" bIns="47877" anchor="ctr"/>
          <a:lstStyle/>
          <a:p>
            <a:pPr algn="ctr" defTabSz="839429" latinLnBrk="0">
              <a:defRPr/>
            </a:pPr>
            <a:r>
              <a:rPr lang="mn-MN" altLang="ko-KR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Агаарын бохирдол</a:t>
            </a:r>
            <a:endParaRPr lang="en-US" altLang="ko-KR" kern="0" dirty="0">
              <a:solidFill>
                <a:sysClr val="window" lastClr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1" name="AutoShape 212"/>
          <p:cNvSpPr>
            <a:spLocks noChangeArrowheads="1"/>
          </p:cNvSpPr>
          <p:nvPr/>
        </p:nvSpPr>
        <p:spPr bwMode="auto">
          <a:xfrm>
            <a:off x="358375" y="3861048"/>
            <a:ext cx="4213625" cy="323966"/>
          </a:xfrm>
          <a:prstGeom prst="roundRect">
            <a:avLst>
              <a:gd name="adj" fmla="val 16667"/>
            </a:avLst>
          </a:prstGeom>
          <a:solidFill>
            <a:srgbClr val="301E70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rgbClr val="CECFCE"/>
            </a:outerShdw>
          </a:effectLst>
        </p:spPr>
        <p:txBody>
          <a:bodyPr wrap="none" lIns="95754" tIns="47877" rIns="95754" bIns="47877" anchor="ctr"/>
          <a:lstStyle/>
          <a:p>
            <a:pPr algn="ctr" defTabSz="839429" latinLnBrk="0">
              <a:defRPr/>
            </a:pPr>
            <a:r>
              <a:rPr lang="mn-MN" altLang="ko-KR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Зам тээврийн осол</a:t>
            </a:r>
            <a:endParaRPr lang="ko-KR" altLang="en-US" kern="0" dirty="0">
              <a:solidFill>
                <a:sysClr val="window" lastClr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2" name="AutoShape 224"/>
          <p:cNvSpPr>
            <a:spLocks noChangeArrowheads="1"/>
          </p:cNvSpPr>
          <p:nvPr/>
        </p:nvSpPr>
        <p:spPr bwMode="auto">
          <a:xfrm>
            <a:off x="359684" y="4221088"/>
            <a:ext cx="4200876" cy="2361456"/>
          </a:xfrm>
          <a:prstGeom prst="roundRect">
            <a:avLst>
              <a:gd name="adj" fmla="val 2704"/>
            </a:avLst>
          </a:prstGeom>
          <a:noFill/>
          <a:ln w="19050">
            <a:solidFill>
              <a:srgbClr val="336699"/>
            </a:solidFill>
            <a:round/>
            <a:headEnd/>
            <a:tailEnd/>
          </a:ln>
          <a:effectLst>
            <a:outerShdw dist="35921" dir="2700000" algn="ctr" rotWithShape="0">
              <a:srgbClr val="D6ECFF"/>
            </a:outerShdw>
          </a:effectLst>
        </p:spPr>
        <p:txBody>
          <a:bodyPr wrap="none" lIns="82619" tIns="42963" rIns="82619" bIns="42963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654" y="1960203"/>
            <a:ext cx="2003898" cy="1683756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5186" y="1960203"/>
            <a:ext cx="2024427" cy="1683756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2374" y="1960202"/>
            <a:ext cx="2003231" cy="168482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1965451"/>
            <a:ext cx="1995723" cy="167850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5" descr="air pollution of ulaanbaatar에 대한 이미지 검색결과">
            <a:hlinkClick r:id="rId6"/>
          </p:cNvPr>
          <p:cNvPicPr preferRelativeResize="0"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4293096"/>
            <a:ext cx="4049589" cy="2232248"/>
          </a:xfrm>
          <a:prstGeom prst="roundRect">
            <a:avLst>
              <a:gd name="adj" fmla="val 9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3" name="직사각형 2"/>
          <p:cNvSpPr/>
          <p:nvPr/>
        </p:nvSpPr>
        <p:spPr>
          <a:xfrm>
            <a:off x="467544" y="4285692"/>
            <a:ext cx="1488243" cy="2232248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2001268" y="4285692"/>
            <a:ext cx="1221432" cy="2232248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3268181" y="4285692"/>
            <a:ext cx="1221432" cy="2232248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텍스트"/>
          <p:cNvSpPr txBox="1"/>
          <p:nvPr/>
        </p:nvSpPr>
        <p:spPr>
          <a:xfrm>
            <a:off x="692019" y="4396462"/>
            <a:ext cx="103929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ko-KR" sz="12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Crash</a:t>
            </a:r>
          </a:p>
        </p:txBody>
      </p:sp>
      <p:sp>
        <p:nvSpPr>
          <p:cNvPr id="34" name="텍스트"/>
          <p:cNvSpPr txBox="1"/>
          <p:nvPr/>
        </p:nvSpPr>
        <p:spPr>
          <a:xfrm>
            <a:off x="3467263" y="4396462"/>
            <a:ext cx="823268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ko-KR" sz="12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Injuries</a:t>
            </a:r>
          </a:p>
        </p:txBody>
      </p:sp>
      <p:sp>
        <p:nvSpPr>
          <p:cNvPr id="35" name="텍스트"/>
          <p:cNvSpPr txBox="1"/>
          <p:nvPr/>
        </p:nvSpPr>
        <p:spPr>
          <a:xfrm>
            <a:off x="2092338" y="4396462"/>
            <a:ext cx="103929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ko-KR" sz="12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Fatalities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2032502" y="4799196"/>
            <a:ext cx="1059916" cy="1654140"/>
            <a:chOff x="2032502" y="4726608"/>
            <a:chExt cx="1059916" cy="1654140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32502" y="4726608"/>
              <a:ext cx="1059916" cy="1415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436476" y="6165304"/>
              <a:ext cx="59971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2016</a:t>
              </a:r>
              <a:endParaRPr lang="ko-KR" altLang="en-US" sz="800" dirty="0"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3300012" y="4797732"/>
            <a:ext cx="1157769" cy="1655604"/>
            <a:chOff x="3300012" y="4725144"/>
            <a:chExt cx="1157769" cy="1655604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00012" y="4725144"/>
              <a:ext cx="1157769" cy="1440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3684258" y="6165304"/>
              <a:ext cx="59971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2016</a:t>
              </a:r>
              <a:endParaRPr lang="ko-KR" altLang="en-US" sz="800" dirty="0"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000698" y="4713600"/>
            <a:ext cx="5884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Unit: People</a:t>
            </a:r>
            <a:endParaRPr lang="ko-KR" altLang="en-US" sz="500" b="1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766857" y="4685383"/>
            <a:ext cx="57606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Unit: People</a:t>
            </a:r>
            <a:endParaRPr lang="ko-KR" altLang="en-US" sz="500" b="1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4581129"/>
            <a:ext cx="1296144" cy="181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4987838" y="5761465"/>
            <a:ext cx="3447803" cy="7367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mn-MN" altLang="ko-KR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Агаарын бохирдол хамгийн ихтэй </a:t>
            </a:r>
          </a:p>
          <a:p>
            <a:pPr algn="ctr">
              <a:lnSpc>
                <a:spcPct val="114000"/>
              </a:lnSpc>
            </a:pPr>
            <a:r>
              <a:rPr lang="mn-MN" altLang="ko-KR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хотуудын жагсаалтад 2-рт эрэмбэлэгдсэн</a:t>
            </a:r>
          </a:p>
          <a:p>
            <a:pPr algn="ctr">
              <a:lnSpc>
                <a:spcPct val="114000"/>
              </a:lnSpc>
            </a:pPr>
            <a:r>
              <a:rPr lang="en-US" altLang="ko-KR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(2013</a:t>
            </a:r>
            <a:r>
              <a:rPr lang="mn-MN" altLang="ko-KR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он</a:t>
            </a:r>
            <a:r>
              <a:rPr lang="en-US" altLang="ko-KR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mn-MN" altLang="ko-KR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ДЭМБ</a:t>
            </a:r>
            <a:endParaRPr lang="ko-KR" altLang="en-US" sz="1400" dirty="0" err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58CB1E-F828-4F11-99E0-327109AF9DA4}" type="slidenum">
              <a:rPr lang="de-DE" sz="10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3</a:t>
            </a:fld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89418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588" y="2666914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1" name="AutoShape 224"/>
          <p:cNvSpPr>
            <a:spLocks noChangeArrowheads="1"/>
          </p:cNvSpPr>
          <p:nvPr/>
        </p:nvSpPr>
        <p:spPr bwMode="auto">
          <a:xfrm>
            <a:off x="4601886" y="1799575"/>
            <a:ext cx="4200876" cy="2925569"/>
          </a:xfrm>
          <a:prstGeom prst="roundRect">
            <a:avLst>
              <a:gd name="adj" fmla="val 2704"/>
            </a:avLst>
          </a:prstGeom>
          <a:solidFill>
            <a:schemeClr val="bg1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546"/>
            <a:endParaRPr lang="ko-KR" altLang="en-US" dirty="0">
              <a:solidFill>
                <a:srgbClr val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2" name="AutoShape 212"/>
          <p:cNvSpPr>
            <a:spLocks noChangeArrowheads="1"/>
          </p:cNvSpPr>
          <p:nvPr/>
        </p:nvSpPr>
        <p:spPr bwMode="auto">
          <a:xfrm>
            <a:off x="4602690" y="1421069"/>
            <a:ext cx="4213625" cy="323966"/>
          </a:xfrm>
          <a:prstGeom prst="roundRect">
            <a:avLst>
              <a:gd name="adj" fmla="val 16667"/>
            </a:avLst>
          </a:prstGeom>
          <a:solidFill>
            <a:srgbClr val="301E70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rgbClr val="CECFCE"/>
            </a:outerShdw>
          </a:effectLst>
        </p:spPr>
        <p:txBody>
          <a:bodyPr wrap="none" lIns="95754" tIns="47877" rIns="95754" bIns="47877" anchor="ctr"/>
          <a:lstStyle/>
          <a:p>
            <a:pPr algn="ctr" defTabSz="839429" latinLnBrk="0">
              <a:defRPr/>
            </a:pPr>
            <a:r>
              <a:rPr lang="mn-MN" altLang="ko-KR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Хэрэгжүүлэх стратеги ба төлөвлөгөө</a:t>
            </a:r>
            <a:endParaRPr lang="ko-KR" altLang="en-US" kern="0" dirty="0">
              <a:solidFill>
                <a:sysClr val="window" lastClr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0" name="직사각형 59"/>
          <p:cNvSpPr/>
          <p:nvPr/>
        </p:nvSpPr>
        <p:spPr bwMode="auto">
          <a:xfrm>
            <a:off x="4713154" y="2060848"/>
            <a:ext cx="4103161" cy="1117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Зогсоолын хүрэлцээ бага, томоохон үйлчилгээний газруудаас шалтгаалсан замын ачаалал их байрлалуудад 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/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бизнес төвлөрсөн байрлал, томоохон худалдааны төв гэх мэт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/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голчлон анхаарна. </a:t>
            </a:r>
            <a:endParaRPr lang="en-US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1-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шатанд хотын төвд 5 нийтийн зогсоолд суурилуулна улмаар 2 ба 3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шатанд өргөтгөнө.</a:t>
            </a:r>
            <a:endParaRPr lang="en-US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67" name="직사각형 266"/>
          <p:cNvSpPr/>
          <p:nvPr/>
        </p:nvSpPr>
        <p:spPr bwMode="auto">
          <a:xfrm>
            <a:off x="4699927" y="3787944"/>
            <a:ext cx="4078372" cy="3579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2 ба 3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-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р үе шатанд зогсоолын хүрэлцээ бага, замын ачаалал өндөр 3 сумын 15 байрлалд суурилуулна.</a:t>
            </a:r>
            <a:endParaRPr lang="en-US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81" name="그룹 80"/>
          <p:cNvGrpSpPr/>
          <p:nvPr/>
        </p:nvGrpSpPr>
        <p:grpSpPr>
          <a:xfrm>
            <a:off x="322764" y="1429322"/>
            <a:ext cx="4168853" cy="2426125"/>
            <a:chOff x="322765" y="1702782"/>
            <a:chExt cx="4002850" cy="2426125"/>
          </a:xfrm>
        </p:grpSpPr>
        <p:sp>
          <p:nvSpPr>
            <p:cNvPr id="82" name="LcS65"/>
            <p:cNvSpPr/>
            <p:nvPr/>
          </p:nvSpPr>
          <p:spPr>
            <a:xfrm>
              <a:off x="337019" y="2017820"/>
              <a:ext cx="3988596" cy="2111087"/>
            </a:xfrm>
            <a:prstGeom prst="roundRect">
              <a:avLst>
                <a:gd name="adj" fmla="val 3101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546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rgbClr val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3" name="AutoShape 212"/>
            <p:cNvSpPr>
              <a:spLocks noChangeArrowheads="1"/>
            </p:cNvSpPr>
            <p:nvPr/>
          </p:nvSpPr>
          <p:spPr bwMode="auto">
            <a:xfrm>
              <a:off x="322765" y="1702782"/>
              <a:ext cx="4002850" cy="323966"/>
            </a:xfrm>
            <a:prstGeom prst="roundRect">
              <a:avLst>
                <a:gd name="adj" fmla="val 16667"/>
              </a:avLst>
            </a:prstGeom>
            <a:solidFill>
              <a:srgbClr val="301E70"/>
            </a:soli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rgbClr val="CECFCE"/>
              </a:outerShdw>
            </a:effectLst>
          </p:spPr>
          <p:txBody>
            <a:bodyPr wrap="none" lIns="95754" tIns="47877" rIns="95754" bIns="47877" anchor="ctr"/>
            <a:lstStyle/>
            <a:p>
              <a:pPr algn="ctr" defTabSz="839429" latinLnBrk="0">
                <a:defRPr/>
              </a:pP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Системийн загвар</a:t>
              </a:r>
              <a:endParaRPr lang="ko-KR" altLang="en-US" sz="1700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322764" y="3907072"/>
            <a:ext cx="4168853" cy="2560403"/>
            <a:chOff x="322765" y="1702782"/>
            <a:chExt cx="4002850" cy="2426125"/>
          </a:xfrm>
        </p:grpSpPr>
        <p:sp>
          <p:nvSpPr>
            <p:cNvPr id="79" name="LcS65"/>
            <p:cNvSpPr/>
            <p:nvPr/>
          </p:nvSpPr>
          <p:spPr>
            <a:xfrm>
              <a:off x="337019" y="2017820"/>
              <a:ext cx="3988596" cy="2111087"/>
            </a:xfrm>
            <a:prstGeom prst="roundRect">
              <a:avLst>
                <a:gd name="adj" fmla="val 3101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546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rgbClr val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0" name="AutoShape 212"/>
            <p:cNvSpPr>
              <a:spLocks noChangeArrowheads="1"/>
            </p:cNvSpPr>
            <p:nvPr/>
          </p:nvSpPr>
          <p:spPr bwMode="auto">
            <a:xfrm>
              <a:off x="322765" y="1702782"/>
              <a:ext cx="4002850" cy="323966"/>
            </a:xfrm>
            <a:prstGeom prst="roundRect">
              <a:avLst>
                <a:gd name="adj" fmla="val 16667"/>
              </a:avLst>
            </a:prstGeom>
            <a:solidFill>
              <a:srgbClr val="301E70"/>
            </a:soli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rgbClr val="CECFCE"/>
              </a:outerShdw>
            </a:effectLst>
          </p:spPr>
          <p:txBody>
            <a:bodyPr wrap="none" lIns="95754" tIns="47877" rIns="95754" bIns="47877" anchor="ctr"/>
            <a:lstStyle/>
            <a:p>
              <a:pPr algn="ctr" defTabSz="839429" latinLnBrk="0">
                <a:defRPr/>
              </a:pP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Зорилт </a:t>
              </a:r>
              <a:r>
                <a:rPr lang="en-US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&amp; </a:t>
              </a: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Үр нөлөө</a:t>
              </a:r>
              <a:endParaRPr lang="en-US" altLang="ko-KR" dirty="0"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87" name="TextBox 47"/>
          <p:cNvSpPr txBox="1"/>
          <p:nvPr/>
        </p:nvSpPr>
        <p:spPr>
          <a:xfrm>
            <a:off x="378985" y="4319518"/>
            <a:ext cx="4112631" cy="151426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bevelT w="1270" h="1270"/>
              <a:bevelB w="0" h="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532454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1064909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597363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2129822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662271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3194729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727180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4259636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marL="88900" indent="-88900">
              <a:lnSpc>
                <a:spcPct val="120000"/>
              </a:lnSpc>
              <a:buClr>
                <a:srgbClr val="0079C1"/>
              </a:buClr>
              <a:buFont typeface="Arial"/>
              <a:buChar char="•"/>
              <a:tabLst>
                <a:tab pos="133350" algn="l"/>
              </a:tabLst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Жолооч нарт боломжит зогсоолууд болон сул зай бүхий зогсоолын мэдээлэл өгч чиглүүлэх улмаар зогсоол хайж үр ашиггүй зорчиж замын ачаалал нэмэх, хориглосон байрлалд зогсох тоог бууруулна. </a:t>
            </a:r>
          </a:p>
          <a:p>
            <a:pPr marL="88900" indent="-88900">
              <a:lnSpc>
                <a:spcPct val="120000"/>
              </a:lnSpc>
              <a:buClr>
                <a:srgbClr val="0079C1"/>
              </a:buClr>
              <a:buFont typeface="Arial"/>
              <a:buChar char="•"/>
              <a:tabLst>
                <a:tab pos="133350" algn="l"/>
              </a:tabLst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Нийслэл хотын хэмжээнд ЗМУС бүхий зогсоолуудаас орж буй болон гарч буй тээврийн хэрэгслүүдийн мэдээллийг нэгтгэн авто зогсоолын төлөв байдлыг шинжлэнэ. </a:t>
            </a:r>
            <a:endParaRPr lang="en-US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69" name="표 68"/>
          <p:cNvGraphicFramePr>
            <a:graphicFrameLocks noGrp="1"/>
          </p:cNvGraphicFramePr>
          <p:nvPr/>
        </p:nvGraphicFramePr>
        <p:xfrm>
          <a:off x="4581202" y="4933944"/>
          <a:ext cx="4239270" cy="15193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9844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8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Ангилал</a:t>
                      </a:r>
                      <a:endParaRPr lang="ko-KR" sz="8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1-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(2018-2022)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2-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(2023-2026)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3-</a:t>
                      </a:r>
                      <a:r>
                        <a:rPr lang="mn-MN" altLang="ko-KR" sz="700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effectLst>
                            <a:glow rad="63500">
                              <a:prstClr val="white">
                                <a:alpha val="40000"/>
                              </a:prstClr>
                            </a:glow>
                          </a:effectLst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р үе шат</a:t>
                      </a:r>
                      <a:endParaRPr lang="en-US" sz="700" kern="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(2027-2030)</a:t>
                      </a:r>
                      <a:endParaRPr lang="ko-KR" alt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700" kern="0" dirty="0"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Нийт</a:t>
                      </a:r>
                      <a:endParaRPr lang="ko-KR" sz="700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516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Улаанбаатар</a:t>
                      </a:r>
                      <a:endParaRPr lang="ko-KR" sz="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5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30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50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83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516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Орон</a:t>
                      </a:r>
                      <a:r>
                        <a:rPr lang="mn-MN" altLang="ko-KR" sz="800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 нутаг</a:t>
                      </a:r>
                      <a:endParaRPr lang="ko-KR" sz="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15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105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120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516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Удирдлагын</a:t>
                      </a:r>
                      <a:r>
                        <a:rPr lang="mn-MN" sz="800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 төв</a:t>
                      </a:r>
                      <a:endParaRPr lang="ko-KR" sz="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1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4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4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9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9" name="그림 28" descr="EMB000010a4bd3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77"/>
          <a:stretch>
            <a:fillRect/>
          </a:stretch>
        </p:blipFill>
        <p:spPr bwMode="auto">
          <a:xfrm>
            <a:off x="401163" y="1823632"/>
            <a:ext cx="4026900" cy="2013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직사각형 32"/>
          <p:cNvSpPr/>
          <p:nvPr/>
        </p:nvSpPr>
        <p:spPr>
          <a:xfrm>
            <a:off x="255847" y="908720"/>
            <a:ext cx="8888161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245" indent="-361245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70000"/>
              <a:buBlip>
                <a:blip r:embed="rId3"/>
              </a:buBlip>
            </a:pPr>
            <a:r>
              <a:rPr kumimoji="1" lang="mn-MN" altLang="ko-KR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Зогсоолын мэдээлэл удирдлагын систем</a:t>
            </a:r>
            <a:endParaRPr kumimoji="1" lang="en-US" altLang="ko-KR" dirty="0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1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1" name="텍스트"/>
          <p:cNvSpPr txBox="1"/>
          <p:nvPr/>
        </p:nvSpPr>
        <p:spPr>
          <a:xfrm>
            <a:off x="4716016" y="1844824"/>
            <a:ext cx="1496082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7"/>
              </a:rPr>
              <a:t>Улаанбаатар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ko-KR" sz="2800" dirty="0">
                <a:solidFill>
                  <a:srgbClr val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ТУС-ын Дэд системүүдийн суурь дизайн</a:t>
            </a:r>
            <a:endParaRPr kumimoji="1" lang="en-US" altLang="ko-KR" sz="2800" dirty="0">
              <a:solidFill>
                <a:srgbClr val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3" name="텍스트"/>
          <p:cNvSpPr txBox="1"/>
          <p:nvPr/>
        </p:nvSpPr>
        <p:spPr>
          <a:xfrm>
            <a:off x="4716463" y="3403693"/>
            <a:ext cx="936104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7"/>
              </a:rPr>
              <a:t>Орон нутаг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7416315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588" y="2670001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224"/>
          <p:cNvSpPr>
            <a:spLocks noChangeArrowheads="1"/>
          </p:cNvSpPr>
          <p:nvPr/>
        </p:nvSpPr>
        <p:spPr bwMode="auto">
          <a:xfrm>
            <a:off x="4601886" y="1799575"/>
            <a:ext cx="4200876" cy="3069288"/>
          </a:xfrm>
          <a:prstGeom prst="roundRect">
            <a:avLst>
              <a:gd name="adj" fmla="val 2704"/>
            </a:avLst>
          </a:prstGeom>
          <a:solidFill>
            <a:schemeClr val="bg1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546"/>
            <a:endParaRPr lang="ko-KR" altLang="en-US" dirty="0">
              <a:solidFill>
                <a:srgbClr val="FFFFFF"/>
              </a:solidFill>
              <a:latin typeface="Times New Roman" panose="02020603050405020304" pitchFamily="18" charset="0"/>
              <a:ea typeface="-윤고딕340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92" name="AutoShape 212"/>
          <p:cNvSpPr>
            <a:spLocks noChangeArrowheads="1"/>
          </p:cNvSpPr>
          <p:nvPr/>
        </p:nvSpPr>
        <p:spPr bwMode="auto">
          <a:xfrm>
            <a:off x="4602690" y="1421069"/>
            <a:ext cx="4213625" cy="323966"/>
          </a:xfrm>
          <a:prstGeom prst="roundRect">
            <a:avLst>
              <a:gd name="adj" fmla="val 16667"/>
            </a:avLst>
          </a:prstGeom>
          <a:solidFill>
            <a:srgbClr val="301E70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rgbClr val="CECFCE"/>
            </a:outerShdw>
          </a:effectLst>
        </p:spPr>
        <p:txBody>
          <a:bodyPr wrap="none" lIns="95754" tIns="47877" rIns="95754" bIns="47877" anchor="ctr"/>
          <a:lstStyle/>
          <a:p>
            <a:pPr algn="ctr" defTabSz="839429" latinLnBrk="0">
              <a:defRPr/>
            </a:pPr>
            <a:r>
              <a:rPr lang="mn-MN" altLang="ko-KR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Хэрэгжүүлэх стратеги</a:t>
            </a:r>
            <a:r>
              <a:rPr lang="en-US" altLang="ko-KR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&amp; </a:t>
            </a:r>
            <a:r>
              <a:rPr lang="mn-MN" altLang="ko-KR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төлөвлөгөө</a:t>
            </a:r>
            <a:endParaRPr lang="ko-KR" altLang="en-US" kern="0" dirty="0">
              <a:solidFill>
                <a:sysClr val="window" lastClr="FFFFFF"/>
              </a:solidFill>
              <a:latin typeface="Arial" panose="020B0604020202020204" pitchFamily="34" charset="0"/>
              <a:ea typeface="나눔고딕 Bold" panose="020D08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0" name="직사각형 59"/>
          <p:cNvSpPr/>
          <p:nvPr/>
        </p:nvSpPr>
        <p:spPr bwMode="auto">
          <a:xfrm>
            <a:off x="4713154" y="2074783"/>
            <a:ext cx="4078372" cy="1290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B0600000101010101" charset="-127"/>
                <a:cs typeface="Arial" panose="020B0604020202020204" pitchFamily="34" charset="0"/>
              </a:rPr>
              <a:t>2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B0600000101010101" charset="-127"/>
                <a:cs typeface="Arial" panose="020B0604020202020204" pitchFamily="34" charset="0"/>
              </a:rPr>
              <a:t>-р үе шатнаас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B0600000101010101" charset="-127"/>
                <a:cs typeface="Arial" panose="020B0604020202020204" pitchFamily="34" charset="0"/>
              </a:rPr>
              <a:t>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B0600000101010101" charset="-127"/>
                <a:cs typeface="Arial" panose="020B0604020202020204" pitchFamily="34" charset="0"/>
              </a:rPr>
              <a:t>туршилтын төслийг эхлүүлж, 10 байршлыг сонгон, нийтийн дугуйн хэрэглээг нэмэгдүүлнэ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나눔고딕 Bold" panose="020B0600000101010101" charset="-127"/>
                <a:ea typeface="나눔고딕 Bold" panose="020B0600000101010101" charset="-127"/>
                <a:cs typeface="Times New Roman" panose="02020603050405020304" pitchFamily="18" charset="0"/>
              </a:rPr>
              <a:t>.</a:t>
            </a:r>
          </a:p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B0600000101010101" charset="-127"/>
                <a:cs typeface="Arial" panose="020B0604020202020204" pitchFamily="34" charset="0"/>
              </a:rPr>
              <a:t>Нийтийн дугуйн системийг суурилуулж, нэмэлт тоног төхөөрөмжүүдийг нийлүүлнэ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나눔고딕 Bold" panose="020B0600000101010101" charset="-127"/>
                <a:ea typeface="나눔고딕 Bold" panose="020B0600000101010101" charset="-127"/>
                <a:cs typeface="Times New Roman" panose="02020603050405020304" pitchFamily="18" charset="0"/>
              </a:rPr>
              <a:t>.</a:t>
            </a:r>
          </a:p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B0600000101010101" charset="-127"/>
                <a:cs typeface="Arial" panose="020B0604020202020204" pitchFamily="34" charset="0"/>
              </a:rPr>
              <a:t>Нийтийн тээврийн картыг төлбөрийн хэрэгслээр ашиглах боломжтой болно, мөн утасгүй сүлжээг зогсоолууд болон удирдлагын төвийн харилцаа холбоонд ашиглана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나눔고딕 Bold" panose="020B0600000101010101" charset="-127"/>
                <a:ea typeface="나눔고딕 Bold" panose="020B0600000101010101" charset="-127"/>
                <a:cs typeface="Times New Roman" panose="02020603050405020304" pitchFamily="18" charset="0"/>
              </a:rPr>
              <a:t>.</a:t>
            </a:r>
            <a:endParaRPr lang="en-US" altLang="ko-KR" sz="1100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effectLst>
                <a:glow rad="63500">
                  <a:prstClr val="white">
                    <a:alpha val="40000"/>
                  </a:prstClr>
                </a:glow>
              </a:effectLst>
              <a:latin typeface="나눔고딕 Bold" panose="020B0600000101010101" charset="-127"/>
              <a:ea typeface="나눔고딕 Bold" panose="020B0600000101010101" charset="-127"/>
              <a:cs typeface="Times New Roman" panose="02020603050405020304" pitchFamily="18" charset="0"/>
            </a:endParaRPr>
          </a:p>
        </p:txBody>
      </p:sp>
      <p:sp>
        <p:nvSpPr>
          <p:cNvPr id="267" name="직사각형 266"/>
          <p:cNvSpPr/>
          <p:nvPr/>
        </p:nvSpPr>
        <p:spPr bwMode="auto">
          <a:xfrm>
            <a:off x="4713154" y="3878824"/>
            <a:ext cx="4078372" cy="7303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B0600000101010101" charset="-127"/>
                <a:cs typeface="Arial" panose="020B0604020202020204" pitchFamily="34" charset="0"/>
              </a:rPr>
              <a:t>Хүн амын нягтшил өндөр 3 аймагт туршилтаар нэвтрүүлнэ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B0600000101010101" charset="-127"/>
                <a:cs typeface="Arial" panose="020B0604020202020204" pitchFamily="34" charset="0"/>
              </a:rPr>
              <a:t>. </a:t>
            </a:r>
          </a:p>
          <a:p>
            <a:pPr marL="88900" indent="-88900">
              <a:lnSpc>
                <a:spcPct val="110000"/>
              </a:lnSpc>
              <a:buFont typeface="Arial"/>
              <a:buChar char="•"/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B0600000101010101" charset="-127"/>
                <a:cs typeface="Arial" panose="020B0604020202020204" pitchFamily="34" charset="0"/>
              </a:rPr>
              <a:t>Бүс нутгийн удирдлагын төвүүдэд системийн удирдлага, үйл ажиллагааг авч явна. Дугуйн түгээлтийн тээврийн хэрэгслийг холбогдох аймгийн захиргааны дэмжлэгтэйгээр ажиллуулна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B0600000101010101" charset="-127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81" name="그룹 80"/>
          <p:cNvGrpSpPr/>
          <p:nvPr/>
        </p:nvGrpSpPr>
        <p:grpSpPr>
          <a:xfrm>
            <a:off x="322764" y="1429322"/>
            <a:ext cx="4168853" cy="2426125"/>
            <a:chOff x="322765" y="1702782"/>
            <a:chExt cx="4002850" cy="2426125"/>
          </a:xfrm>
        </p:grpSpPr>
        <p:sp>
          <p:nvSpPr>
            <p:cNvPr id="82" name="LcS65"/>
            <p:cNvSpPr/>
            <p:nvPr/>
          </p:nvSpPr>
          <p:spPr>
            <a:xfrm>
              <a:off x="337019" y="2017820"/>
              <a:ext cx="3988596" cy="2111087"/>
            </a:xfrm>
            <a:prstGeom prst="roundRect">
              <a:avLst>
                <a:gd name="adj" fmla="val 3101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546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rgbClr val="FFFFFF"/>
                </a:solidFill>
                <a:latin typeface="Times New Roman" panose="02020603050405020304" pitchFamily="18" charset="0"/>
                <a:ea typeface="-윤고딕340" panose="02030504000101010101" pitchFamily="18" charset="-127"/>
                <a:cs typeface="Times New Roman" panose="02020603050405020304" pitchFamily="18" charset="0"/>
              </a:endParaRPr>
            </a:p>
          </p:txBody>
        </p:sp>
        <p:sp>
          <p:nvSpPr>
            <p:cNvPr id="83" name="AutoShape 212"/>
            <p:cNvSpPr>
              <a:spLocks noChangeArrowheads="1"/>
            </p:cNvSpPr>
            <p:nvPr/>
          </p:nvSpPr>
          <p:spPr bwMode="auto">
            <a:xfrm>
              <a:off x="322765" y="1702782"/>
              <a:ext cx="4002850" cy="323966"/>
            </a:xfrm>
            <a:prstGeom prst="roundRect">
              <a:avLst>
                <a:gd name="adj" fmla="val 16667"/>
              </a:avLst>
            </a:prstGeom>
            <a:solidFill>
              <a:srgbClr val="301E70"/>
            </a:soli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rgbClr val="CECFCE"/>
              </a:outerShdw>
            </a:effectLst>
          </p:spPr>
          <p:txBody>
            <a:bodyPr wrap="none" lIns="95754" tIns="47877" rIns="95754" bIns="47877" anchor="ctr"/>
            <a:lstStyle/>
            <a:p>
              <a:pPr algn="ctr" defTabSz="839429" latinLnBrk="0">
                <a:defRPr/>
              </a:pP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Системийн талаарх ойлголт</a:t>
              </a:r>
              <a:endParaRPr lang="ko-KR" altLang="en-US" sz="1700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322764" y="3907072"/>
            <a:ext cx="4168853" cy="2560403"/>
            <a:chOff x="322765" y="1702782"/>
            <a:chExt cx="4002850" cy="2426125"/>
          </a:xfrm>
        </p:grpSpPr>
        <p:sp>
          <p:nvSpPr>
            <p:cNvPr id="79" name="LcS65"/>
            <p:cNvSpPr/>
            <p:nvPr/>
          </p:nvSpPr>
          <p:spPr>
            <a:xfrm>
              <a:off x="337019" y="2017820"/>
              <a:ext cx="3988596" cy="2111087"/>
            </a:xfrm>
            <a:prstGeom prst="roundRect">
              <a:avLst>
                <a:gd name="adj" fmla="val 3101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546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rgbClr val="FFFFFF"/>
                </a:solidFill>
                <a:latin typeface="Times New Roman" panose="02020603050405020304" pitchFamily="18" charset="0"/>
                <a:ea typeface="-윤고딕340" panose="02030504000101010101" pitchFamily="18" charset="-127"/>
                <a:cs typeface="Times New Roman" panose="02020603050405020304" pitchFamily="18" charset="0"/>
              </a:endParaRPr>
            </a:p>
          </p:txBody>
        </p:sp>
        <p:sp>
          <p:nvSpPr>
            <p:cNvPr id="80" name="AutoShape 212"/>
            <p:cNvSpPr>
              <a:spLocks noChangeArrowheads="1"/>
            </p:cNvSpPr>
            <p:nvPr/>
          </p:nvSpPr>
          <p:spPr bwMode="auto">
            <a:xfrm>
              <a:off x="322765" y="1702782"/>
              <a:ext cx="4002850" cy="323966"/>
            </a:xfrm>
            <a:prstGeom prst="roundRect">
              <a:avLst>
                <a:gd name="adj" fmla="val 16667"/>
              </a:avLst>
            </a:prstGeom>
            <a:solidFill>
              <a:srgbClr val="301E70"/>
            </a:soli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rgbClr val="CECFCE"/>
              </a:outerShdw>
            </a:effectLst>
          </p:spPr>
          <p:txBody>
            <a:bodyPr wrap="none" lIns="95754" tIns="47877" rIns="95754" bIns="47877" anchor="ctr"/>
            <a:lstStyle/>
            <a:p>
              <a:pPr algn="ctr" defTabSz="839429" latinLnBrk="0">
                <a:defRPr/>
              </a:pP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Зорилт</a:t>
              </a:r>
              <a:r>
                <a:rPr lang="en-US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 &amp; </a:t>
              </a:r>
              <a:r>
                <a:rPr lang="mn-MN" altLang="ko-KR" dirty="0">
                  <a:solidFill>
                    <a:prstClr val="white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rPr>
                <a:t>Үр нөлөө</a:t>
              </a:r>
              <a:endParaRPr lang="en-US" altLang="ko-KR" dirty="0"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87" name="TextBox 47"/>
          <p:cNvSpPr txBox="1"/>
          <p:nvPr/>
        </p:nvSpPr>
        <p:spPr>
          <a:xfrm>
            <a:off x="378985" y="4293096"/>
            <a:ext cx="4112631" cy="190327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bevelT w="1270" h="1270"/>
              <a:bevelB w="0" h="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532454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1064909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597363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2129822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662271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3194729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727180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4259636" algn="l" defTabSz="1064909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marL="88900" indent="-88900">
              <a:lnSpc>
                <a:spcPct val="120000"/>
              </a:lnSpc>
              <a:buClr>
                <a:srgbClr val="0079C1"/>
              </a:buClr>
              <a:buFont typeface="Arial"/>
              <a:buChar char="•"/>
              <a:tabLst>
                <a:tab pos="133350" algn="l"/>
              </a:tabLst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Түрээсийн дугуйг иргэд ашигласнаар замын түгжрэлийг бууруулах, орчны бохирдол болон эрчим хүчний хэмнэлтэнд хувь нэмэр оруулна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 </a:t>
            </a:r>
          </a:p>
          <a:p>
            <a:pPr marL="88900" indent="-88900">
              <a:lnSpc>
                <a:spcPct val="120000"/>
              </a:lnSpc>
              <a:buClr>
                <a:srgbClr val="0079C1"/>
              </a:buClr>
              <a:buFont typeface="Arial"/>
              <a:buChar char="•"/>
              <a:tabLst>
                <a:tab pos="133350" algn="l"/>
              </a:tabLst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Тусгай чипний тусламжтайгаар унадаг дугуйн 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ID, </a:t>
            </a: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байршил, аялалын зай зэрэг мэдээллийг бодит цагийн горимд автоматаар хянах функцтэй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나눔고딕 Bold" panose="020D0804000000000000" pitchFamily="50" charset="-127"/>
                <a:ea typeface="나눔고딕 Bold" panose="020D0804000000000000" pitchFamily="50" charset="-127"/>
                <a:cs typeface="Times New Roman" panose="02020603050405020304" pitchFamily="18" charset="0"/>
              </a:rPr>
              <a:t> </a:t>
            </a:r>
          </a:p>
          <a:p>
            <a:pPr marL="88900" indent="-88900">
              <a:lnSpc>
                <a:spcPct val="120000"/>
              </a:lnSpc>
              <a:buClr>
                <a:srgbClr val="0079C1"/>
              </a:buClr>
              <a:buFont typeface="Arial"/>
              <a:buChar char="•"/>
              <a:tabLst>
                <a:tab pos="133350" algn="l"/>
              </a:tabLst>
              <a:defRPr lang="ko-KR"/>
            </a:pPr>
            <a:r>
              <a:rPr lang="mn-MN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나눔고딕 Bold" panose="020D0804000000000000" pitchFamily="50" charset="-127"/>
                <a:cs typeface="Arial" panose="020B0604020202020204" pitchFamily="34" charset="0"/>
              </a:rPr>
              <a:t>Дугуйнуудыг нэг газар бөөгнөрөхөөс сэргийлэх зорилгоор цугларсан мэдээлэл дээр үндэслэн унадаг дугуйнуудыг  түгээлтийн тээврийн хэрэгсэл ашиглан жигд тараадаг</a:t>
            </a:r>
            <a:r>
              <a:rPr lang="en-US" altLang="ko-KR" sz="110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나눔고딕 Bold" panose="020D0804000000000000" pitchFamily="50" charset="-127"/>
                <a:ea typeface="나눔고딕 Bold" panose="020D0804000000000000" pitchFamily="50" charset="-127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69" name="표 68"/>
          <p:cNvGraphicFramePr>
            <a:graphicFrameLocks noGrp="1"/>
          </p:cNvGraphicFramePr>
          <p:nvPr/>
        </p:nvGraphicFramePr>
        <p:xfrm>
          <a:off x="4581202" y="5013177"/>
          <a:ext cx="4239270" cy="14401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1079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800" kern="0" dirty="0"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Ангилал</a:t>
                      </a:r>
                      <a:endParaRPr lang="ko-KR" sz="800" kern="100" dirty="0">
                        <a:effectLst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800" kern="0" dirty="0"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Үе шат</a:t>
                      </a:r>
                      <a:r>
                        <a:rPr lang="en-US" sz="800" kern="0" dirty="0"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 1</a:t>
                      </a:r>
                    </a:p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800" kern="0" dirty="0"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(2018-2022)</a:t>
                      </a:r>
                      <a:endParaRPr lang="ko-KR" sz="800" kern="100" dirty="0">
                        <a:effectLst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800" kern="0" dirty="0"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Үе шат</a:t>
                      </a:r>
                      <a:r>
                        <a:rPr lang="en-US" sz="800" kern="0" dirty="0"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 2</a:t>
                      </a: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0" dirty="0"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(2023-2026)</a:t>
                      </a:r>
                      <a:endParaRPr lang="ko-KR" altLang="ko-KR" sz="800" kern="100" dirty="0">
                        <a:effectLst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800" kern="0" dirty="0"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Үе шат</a:t>
                      </a:r>
                      <a:r>
                        <a:rPr lang="en-US" sz="800" kern="0" dirty="0"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 3</a:t>
                      </a:r>
                    </a:p>
                    <a:p>
                      <a:pPr marL="0" marR="0" lvl="0" indent="0" algn="ctr" defTabSz="91233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0" dirty="0"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(2027-2030)</a:t>
                      </a:r>
                      <a:endParaRPr lang="ko-KR" altLang="ko-KR" sz="800" kern="100" dirty="0">
                        <a:effectLst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800" kern="0" dirty="0"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Нийт</a:t>
                      </a:r>
                      <a:endParaRPr lang="ko-KR" sz="800" kern="100" dirty="0">
                        <a:effectLst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60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Улаанбаатар</a:t>
                      </a:r>
                      <a:endParaRPr lang="ko-KR" sz="800" kern="100" dirty="0">
                        <a:solidFill>
                          <a:schemeClr val="tx1"/>
                        </a:solidFill>
                        <a:effectLst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-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10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-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10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360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Аймаг</a:t>
                      </a:r>
                      <a:endParaRPr lang="ko-KR" sz="800" kern="100" dirty="0">
                        <a:solidFill>
                          <a:schemeClr val="tx1"/>
                        </a:solidFill>
                        <a:effectLst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-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-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9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9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360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Удирдлагын</a:t>
                      </a:r>
                      <a:r>
                        <a:rPr lang="mn-MN" sz="800" kern="0" baseline="0" dirty="0">
                          <a:solidFill>
                            <a:schemeClr val="tx1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mn-MN" sz="800" kern="0" dirty="0">
                          <a:solidFill>
                            <a:schemeClr val="tx1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Төв</a:t>
                      </a:r>
                      <a:endParaRPr lang="ko-KR" sz="800" kern="100" dirty="0">
                        <a:solidFill>
                          <a:schemeClr val="tx1"/>
                        </a:solidFill>
                        <a:effectLst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-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solidFill>
                            <a:schemeClr val="tx1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lang="ko-KR" sz="800" kern="0">
                        <a:solidFill>
                          <a:schemeClr val="tx1"/>
                        </a:solidFill>
                        <a:effectLst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tx1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Times New Roman" panose="02020603050405020304" pitchFamily="18" charset="0"/>
                        </a:rPr>
                        <a:t>2</a:t>
                      </a:r>
                      <a:endParaRPr lang="ko-KR" sz="800" kern="0" dirty="0">
                        <a:solidFill>
                          <a:schemeClr val="tx1"/>
                        </a:solidFill>
                        <a:effectLst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8" name="그림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99" y="1990518"/>
            <a:ext cx="2898118" cy="1727494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598" y="1816413"/>
            <a:ext cx="1319853" cy="2519704"/>
          </a:xfrm>
          <a:prstGeom prst="rect">
            <a:avLst/>
          </a:prstGeom>
        </p:spPr>
      </p:pic>
      <p:sp>
        <p:nvSpPr>
          <p:cNvPr id="34" name="직사각형 33"/>
          <p:cNvSpPr/>
          <p:nvPr/>
        </p:nvSpPr>
        <p:spPr>
          <a:xfrm>
            <a:off x="255847" y="908720"/>
            <a:ext cx="8888161" cy="401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245" indent="-361245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70000"/>
              <a:buBlip>
                <a:blip r:embed="rId4"/>
              </a:buBlip>
            </a:pPr>
            <a:r>
              <a:rPr kumimoji="1" lang="mn-MN" altLang="ko-KR" b="1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Нийтийн унадаг дугуйг дэмжих систем</a:t>
            </a:r>
            <a:endParaRPr kumimoji="1" lang="en-US" altLang="ko-KR" b="1" dirty="0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60">
              <a:buSzPct val="130000"/>
              <a:defRPr lang="ko-KR" altLang="en-US"/>
            </a:pPr>
            <a:r>
              <a:rPr kumimoji="1" lang="mn-MN" altLang="ko-KR" sz="2800" dirty="0">
                <a:solidFill>
                  <a:srgbClr val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ТУС-н дэд системүүдийн суурь дизайн</a:t>
            </a:r>
            <a:endParaRPr kumimoji="1" lang="en-US" altLang="ko-KR" sz="2800" dirty="0">
              <a:solidFill>
                <a:srgbClr val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2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29" name="텍스트"/>
          <p:cNvSpPr txBox="1"/>
          <p:nvPr/>
        </p:nvSpPr>
        <p:spPr>
          <a:xfrm>
            <a:off x="4716016" y="1844824"/>
            <a:ext cx="108012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Улаанбаатар</a:t>
            </a:r>
            <a:r>
              <a:rPr lang="en-US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</a:p>
        </p:txBody>
      </p:sp>
      <p:sp>
        <p:nvSpPr>
          <p:cNvPr id="32" name="텍스트"/>
          <p:cNvSpPr txBox="1"/>
          <p:nvPr/>
        </p:nvSpPr>
        <p:spPr>
          <a:xfrm>
            <a:off x="4716016" y="3645024"/>
            <a:ext cx="936104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mn-MN" altLang="ko-KR" sz="14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Орон нутаг</a:t>
            </a:r>
            <a:endParaRPr lang="en-US" altLang="ko-KR" sz="14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022648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588" y="2666914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직사각형 74"/>
          <p:cNvSpPr/>
          <p:nvPr/>
        </p:nvSpPr>
        <p:spPr>
          <a:xfrm>
            <a:off x="430532" y="2772578"/>
            <a:ext cx="8389677" cy="318620"/>
          </a:xfrm>
          <a:prstGeom prst="rect">
            <a:avLst/>
          </a:prstGeom>
          <a:gradFill>
            <a:gsLst>
              <a:gs pos="0">
                <a:srgbClr val="0070C0">
                  <a:alpha val="0"/>
                </a:srgbClr>
              </a:gs>
              <a:gs pos="0">
                <a:srgbClr val="0070C0"/>
              </a:gs>
            </a:gsLst>
            <a:lin ang="10800000" scaled="0"/>
          </a:gradFill>
          <a:ln w="15875" cap="rnd">
            <a:noFill/>
            <a:tailEnd type="triangle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제목 114"/>
          <p:cNvSpPr txBox="1">
            <a:spLocks/>
          </p:cNvSpPr>
          <p:nvPr/>
        </p:nvSpPr>
        <p:spPr>
          <a:xfrm>
            <a:off x="497526" y="2751469"/>
            <a:ext cx="8250938" cy="339729"/>
          </a:xfrm>
          <a:prstGeom prst="rect">
            <a:avLst/>
          </a:prstGeom>
          <a:effectLst>
            <a:outerShdw blurRad="76200" dir="5400000" algn="ctr" rotWithShape="0">
              <a:sysClr val="windowText" lastClr="000000"/>
            </a:outerShdw>
          </a:effectLst>
        </p:spPr>
        <p:txBody>
          <a:bodyPr anchor="ctr" anchorCtr="0"/>
          <a:lstStyle/>
          <a:p>
            <a:pPr algn="ctr" defTabSz="1330325" eaLnBrk="0" latinLnBrk="0" hangingPunct="0">
              <a:lnSpc>
                <a:spcPts val="2000"/>
              </a:lnSpc>
              <a:spcAft>
                <a:spcPts val="600"/>
              </a:spcAft>
              <a:buSzPct val="100000"/>
              <a:defRPr/>
            </a:pPr>
            <a:r>
              <a:rPr lang="mn-MN" altLang="ko-KR" sz="1400" kern="0" dirty="0">
                <a:gradFill>
                  <a:gsLst>
                    <a:gs pos="100000">
                      <a:prstClr val="white"/>
                    </a:gs>
                    <a:gs pos="100000">
                      <a:srgbClr val="0070C0"/>
                    </a:gs>
                  </a:gsLst>
                  <a:lin ang="5400000" scaled="0"/>
                </a:gra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Замын хөдөлгөөний мэдээллийн нэгдсэн төвийн бүтэц зохион байгуулалт болон чиг үүрэг </a:t>
            </a:r>
            <a:endParaRPr lang="en-US" altLang="ko-KR" sz="1400" kern="0" dirty="0">
              <a:gradFill>
                <a:gsLst>
                  <a:gs pos="100000">
                    <a:prstClr val="white"/>
                  </a:gs>
                  <a:gs pos="100000">
                    <a:srgbClr val="0070C0"/>
                  </a:gs>
                </a:gsLst>
                <a:lin ang="5400000" scaled="0"/>
              </a:gra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24" name="Picture 2" descr="C:\Users\Administrator\Desktop\미래부가치평가\그림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9"/>
          <a:stretch/>
        </p:blipFill>
        <p:spPr bwMode="auto">
          <a:xfrm flipH="1">
            <a:off x="4515303" y="2679461"/>
            <a:ext cx="1317595" cy="46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그림 25" descr="C:\Users\Administrator\Desktop\그림61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86"/>
          <a:stretch/>
        </p:blipFill>
        <p:spPr bwMode="auto">
          <a:xfrm>
            <a:off x="5628886" y="4300525"/>
            <a:ext cx="3119578" cy="215281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직사각형 26"/>
          <p:cNvSpPr/>
          <p:nvPr/>
        </p:nvSpPr>
        <p:spPr>
          <a:xfrm>
            <a:off x="464714" y="1360997"/>
            <a:ext cx="1314483" cy="1318463"/>
          </a:xfrm>
          <a:prstGeom prst="rect">
            <a:avLst/>
          </a:prstGeom>
          <a:solidFill>
            <a:srgbClr val="FCD3A6"/>
          </a:solidFill>
          <a:ln w="15875" cap="rnd">
            <a:noFill/>
            <a:tailEnd type="triangle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mn-MN" altLang="ko-KR" sz="11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Үндэсний замын хөдөлгөөний мэдээллийн нэгдсэн төв </a:t>
            </a:r>
            <a:endParaRPr lang="en-US" altLang="ko-KR" sz="11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3278530" y="3232286"/>
            <a:ext cx="2469973" cy="1324858"/>
            <a:chOff x="443531" y="3501008"/>
            <a:chExt cx="1997571" cy="1728192"/>
          </a:xfrm>
        </p:grpSpPr>
        <p:grpSp>
          <p:nvGrpSpPr>
            <p:cNvPr id="30" name="그룹 29"/>
            <p:cNvGrpSpPr/>
            <p:nvPr/>
          </p:nvGrpSpPr>
          <p:grpSpPr>
            <a:xfrm>
              <a:off x="461794" y="3501008"/>
              <a:ext cx="1975422" cy="478984"/>
              <a:chOff x="619457" y="3449189"/>
              <a:chExt cx="3135220" cy="478984"/>
            </a:xfrm>
          </p:grpSpPr>
          <p:sp>
            <p:nvSpPr>
              <p:cNvPr id="35" name="모서리가 둥근 직사각형 34"/>
              <p:cNvSpPr/>
              <p:nvPr/>
            </p:nvSpPr>
            <p:spPr>
              <a:xfrm>
                <a:off x="619457" y="3449189"/>
                <a:ext cx="3135220" cy="419030"/>
              </a:xfrm>
              <a:prstGeom prst="roundRect">
                <a:avLst>
                  <a:gd name="adj" fmla="val 7388"/>
                </a:avLst>
              </a:prstGeom>
              <a:solidFill>
                <a:srgbClr val="66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rtlCol="0" anchor="ctr">
                <a:scene3d>
                  <a:camera prst="orthographicFront"/>
                  <a:lightRig rig="threePt" dir="t"/>
                </a:scene3d>
                <a:sp3d>
                  <a:bevelT w="1270" h="1270"/>
                  <a:bevelB w="1270" h="1270"/>
                </a:sp3d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ts val="300"/>
                  </a:spcAft>
                  <a:buClr>
                    <a:srgbClr val="E60013"/>
                  </a:buClr>
                  <a:buSzPct val="100000"/>
                  <a:defRPr/>
                </a:pPr>
                <a:r>
                  <a:rPr lang="mn-MN" altLang="ko-KR" sz="1000" b="1" spc="-50" dirty="0">
                    <a:solidFill>
                      <a:schemeClr val="bg1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rPr>
                  <a:t>Үндэсний замын хөдөлгөөний мэдээллийн нэгдсэн төв </a:t>
                </a:r>
              </a:p>
            </p:txBody>
          </p:sp>
          <p:sp>
            <p:nvSpPr>
              <p:cNvPr id="36" name="이등변 삼각형 35"/>
              <p:cNvSpPr/>
              <p:nvPr/>
            </p:nvSpPr>
            <p:spPr>
              <a:xfrm rot="10800000">
                <a:off x="688678" y="3856389"/>
                <a:ext cx="236121" cy="71784"/>
              </a:xfrm>
              <a:prstGeom prst="triangle">
                <a:avLst/>
              </a:prstGeom>
              <a:solidFill>
                <a:srgbClr val="66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>
                  <a:bevelT w="1270" h="1270"/>
                  <a:bevelB w="1270" h="1270"/>
                </a:sp3d>
              </a:bodyPr>
              <a:lstStyle/>
              <a:p>
                <a:pPr algn="ctr"/>
                <a:endParaRPr lang="ko-KR" altLang="en-US" sz="1600">
                  <a:latin typeface="나눔고딕 Bold" panose="020D0804000000000000" pitchFamily="50" charset="-127"/>
                  <a:ea typeface="나눔고딕 Bold" panose="020D0804000000000000" pitchFamily="50" charset="-127"/>
                </a:endParaRPr>
              </a:p>
            </p:txBody>
          </p:sp>
        </p:grpSp>
        <p:grpSp>
          <p:nvGrpSpPr>
            <p:cNvPr id="31" name="그룹 30"/>
            <p:cNvGrpSpPr/>
            <p:nvPr/>
          </p:nvGrpSpPr>
          <p:grpSpPr>
            <a:xfrm>
              <a:off x="443531" y="3951926"/>
              <a:ext cx="1997571" cy="1277274"/>
              <a:chOff x="598893" y="3951926"/>
              <a:chExt cx="2249291" cy="1277274"/>
            </a:xfrm>
          </p:grpSpPr>
          <p:sp>
            <p:nvSpPr>
              <p:cNvPr id="33" name="직사각형 32"/>
              <p:cNvSpPr/>
              <p:nvPr/>
            </p:nvSpPr>
            <p:spPr>
              <a:xfrm>
                <a:off x="623833" y="3963741"/>
                <a:ext cx="2224351" cy="126545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279" tIns="45640" rIns="91279" bIns="45640" rtlCol="0" anchor="ctr">
                <a:scene3d>
                  <a:camera prst="orthographicFront"/>
                  <a:lightRig rig="threePt" dir="t"/>
                </a:scene3d>
                <a:sp3d>
                  <a:bevelT w="1270" h="1270"/>
                  <a:bevelB w="1270" h="1270"/>
                </a:sp3d>
              </a:bodyPr>
              <a:lstStyle/>
              <a:p>
                <a:pPr algn="ctr"/>
                <a:endParaRPr lang="ko-KR" altLang="en-US" sz="1600">
                  <a:latin typeface="나눔고딕 Bold" panose="020D0804000000000000" pitchFamily="50" charset="-127"/>
                  <a:ea typeface="나눔고딕 Bold" panose="020D0804000000000000" pitchFamily="50" charset="-127"/>
                </a:endParaRPr>
              </a:p>
            </p:txBody>
          </p:sp>
          <p:sp>
            <p:nvSpPr>
              <p:cNvPr id="34" name="직사각형 33"/>
              <p:cNvSpPr/>
              <p:nvPr/>
            </p:nvSpPr>
            <p:spPr>
              <a:xfrm>
                <a:off x="598893" y="3951926"/>
                <a:ext cx="2244915" cy="11241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388" indent="-179388" defTabSz="1330325" eaLnBrk="0" latinLnBrk="0" hangingPunct="0">
                  <a:spcAft>
                    <a:spcPts val="600"/>
                  </a:spcAft>
                  <a:buSzPct val="100000"/>
                  <a:buFont typeface="Arial" pitchFamily="34" charset="0"/>
                  <a:buChar char="•"/>
                </a:pPr>
                <a:r>
                  <a:rPr lang="mn-MN" altLang="ko-KR" sz="1000" dirty="0">
                    <a:ln w="9525">
                      <a:solidFill>
                        <a:srgbClr val="4F81BD">
                          <a:shade val="50000"/>
                          <a:alpha val="0"/>
                        </a:srgbClr>
                      </a:solidFill>
                    </a:ln>
                    <a:effectLst>
                      <a:glow rad="63500">
                        <a:prstClr val="white">
                          <a:alpha val="40000"/>
                        </a:prstClr>
                      </a:glow>
                    </a:effectLst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rPr>
                  <a:t>Монгол улсын ТУС-н мэдээллийн төвүүд болон </a:t>
                </a:r>
                <a:r>
                  <a:rPr lang="en-US" altLang="ko-KR" sz="1000" dirty="0">
                    <a:ln w="9525">
                      <a:solidFill>
                        <a:srgbClr val="4F81BD">
                          <a:shade val="50000"/>
                          <a:alpha val="0"/>
                        </a:srgbClr>
                      </a:solidFill>
                    </a:ln>
                    <a:effectLst>
                      <a:glow rad="63500">
                        <a:prstClr val="white">
                          <a:alpha val="40000"/>
                        </a:prstClr>
                      </a:glow>
                    </a:effectLst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rPr>
                  <a:t>BIS/BMS </a:t>
                </a:r>
                <a:r>
                  <a:rPr lang="mn-MN" altLang="ko-KR" sz="1000" dirty="0">
                    <a:ln w="9525">
                      <a:solidFill>
                        <a:srgbClr val="4F81BD">
                          <a:shade val="50000"/>
                          <a:alpha val="0"/>
                        </a:srgbClr>
                      </a:solidFill>
                    </a:ln>
                    <a:effectLst>
                      <a:glow rad="63500">
                        <a:prstClr val="white">
                          <a:alpha val="40000"/>
                        </a:prstClr>
                      </a:glow>
                    </a:effectLst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rPr>
                  <a:t>төвүүдээс бодит цагийн горимд мэдээллийг цуглуулж, нэгтгэн, удирдах үүлэнд суурилсан төв</a:t>
                </a:r>
                <a:endParaRPr lang="en-US" altLang="ko-KR" sz="1000" dirty="0">
                  <a:ln w="9525"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  <a:latin typeface="Arial" panose="020B0604020202020204" pitchFamily="34" charset="0"/>
                  <a:ea typeface="나눔고딕 Bold" panose="020D0804000000000000" pitchFamily="50" charset="-127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7" name="그룹 36"/>
          <p:cNvGrpSpPr/>
          <p:nvPr/>
        </p:nvGrpSpPr>
        <p:grpSpPr>
          <a:xfrm>
            <a:off x="416672" y="3232282"/>
            <a:ext cx="2610181" cy="3069609"/>
            <a:chOff x="3222717" y="3477241"/>
            <a:chExt cx="2610181" cy="3069609"/>
          </a:xfrm>
        </p:grpSpPr>
        <p:grpSp>
          <p:nvGrpSpPr>
            <p:cNvPr id="38" name="그룹 37"/>
            <p:cNvGrpSpPr/>
            <p:nvPr/>
          </p:nvGrpSpPr>
          <p:grpSpPr>
            <a:xfrm>
              <a:off x="3222717" y="3477241"/>
              <a:ext cx="2610181" cy="1324858"/>
              <a:chOff x="443531" y="3501008"/>
              <a:chExt cx="1997571" cy="1728194"/>
            </a:xfrm>
          </p:grpSpPr>
          <p:grpSp>
            <p:nvGrpSpPr>
              <p:cNvPr id="51" name="그룹 50"/>
              <p:cNvGrpSpPr/>
              <p:nvPr/>
            </p:nvGrpSpPr>
            <p:grpSpPr>
              <a:xfrm>
                <a:off x="461794" y="3501008"/>
                <a:ext cx="1975422" cy="478984"/>
                <a:chOff x="619457" y="3449189"/>
                <a:chExt cx="3135220" cy="478984"/>
              </a:xfrm>
            </p:grpSpPr>
            <p:sp>
              <p:nvSpPr>
                <p:cNvPr id="55" name="모서리가 둥근 직사각형 54"/>
                <p:cNvSpPr/>
                <p:nvPr/>
              </p:nvSpPr>
              <p:spPr>
                <a:xfrm>
                  <a:off x="619457" y="3449189"/>
                  <a:ext cx="3135220" cy="419030"/>
                </a:xfrm>
                <a:prstGeom prst="roundRect">
                  <a:avLst>
                    <a:gd name="adj" fmla="val 7388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rtlCol="0" anchor="ctr">
                  <a:scene3d>
                    <a:camera prst="orthographicFront"/>
                    <a:lightRig rig="threePt" dir="t"/>
                  </a:scene3d>
                  <a:sp3d>
                    <a:bevelT w="1270" h="1270"/>
                    <a:bevelB w="1270" h="1270"/>
                  </a:sp3d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ts val="300"/>
                    </a:spcAft>
                    <a:buClr>
                      <a:srgbClr val="E60013"/>
                    </a:buClr>
                    <a:buSzPct val="100000"/>
                    <a:defRPr/>
                  </a:pPr>
                  <a:r>
                    <a:rPr lang="mn-MN" altLang="ko-KR" sz="1000" b="1" spc="-50" dirty="0">
                      <a:solidFill>
                        <a:schemeClr val="bg1"/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Arial" panose="020B0604020202020204" pitchFamily="34" charset="0"/>
                      <a:ea typeface="나눔고딕 Bold" panose="020D0804000000000000" pitchFamily="50" charset="-127"/>
                      <a:cs typeface="Arial" panose="020B0604020202020204" pitchFamily="34" charset="0"/>
                    </a:rPr>
                    <a:t>Үндэсний төв</a:t>
                  </a:r>
                  <a:endParaRPr lang="ko-KR" altLang="en-US" sz="1000" b="1" spc="-50" dirty="0">
                    <a:solidFill>
                      <a:schemeClr val="bg1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이등변 삼각형 55"/>
                <p:cNvSpPr/>
                <p:nvPr/>
              </p:nvSpPr>
              <p:spPr>
                <a:xfrm rot="10800000">
                  <a:off x="688678" y="3856389"/>
                  <a:ext cx="236121" cy="71784"/>
                </a:xfrm>
                <a:prstGeom prst="triangl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orthographicFront"/>
                    <a:lightRig rig="threePt" dir="t"/>
                  </a:scene3d>
                  <a:sp3d>
                    <a:bevelT w="1270" h="1270"/>
                    <a:bevelB w="1270" h="1270"/>
                  </a:sp3d>
                </a:bodyPr>
                <a:lstStyle/>
                <a:p>
                  <a:pPr algn="ctr"/>
                  <a:endParaRPr lang="ko-KR" altLang="en-US" sz="1600">
                    <a:latin typeface="나눔고딕 Bold" panose="020D0804000000000000" pitchFamily="50" charset="-127"/>
                    <a:ea typeface="나눔고딕 Bold" panose="020D0804000000000000" pitchFamily="50" charset="-127"/>
                  </a:endParaRPr>
                </a:p>
              </p:txBody>
            </p:sp>
          </p:grpSp>
          <p:grpSp>
            <p:nvGrpSpPr>
              <p:cNvPr id="52" name="그룹 51"/>
              <p:cNvGrpSpPr/>
              <p:nvPr/>
            </p:nvGrpSpPr>
            <p:grpSpPr>
              <a:xfrm>
                <a:off x="443531" y="3933056"/>
                <a:ext cx="1997571" cy="1296146"/>
                <a:chOff x="598893" y="3933056"/>
                <a:chExt cx="2249291" cy="1296146"/>
              </a:xfrm>
            </p:grpSpPr>
            <p:sp>
              <p:nvSpPr>
                <p:cNvPr id="53" name="직사각형 52"/>
                <p:cNvSpPr/>
                <p:nvPr/>
              </p:nvSpPr>
              <p:spPr>
                <a:xfrm>
                  <a:off x="623833" y="3963743"/>
                  <a:ext cx="2224351" cy="1265459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279" tIns="45640" rIns="91279" bIns="45640" rtlCol="0" anchor="ctr">
                  <a:scene3d>
                    <a:camera prst="orthographicFront"/>
                    <a:lightRig rig="threePt" dir="t"/>
                  </a:scene3d>
                  <a:sp3d>
                    <a:bevelT w="1270" h="1270"/>
                    <a:bevelB w="1270" h="1270"/>
                  </a:sp3d>
                </a:bodyPr>
                <a:lstStyle/>
                <a:p>
                  <a:pPr algn="ctr"/>
                  <a:endParaRPr lang="ko-KR" altLang="en-US" sz="1600">
                    <a:latin typeface="나눔고딕 Bold" panose="020D0804000000000000" pitchFamily="50" charset="-127"/>
                    <a:ea typeface="나눔고딕 Bold" panose="020D0804000000000000" pitchFamily="50" charset="-127"/>
                  </a:endParaRPr>
                </a:p>
              </p:txBody>
            </p:sp>
            <p:sp>
              <p:nvSpPr>
                <p:cNvPr id="54" name="직사각형 53"/>
                <p:cNvSpPr/>
                <p:nvPr/>
              </p:nvSpPr>
              <p:spPr>
                <a:xfrm>
                  <a:off x="598893" y="3933056"/>
                  <a:ext cx="2244915" cy="11743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179388" indent="-179388" defTabSz="1330325" eaLnBrk="0" latinLnBrk="0" hangingPunct="0">
                    <a:spcAft>
                      <a:spcPts val="600"/>
                    </a:spcAft>
                    <a:buSzPct val="100000"/>
                    <a:buFont typeface="Arial" pitchFamily="34" charset="0"/>
                    <a:buChar char="•"/>
                  </a:pPr>
                  <a:r>
                    <a:rPr lang="mn-MN" altLang="ko-KR" sz="1050" dirty="0">
                      <a:ln w="9525">
                        <a:solidFill>
                          <a:srgbClr val="4F81BD">
                            <a:shade val="50000"/>
                            <a:alpha val="0"/>
                          </a:srgbClr>
                        </a:solidFill>
                      </a:ln>
                      <a:effectLst>
                        <a:glow rad="63500">
                          <a:prstClr val="white">
                            <a:alpha val="40000"/>
                          </a:prstClr>
                        </a:glow>
                      </a:effectLst>
                      <a:latin typeface="Arial" panose="020B0604020202020204" pitchFamily="34" charset="0"/>
                      <a:ea typeface="나눔고딕 Bold" panose="020D0804000000000000" pitchFamily="50" charset="-127"/>
                      <a:cs typeface="Arial" panose="020B0604020202020204" pitchFamily="34" charset="0"/>
                    </a:rPr>
                    <a:t>Дүүргийн төвүүдээс төрөл бүрийн сүвгаар цуглуулсан замын хөдөлөөний үндэсний хэмжээний мэдээллүүдийг удирдан үүлэн төв рүү холбогдон, нийлүүлнэ</a:t>
                  </a:r>
                  <a:r>
                    <a:rPr lang="en-US" altLang="ko-KR" sz="1050" dirty="0">
                      <a:ln w="9525">
                        <a:solidFill>
                          <a:srgbClr val="4F81BD">
                            <a:shade val="50000"/>
                            <a:alpha val="0"/>
                          </a:srgbClr>
                        </a:solidFill>
                      </a:ln>
                      <a:effectLst>
                        <a:glow rad="63500">
                          <a:prstClr val="white">
                            <a:alpha val="40000"/>
                          </a:prstClr>
                        </a:glow>
                      </a:effectLst>
                      <a:latin typeface="Arial" panose="020B0604020202020204" pitchFamily="34" charset="0"/>
                      <a:ea typeface="나눔고딕 Bold" panose="020D0804000000000000" pitchFamily="50" charset="-127"/>
                      <a:cs typeface="Arial" panose="020B0604020202020204" pitchFamily="34" charset="0"/>
                    </a:rPr>
                    <a:t>.</a:t>
                  </a:r>
                </a:p>
              </p:txBody>
            </p:sp>
          </p:grpSp>
        </p:grpSp>
        <p:grpSp>
          <p:nvGrpSpPr>
            <p:cNvPr id="39" name="그룹 38"/>
            <p:cNvGrpSpPr/>
            <p:nvPr/>
          </p:nvGrpSpPr>
          <p:grpSpPr>
            <a:xfrm>
              <a:off x="3222717" y="5204890"/>
              <a:ext cx="2610181" cy="1341960"/>
              <a:chOff x="443531" y="3501007"/>
              <a:chExt cx="1997571" cy="1750501"/>
            </a:xfrm>
          </p:grpSpPr>
          <p:grpSp>
            <p:nvGrpSpPr>
              <p:cNvPr id="45" name="그룹 44"/>
              <p:cNvGrpSpPr/>
              <p:nvPr/>
            </p:nvGrpSpPr>
            <p:grpSpPr>
              <a:xfrm>
                <a:off x="461794" y="3501007"/>
                <a:ext cx="1975422" cy="478985"/>
                <a:chOff x="619458" y="3449188"/>
                <a:chExt cx="3135220" cy="478985"/>
              </a:xfrm>
            </p:grpSpPr>
            <p:sp>
              <p:nvSpPr>
                <p:cNvPr id="49" name="모서리가 둥근 직사각형 48"/>
                <p:cNvSpPr/>
                <p:nvPr/>
              </p:nvSpPr>
              <p:spPr>
                <a:xfrm>
                  <a:off x="619458" y="3449188"/>
                  <a:ext cx="3135220" cy="419029"/>
                </a:xfrm>
                <a:prstGeom prst="roundRect">
                  <a:avLst>
                    <a:gd name="adj" fmla="val 7388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rtlCol="0" anchor="ctr">
                  <a:scene3d>
                    <a:camera prst="orthographicFront"/>
                    <a:lightRig rig="threePt" dir="t"/>
                  </a:scene3d>
                  <a:sp3d>
                    <a:bevelT w="1270" h="1270"/>
                    <a:bevelB w="1270" h="1270"/>
                  </a:sp3d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ts val="300"/>
                    </a:spcAft>
                    <a:buClr>
                      <a:srgbClr val="E60013"/>
                    </a:buClr>
                    <a:buSzPct val="100000"/>
                    <a:defRPr/>
                  </a:pPr>
                  <a:r>
                    <a:rPr lang="mn-MN" altLang="ko-KR" sz="1000" b="1" spc="-50" dirty="0">
                      <a:solidFill>
                        <a:schemeClr val="bg1"/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Arial" panose="020B0604020202020204" pitchFamily="34" charset="0"/>
                      <a:ea typeface="나눔고딕 Bold" panose="020D0804000000000000" pitchFamily="50" charset="-127"/>
                      <a:cs typeface="Arial" panose="020B0604020202020204" pitchFamily="34" charset="0"/>
                    </a:rPr>
                    <a:t>Дүүргийн төвүүд</a:t>
                  </a:r>
                  <a:r>
                    <a:rPr lang="en-US" altLang="ko-KR" sz="1000" b="1" spc="-50" dirty="0">
                      <a:solidFill>
                        <a:schemeClr val="bg1"/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Arial" panose="020B0604020202020204" pitchFamily="34" charset="0"/>
                      <a:ea typeface="나눔고딕 Bold" panose="020D0804000000000000" pitchFamily="50" charset="-127"/>
                      <a:cs typeface="Arial" panose="020B0604020202020204" pitchFamily="34" charset="0"/>
                    </a:rPr>
                    <a:t> (</a:t>
                  </a:r>
                  <a:r>
                    <a:rPr lang="mn-MN" altLang="ko-KR" sz="1000" b="1" spc="-50" dirty="0">
                      <a:solidFill>
                        <a:schemeClr val="bg1"/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Arial" panose="020B0604020202020204" pitchFamily="34" charset="0"/>
                      <a:ea typeface="나눔고딕 Bold" panose="020D0804000000000000" pitchFamily="50" charset="-127"/>
                      <a:cs typeface="Arial" panose="020B0604020202020204" pitchFamily="34" charset="0"/>
                    </a:rPr>
                    <a:t>Аймгууд</a:t>
                  </a:r>
                  <a:r>
                    <a:rPr lang="en-US" altLang="ko-KR" sz="1000" b="1" spc="-50" dirty="0">
                      <a:solidFill>
                        <a:schemeClr val="bg1"/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Arial" panose="020B0604020202020204" pitchFamily="34" charset="0"/>
                      <a:ea typeface="나눔고딕 Bold" panose="020D0804000000000000" pitchFamily="50" charset="-127"/>
                      <a:cs typeface="Arial" panose="020B0604020202020204" pitchFamily="34" charset="0"/>
                    </a:rPr>
                    <a:t>)</a:t>
                  </a:r>
                  <a:endParaRPr lang="ko-KR" altLang="en-US" sz="1000" b="1" spc="-50" dirty="0">
                    <a:solidFill>
                      <a:schemeClr val="bg1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이등변 삼각형 49"/>
                <p:cNvSpPr/>
                <p:nvPr/>
              </p:nvSpPr>
              <p:spPr>
                <a:xfrm rot="10800000">
                  <a:off x="688678" y="3856389"/>
                  <a:ext cx="236121" cy="71784"/>
                </a:xfrm>
                <a:prstGeom prst="triangl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orthographicFront"/>
                    <a:lightRig rig="threePt" dir="t"/>
                  </a:scene3d>
                  <a:sp3d>
                    <a:bevelT w="1270" h="1270"/>
                    <a:bevelB w="1270" h="1270"/>
                  </a:sp3d>
                </a:bodyPr>
                <a:lstStyle/>
                <a:p>
                  <a:pPr algn="ctr"/>
                  <a:endParaRPr lang="ko-KR" altLang="en-US" sz="1600">
                    <a:latin typeface="나눔고딕 Bold" panose="020D0804000000000000" pitchFamily="50" charset="-127"/>
                    <a:ea typeface="나눔고딕 Bold" panose="020D0804000000000000" pitchFamily="50" charset="-127"/>
                  </a:endParaRPr>
                </a:p>
              </p:txBody>
            </p:sp>
          </p:grpSp>
          <p:grpSp>
            <p:nvGrpSpPr>
              <p:cNvPr id="46" name="그룹 45"/>
              <p:cNvGrpSpPr/>
              <p:nvPr/>
            </p:nvGrpSpPr>
            <p:grpSpPr>
              <a:xfrm>
                <a:off x="443531" y="3933054"/>
                <a:ext cx="1997571" cy="1318454"/>
                <a:chOff x="598893" y="3933054"/>
                <a:chExt cx="2249291" cy="1318454"/>
              </a:xfrm>
            </p:grpSpPr>
            <p:sp>
              <p:nvSpPr>
                <p:cNvPr id="47" name="직사각형 46"/>
                <p:cNvSpPr/>
                <p:nvPr/>
              </p:nvSpPr>
              <p:spPr>
                <a:xfrm>
                  <a:off x="623833" y="3963743"/>
                  <a:ext cx="2224351" cy="128776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279" tIns="45640" rIns="91279" bIns="45640" rtlCol="0" anchor="ctr">
                  <a:scene3d>
                    <a:camera prst="orthographicFront"/>
                    <a:lightRig rig="threePt" dir="t"/>
                  </a:scene3d>
                  <a:sp3d>
                    <a:bevelT w="1270" h="1270"/>
                    <a:bevelB w="1270" h="1270"/>
                  </a:sp3d>
                </a:bodyPr>
                <a:lstStyle/>
                <a:p>
                  <a:pPr algn="ctr"/>
                  <a:endParaRPr lang="ko-KR" altLang="en-US" sz="1600">
                    <a:latin typeface="나눔고딕 Bold" panose="020D0804000000000000" pitchFamily="50" charset="-127"/>
                    <a:ea typeface="나눔고딕 Bold" panose="020D0804000000000000" pitchFamily="50" charset="-127"/>
                  </a:endParaRPr>
                </a:p>
              </p:txBody>
            </p:sp>
            <p:sp>
              <p:nvSpPr>
                <p:cNvPr id="48" name="직사각형 47"/>
                <p:cNvSpPr/>
                <p:nvPr/>
              </p:nvSpPr>
              <p:spPr>
                <a:xfrm>
                  <a:off x="598893" y="3933054"/>
                  <a:ext cx="2244915" cy="96354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179388" indent="-179388" defTabSz="1330325" eaLnBrk="0" latinLnBrk="0" hangingPunct="0">
                    <a:spcAft>
                      <a:spcPts val="600"/>
                    </a:spcAft>
                    <a:buSzPct val="100000"/>
                    <a:buFont typeface="Arial" pitchFamily="34" charset="0"/>
                    <a:buChar char="•"/>
                  </a:pPr>
                  <a:r>
                    <a:rPr lang="mn-MN" altLang="ko-KR" sz="1050" dirty="0">
                      <a:ln w="9525">
                        <a:solidFill>
                          <a:srgbClr val="4F81BD">
                            <a:shade val="50000"/>
                            <a:alpha val="0"/>
                          </a:srgbClr>
                        </a:solidFill>
                      </a:ln>
                      <a:effectLst>
                        <a:glow rad="63500">
                          <a:prstClr val="white">
                            <a:alpha val="40000"/>
                          </a:prstClr>
                        </a:glow>
                      </a:effectLst>
                      <a:latin typeface="Arial" panose="020B0604020202020204" pitchFamily="34" charset="0"/>
                      <a:ea typeface="나눔고딕 Bold" panose="020D0804000000000000" pitchFamily="50" charset="-127"/>
                      <a:cs typeface="Arial" panose="020B0604020202020204" pitchFamily="34" charset="0"/>
                    </a:rPr>
                    <a:t>Дүүрэг болон аймгуудын төвүүдийг удирдлагаар хангаж, замын хөдөлгөөний мэдээллийг нэгтгэн боловсруулна.</a:t>
                  </a:r>
                  <a:endParaRPr lang="en-US" altLang="ko-KR" sz="1050" dirty="0">
                    <a:ln w="9525">
                      <a:solidFill>
                        <a:srgbClr val="4F81BD">
                          <a:shade val="50000"/>
                          <a:alpha val="0"/>
                        </a:srgbClr>
                      </a:solidFill>
                    </a:ln>
                    <a:effectLst>
                      <a:glow rad="63500">
                        <a:prstClr val="white">
                          <a:alpha val="40000"/>
                        </a:prstClr>
                      </a:glow>
                    </a:effectLst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0" name="그룹 181"/>
            <p:cNvGrpSpPr/>
            <p:nvPr/>
          </p:nvGrpSpPr>
          <p:grpSpPr>
            <a:xfrm rot="10800000">
              <a:off x="3391572" y="4873620"/>
              <a:ext cx="2272472" cy="289520"/>
              <a:chOff x="4179927" y="3130843"/>
              <a:chExt cx="2604984" cy="575683"/>
            </a:xfrm>
          </p:grpSpPr>
          <p:pic>
            <p:nvPicPr>
              <p:cNvPr id="41" name="그림 40" descr="8.png"/>
              <p:cNvPicPr>
                <a:picLocks noChangeAspect="1"/>
              </p:cNvPicPr>
              <p:nvPr/>
            </p:nvPicPr>
            <p:blipFill>
              <a:blip r:embed="rId4" cstate="print">
                <a:grayscl/>
                <a:lum bright="-29000"/>
              </a:blip>
              <a:stretch>
                <a:fillRect/>
              </a:stretch>
            </p:blipFill>
            <p:spPr>
              <a:xfrm rot="5400000">
                <a:off x="5294631" y="2397413"/>
                <a:ext cx="391540" cy="1980122"/>
              </a:xfrm>
              <a:prstGeom prst="rect">
                <a:avLst/>
              </a:prstGeom>
            </p:spPr>
          </p:pic>
          <p:pic>
            <p:nvPicPr>
              <p:cNvPr id="42" name="그림 41" descr="8.png"/>
              <p:cNvPicPr>
                <a:picLocks noChangeAspect="1"/>
              </p:cNvPicPr>
              <p:nvPr/>
            </p:nvPicPr>
            <p:blipFill>
              <a:blip r:embed="rId4" cstate="print">
                <a:grayscl/>
                <a:lum bright="13000"/>
              </a:blip>
              <a:stretch>
                <a:fillRect/>
              </a:stretch>
            </p:blipFill>
            <p:spPr>
              <a:xfrm rot="5400000">
                <a:off x="5198209" y="2428624"/>
                <a:ext cx="575683" cy="1980122"/>
              </a:xfrm>
              <a:prstGeom prst="rect">
                <a:avLst/>
              </a:prstGeom>
            </p:spPr>
          </p:pic>
          <p:pic>
            <p:nvPicPr>
              <p:cNvPr id="43" name="Picture 2" descr="D:\alvin\작업파일\비츠로시스 창원 교통선진화 입찰 프레젠테이션\png\53-1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 bwMode="auto">
              <a:xfrm rot="14577023" flipH="1" flipV="1">
                <a:off x="6066412" y="2669019"/>
                <a:ext cx="156725" cy="1280272"/>
              </a:xfrm>
              <a:prstGeom prst="rect">
                <a:avLst/>
              </a:prstGeom>
              <a:noFill/>
            </p:spPr>
          </p:pic>
          <p:pic>
            <p:nvPicPr>
              <p:cNvPr id="44" name="Picture 2" descr="D:\alvin\작업파일\비츠로시스 창원 교통선진화 입찰 프레젠테이션\png\53-1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 bwMode="auto">
              <a:xfrm rot="17822977" flipH="1">
                <a:off x="4741702" y="2669017"/>
                <a:ext cx="156725" cy="1280276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57" name="그룹 181"/>
          <p:cNvGrpSpPr/>
          <p:nvPr/>
        </p:nvGrpSpPr>
        <p:grpSpPr>
          <a:xfrm rot="10800000">
            <a:off x="3402447" y="4628661"/>
            <a:ext cx="2272472" cy="289520"/>
            <a:chOff x="4179927" y="3130843"/>
            <a:chExt cx="2604984" cy="575683"/>
          </a:xfrm>
        </p:grpSpPr>
        <p:pic>
          <p:nvPicPr>
            <p:cNvPr id="58" name="그림 57" descr="8.png"/>
            <p:cNvPicPr>
              <a:picLocks noChangeAspect="1"/>
            </p:cNvPicPr>
            <p:nvPr/>
          </p:nvPicPr>
          <p:blipFill>
            <a:blip r:embed="rId4" cstate="print">
              <a:grayscl/>
              <a:lum bright="-29000"/>
            </a:blip>
            <a:stretch>
              <a:fillRect/>
            </a:stretch>
          </p:blipFill>
          <p:spPr>
            <a:xfrm rot="5400000">
              <a:off x="5294631" y="2397413"/>
              <a:ext cx="391540" cy="1980122"/>
            </a:xfrm>
            <a:prstGeom prst="rect">
              <a:avLst/>
            </a:prstGeom>
          </p:spPr>
        </p:pic>
        <p:pic>
          <p:nvPicPr>
            <p:cNvPr id="59" name="그림 58" descr="8.png"/>
            <p:cNvPicPr>
              <a:picLocks noChangeAspect="1"/>
            </p:cNvPicPr>
            <p:nvPr/>
          </p:nvPicPr>
          <p:blipFill>
            <a:blip r:embed="rId4" cstate="print">
              <a:grayscl/>
              <a:lum bright="13000"/>
            </a:blip>
            <a:stretch>
              <a:fillRect/>
            </a:stretch>
          </p:blipFill>
          <p:spPr>
            <a:xfrm rot="5400000">
              <a:off x="5198209" y="2428624"/>
              <a:ext cx="575683" cy="1980122"/>
            </a:xfrm>
            <a:prstGeom prst="rect">
              <a:avLst/>
            </a:prstGeom>
          </p:spPr>
        </p:pic>
        <p:pic>
          <p:nvPicPr>
            <p:cNvPr id="60" name="Picture 2" descr="D:\alvin\작업파일\비츠로시스 창원 교통선진화 입찰 프레젠테이션\png\53-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4577023" flipH="1" flipV="1">
              <a:off x="6066412" y="2669019"/>
              <a:ext cx="156725" cy="1280272"/>
            </a:xfrm>
            <a:prstGeom prst="rect">
              <a:avLst/>
            </a:prstGeom>
            <a:noFill/>
          </p:spPr>
        </p:pic>
        <p:pic>
          <p:nvPicPr>
            <p:cNvPr id="61" name="Picture 2" descr="D:\alvin\작업파일\비츠로시스 창원 교통선진화 입찰 프레젠테이션\png\53-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7822977" flipH="1">
              <a:off x="4741702" y="2669017"/>
              <a:ext cx="156725" cy="1280276"/>
            </a:xfrm>
            <a:prstGeom prst="rect">
              <a:avLst/>
            </a:prstGeom>
            <a:noFill/>
          </p:spPr>
        </p:pic>
      </p:grpSp>
      <p:grpSp>
        <p:nvGrpSpPr>
          <p:cNvPr id="62" name="그룹 181"/>
          <p:cNvGrpSpPr/>
          <p:nvPr/>
        </p:nvGrpSpPr>
        <p:grpSpPr>
          <a:xfrm rot="16200000">
            <a:off x="2386611" y="3806116"/>
            <a:ext cx="1625945" cy="251349"/>
            <a:chOff x="4179927" y="3130843"/>
            <a:chExt cx="2604984" cy="575683"/>
          </a:xfrm>
        </p:grpSpPr>
        <p:pic>
          <p:nvPicPr>
            <p:cNvPr id="63" name="그림 62" descr="8.png"/>
            <p:cNvPicPr>
              <a:picLocks noChangeAspect="1"/>
            </p:cNvPicPr>
            <p:nvPr/>
          </p:nvPicPr>
          <p:blipFill>
            <a:blip r:embed="rId4" cstate="print">
              <a:grayscl/>
              <a:lum bright="-29000"/>
            </a:blip>
            <a:stretch>
              <a:fillRect/>
            </a:stretch>
          </p:blipFill>
          <p:spPr>
            <a:xfrm rot="5400000">
              <a:off x="5294631" y="2397413"/>
              <a:ext cx="391540" cy="1980122"/>
            </a:xfrm>
            <a:prstGeom prst="rect">
              <a:avLst/>
            </a:prstGeom>
          </p:spPr>
        </p:pic>
        <p:pic>
          <p:nvPicPr>
            <p:cNvPr id="64" name="그림 63" descr="8.png"/>
            <p:cNvPicPr>
              <a:picLocks noChangeAspect="1"/>
            </p:cNvPicPr>
            <p:nvPr/>
          </p:nvPicPr>
          <p:blipFill>
            <a:blip r:embed="rId4" cstate="print">
              <a:grayscl/>
              <a:lum bright="13000"/>
            </a:blip>
            <a:stretch>
              <a:fillRect/>
            </a:stretch>
          </p:blipFill>
          <p:spPr>
            <a:xfrm rot="5400000">
              <a:off x="5198209" y="2428624"/>
              <a:ext cx="575683" cy="1980122"/>
            </a:xfrm>
            <a:prstGeom prst="rect">
              <a:avLst/>
            </a:prstGeom>
          </p:spPr>
        </p:pic>
        <p:pic>
          <p:nvPicPr>
            <p:cNvPr id="65" name="Picture 2" descr="D:\alvin\작업파일\비츠로시스 창원 교통선진화 입찰 프레젠테이션\png\53-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4577023" flipH="1" flipV="1">
              <a:off x="6066412" y="2669019"/>
              <a:ext cx="156725" cy="1280272"/>
            </a:xfrm>
            <a:prstGeom prst="rect">
              <a:avLst/>
            </a:prstGeom>
            <a:noFill/>
          </p:spPr>
        </p:pic>
        <p:pic>
          <p:nvPicPr>
            <p:cNvPr id="66" name="Picture 2" descr="D:\alvin\작업파일\비츠로시스 창원 교통선진화 입찰 프레젠테이션\png\53-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7822977" flipH="1">
              <a:off x="4741702" y="2669017"/>
              <a:ext cx="156725" cy="1280276"/>
            </a:xfrm>
            <a:prstGeom prst="rect">
              <a:avLst/>
            </a:prstGeom>
            <a:noFill/>
          </p:spPr>
        </p:pic>
      </p:grpSp>
      <p:grpSp>
        <p:nvGrpSpPr>
          <p:cNvPr id="67" name="그룹 66"/>
          <p:cNvGrpSpPr/>
          <p:nvPr/>
        </p:nvGrpSpPr>
        <p:grpSpPr>
          <a:xfrm>
            <a:off x="3301112" y="4941169"/>
            <a:ext cx="2442586" cy="1341959"/>
            <a:chOff x="443531" y="3501007"/>
            <a:chExt cx="1997571" cy="1750501"/>
          </a:xfrm>
        </p:grpSpPr>
        <p:grpSp>
          <p:nvGrpSpPr>
            <p:cNvPr id="68" name="그룹 67"/>
            <p:cNvGrpSpPr/>
            <p:nvPr/>
          </p:nvGrpSpPr>
          <p:grpSpPr>
            <a:xfrm>
              <a:off x="461794" y="3501007"/>
              <a:ext cx="1975422" cy="478985"/>
              <a:chOff x="619458" y="3449188"/>
              <a:chExt cx="3135220" cy="478985"/>
            </a:xfrm>
          </p:grpSpPr>
          <p:sp>
            <p:nvSpPr>
              <p:cNvPr id="72" name="모서리가 둥근 직사각형 71"/>
              <p:cNvSpPr/>
              <p:nvPr/>
            </p:nvSpPr>
            <p:spPr>
              <a:xfrm>
                <a:off x="619458" y="3449188"/>
                <a:ext cx="3135220" cy="419029"/>
              </a:xfrm>
              <a:prstGeom prst="roundRect">
                <a:avLst>
                  <a:gd name="adj" fmla="val 7388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rtlCol="0" anchor="ctr">
                <a:scene3d>
                  <a:camera prst="orthographicFront"/>
                  <a:lightRig rig="threePt" dir="t"/>
                </a:scene3d>
                <a:sp3d>
                  <a:bevelT w="1270" h="1270"/>
                  <a:bevelB w="1270" h="1270"/>
                </a:sp3d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ts val="300"/>
                  </a:spcAft>
                  <a:buClr>
                    <a:srgbClr val="E60013"/>
                  </a:buClr>
                  <a:buSzPct val="100000"/>
                  <a:defRPr/>
                </a:pPr>
                <a:r>
                  <a:rPr lang="mn-MN" altLang="ko-KR" sz="1000" b="1" spc="-50" dirty="0">
                    <a:solidFill>
                      <a:schemeClr val="bg1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rPr>
                  <a:t>Бүс нутгийн төвүүд</a:t>
                </a:r>
                <a:r>
                  <a:rPr lang="en-US" altLang="ko-KR" sz="1000" spc="-50" dirty="0">
                    <a:solidFill>
                      <a:schemeClr val="bg1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나눔고딕 Bold" panose="020D0804000000000000" pitchFamily="50" charset="-127"/>
                    <a:ea typeface="나눔고딕 Bold" panose="020D0804000000000000" pitchFamily="50" charset="-127"/>
                  </a:rPr>
                  <a:t> </a:t>
                </a:r>
                <a:endParaRPr lang="ko-KR" altLang="en-US" sz="1000" spc="-5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나눔고딕 Bold" panose="020D0804000000000000" pitchFamily="50" charset="-127"/>
                  <a:ea typeface="나눔고딕 Bold" panose="020D0804000000000000" pitchFamily="50" charset="-127"/>
                </a:endParaRPr>
              </a:p>
            </p:txBody>
          </p:sp>
          <p:sp>
            <p:nvSpPr>
              <p:cNvPr id="73" name="이등변 삼각형 72"/>
              <p:cNvSpPr/>
              <p:nvPr/>
            </p:nvSpPr>
            <p:spPr>
              <a:xfrm rot="10800000">
                <a:off x="688678" y="3856389"/>
                <a:ext cx="236121" cy="7178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>
                  <a:bevelT w="1270" h="1270"/>
                  <a:bevelB w="1270" h="1270"/>
                </a:sp3d>
              </a:bodyPr>
              <a:lstStyle/>
              <a:p>
                <a:pPr algn="ctr"/>
                <a:endParaRPr lang="ko-KR" altLang="en-US" sz="1600">
                  <a:latin typeface="나눔고딕 Bold" panose="020D0804000000000000" pitchFamily="50" charset="-127"/>
                  <a:ea typeface="나눔고딕 Bold" panose="020D0804000000000000" pitchFamily="50" charset="-127"/>
                </a:endParaRPr>
              </a:p>
            </p:txBody>
          </p:sp>
        </p:grpSp>
        <p:grpSp>
          <p:nvGrpSpPr>
            <p:cNvPr id="69" name="그룹 68"/>
            <p:cNvGrpSpPr/>
            <p:nvPr/>
          </p:nvGrpSpPr>
          <p:grpSpPr>
            <a:xfrm>
              <a:off x="443531" y="3933059"/>
              <a:ext cx="1997571" cy="1318449"/>
              <a:chOff x="598893" y="3933059"/>
              <a:chExt cx="2249291" cy="1318449"/>
            </a:xfrm>
          </p:grpSpPr>
          <p:sp>
            <p:nvSpPr>
              <p:cNvPr id="70" name="직사각형 69"/>
              <p:cNvSpPr/>
              <p:nvPr/>
            </p:nvSpPr>
            <p:spPr>
              <a:xfrm>
                <a:off x="623833" y="3963743"/>
                <a:ext cx="2224351" cy="128776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279" tIns="45640" rIns="91279" bIns="45640" rtlCol="0" anchor="ctr">
                <a:scene3d>
                  <a:camera prst="orthographicFront"/>
                  <a:lightRig rig="threePt" dir="t"/>
                </a:scene3d>
                <a:sp3d>
                  <a:bevelT w="1270" h="1270"/>
                  <a:bevelB w="1270" h="1270"/>
                </a:sp3d>
              </a:bodyPr>
              <a:lstStyle/>
              <a:p>
                <a:pPr algn="ctr"/>
                <a:endParaRPr lang="ko-KR" altLang="en-US" sz="1600">
                  <a:latin typeface="나눔고딕 Bold" panose="020D0804000000000000" pitchFamily="50" charset="-127"/>
                  <a:ea typeface="나눔고딕 Bold" panose="020D0804000000000000" pitchFamily="50" charset="-127"/>
                </a:endParaRPr>
              </a:p>
            </p:txBody>
          </p:sp>
          <p:sp>
            <p:nvSpPr>
              <p:cNvPr id="71" name="직사각형 70"/>
              <p:cNvSpPr/>
              <p:nvPr/>
            </p:nvSpPr>
            <p:spPr>
              <a:xfrm>
                <a:off x="598893" y="3933059"/>
                <a:ext cx="2244915" cy="9233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388" indent="-179388" defTabSz="1330325" eaLnBrk="0" latinLnBrk="0" hangingPunct="0">
                  <a:spcAft>
                    <a:spcPts val="600"/>
                  </a:spcAft>
                  <a:buSzPct val="100000"/>
                  <a:buFont typeface="Arial" pitchFamily="34" charset="0"/>
                  <a:buChar char="•"/>
                </a:pPr>
                <a:r>
                  <a:rPr lang="mn-MN" altLang="ko-KR" sz="1000" dirty="0">
                    <a:ln w="9525">
                      <a:solidFill>
                        <a:srgbClr val="4F81BD">
                          <a:shade val="50000"/>
                          <a:alpha val="0"/>
                        </a:srgbClr>
                      </a:solidFill>
                    </a:ln>
                    <a:effectLst>
                      <a:glow rad="63500">
                        <a:prstClr val="white">
                          <a:alpha val="40000"/>
                        </a:prstClr>
                      </a:glow>
                    </a:effectLst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rPr>
                  <a:t>Бүс нутгийн замын хөдөлгөөний мэдээллийг нэгтгэн, үүлэн төв рүү мэдээлэл дамжуулах үүрэг бүхий нэгдсэн төв</a:t>
                </a:r>
                <a:r>
                  <a:rPr lang="en-US" altLang="ko-KR" sz="1000" dirty="0">
                    <a:ln w="9525">
                      <a:solidFill>
                        <a:srgbClr val="4F81BD">
                          <a:shade val="50000"/>
                          <a:alpha val="0"/>
                        </a:srgbClr>
                      </a:solidFill>
                    </a:ln>
                    <a:effectLst>
                      <a:glow rad="63500">
                        <a:prstClr val="white">
                          <a:alpha val="40000"/>
                        </a:prstClr>
                      </a:glow>
                    </a:effectLst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rPr>
                  <a:t>.</a:t>
                </a:r>
              </a:p>
            </p:txBody>
          </p:sp>
        </p:grpSp>
      </p:grpSp>
      <p:pic>
        <p:nvPicPr>
          <p:cNvPr id="74" name="그림 7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168" y="3283734"/>
            <a:ext cx="2664296" cy="115337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직사각형 77"/>
          <p:cNvSpPr/>
          <p:nvPr/>
        </p:nvSpPr>
        <p:spPr>
          <a:xfrm>
            <a:off x="255847" y="908720"/>
            <a:ext cx="8888161" cy="396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245" indent="-361245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70000"/>
              <a:buBlip>
                <a:blip r:embed="rId7"/>
              </a:buBlip>
            </a:pPr>
            <a:r>
              <a:rPr kumimoji="1" lang="mn-MN" altLang="ko-KR" b="1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Үндэсний замын хөдөлгөөний мэдээллийн нэгдсэн төв</a:t>
            </a:r>
            <a:r>
              <a:rPr kumimoji="1" lang="mn-MN" altLang="ko-KR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 </a:t>
            </a:r>
            <a:endParaRPr kumimoji="1" lang="en-US" altLang="ko-KR" dirty="0">
              <a:solidFill>
                <a:srgbClr val="00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60">
              <a:buSzPct val="130000"/>
              <a:defRPr lang="ko-KR" altLang="en-US"/>
            </a:pPr>
            <a:r>
              <a:rPr kumimoji="1" lang="mn-MN" altLang="ko-KR" sz="2800" dirty="0">
                <a:solidFill>
                  <a:srgbClr val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ТУС-н дэд системүүдийн суурь дизайн</a:t>
            </a:r>
            <a:endParaRPr kumimoji="1" lang="en-US" altLang="ko-KR" sz="2800" dirty="0">
              <a:solidFill>
                <a:srgbClr val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86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43</a:t>
            </a:r>
          </a:p>
        </p:txBody>
      </p:sp>
      <p:grpSp>
        <p:nvGrpSpPr>
          <p:cNvPr id="87" name="그룹 86"/>
          <p:cNvGrpSpPr/>
          <p:nvPr/>
        </p:nvGrpSpPr>
        <p:grpSpPr>
          <a:xfrm>
            <a:off x="1823822" y="1360998"/>
            <a:ext cx="6996387" cy="1318463"/>
            <a:chOff x="1302430" y="1031263"/>
            <a:chExt cx="7089641" cy="855884"/>
          </a:xfrm>
        </p:grpSpPr>
        <p:sp>
          <p:nvSpPr>
            <p:cNvPr id="88" name="직사각형 87"/>
            <p:cNvSpPr/>
            <p:nvPr/>
          </p:nvSpPr>
          <p:spPr>
            <a:xfrm>
              <a:off x="1302431" y="1031263"/>
              <a:ext cx="7085993" cy="855883"/>
            </a:xfrm>
            <a:prstGeom prst="rect">
              <a:avLst/>
            </a:prstGeom>
            <a:solidFill>
              <a:sysClr val="window" lastClr="FFFFFF"/>
            </a:solidFill>
            <a:effectLst>
              <a:outerShdw blurRad="63500" algn="ctr" rotWithShape="0">
                <a:prstClr val="black">
                  <a:alpha val="45000"/>
                </a:prstClr>
              </a:outerShdw>
            </a:effectLst>
          </p:spPr>
          <p:txBody>
            <a:bodyPr lIns="180000" tIns="36000" rIns="180000" bIns="36000" anchor="ctr">
              <a:scene3d>
                <a:camera prst="orthographicFront"/>
                <a:lightRig rig="threePt" dir="t"/>
              </a:scene3d>
              <a:sp3d>
                <a:bevelT w="0" h="0" prst="artDeco"/>
                <a:bevelB w="0" h="0"/>
                <a:contourClr>
                  <a:schemeClr val="tx2">
                    <a:lumMod val="50000"/>
                  </a:schemeClr>
                </a:contourClr>
              </a:sp3d>
            </a:bodyPr>
            <a:lstStyle/>
            <a:p>
              <a:pPr lvl="0" fontAlgn="base" latinLnBrk="0">
                <a:lnSpc>
                  <a:spcPct val="11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kumimoji="1" lang="en-US" altLang="ko-KR" sz="1200" b="1" kern="0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50000"/>
                    </a:srgbClr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- </a:t>
              </a:r>
              <a:r>
                <a:rPr kumimoji="1" lang="mn-MN" altLang="ko-KR" sz="1200" b="1" kern="0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50000"/>
                    </a:srgbClr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Үндэсний замын хөдөлгөөний мэдээллийн нэгдсэн төв нь үүлэн технологид суурилсан дата төв байна</a:t>
              </a:r>
              <a:r>
                <a:rPr kumimoji="1" lang="en-US" altLang="ko-KR" sz="1200" b="1" kern="0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50000"/>
                    </a:srgbClr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.</a:t>
              </a:r>
            </a:p>
            <a:p>
              <a:pPr lvl="0" fontAlgn="base" latinLnBrk="0">
                <a:lnSpc>
                  <a:spcPct val="11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kumimoji="1" lang="en-US" altLang="ko-KR" sz="1200" b="1" kern="0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50000"/>
                    </a:srgbClr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- </a:t>
              </a:r>
              <a:r>
                <a:rPr kumimoji="1" lang="mn-MN" altLang="ko-KR" sz="1200" b="1" kern="0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50000"/>
                    </a:srgbClr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Удирдлагын төв нь бүх ТУС-н замын хөдөлгөөний төвүүдээс (</a:t>
              </a:r>
              <a:r>
                <a:rPr kumimoji="1" lang="en-US" altLang="ko-KR" sz="1200" b="1" kern="0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50000"/>
                    </a:srgbClr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BIS/BMS) </a:t>
              </a:r>
              <a:r>
                <a:rPr kumimoji="1" lang="mn-MN" altLang="ko-KR" sz="1200" b="1" kern="0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50000"/>
                    </a:srgbClr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бодит цагийн горимд мэдээллүүдийг төрөл, бүс нутаг болон үйл ажиллагаагаар нь ангилан цуглуулж, нэгтгэж боловсруулна</a:t>
              </a:r>
              <a:r>
                <a:rPr kumimoji="1" lang="en-US" altLang="ko-KR" sz="1200" b="1" kern="0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50000"/>
                    </a:srgbClr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89" name="직사각형 88"/>
            <p:cNvSpPr/>
            <p:nvPr/>
          </p:nvSpPr>
          <p:spPr>
            <a:xfrm>
              <a:off x="1302430" y="1031263"/>
              <a:ext cx="45006" cy="855884"/>
            </a:xfrm>
            <a:prstGeom prst="rect">
              <a:avLst/>
            </a:prstGeom>
            <a:gradFill>
              <a:gsLst>
                <a:gs pos="50000">
                  <a:srgbClr val="006E7C">
                    <a:lumMod val="60000"/>
                    <a:lumOff val="40000"/>
                  </a:srgbClr>
                </a:gs>
                <a:gs pos="99167">
                  <a:srgbClr val="006E7C"/>
                </a:gs>
                <a:gs pos="0">
                  <a:srgbClr val="006E7C"/>
                </a:gs>
              </a:gsLst>
              <a:lin ang="162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>
                <a:ln w="3175"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나눔고딕 Bold" panose="020D0804000000000000" pitchFamily="50" charset="-127"/>
                <a:ea typeface="나눔고딕 Bold" panose="020D0804000000000000" pitchFamily="50" charset="-127"/>
                <a:cs typeface="+mn-cs"/>
              </a:endParaRPr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8347065" y="1031263"/>
              <a:ext cx="45006" cy="855884"/>
            </a:xfrm>
            <a:prstGeom prst="rect">
              <a:avLst/>
            </a:prstGeom>
            <a:gradFill>
              <a:gsLst>
                <a:gs pos="50000">
                  <a:srgbClr val="006E7C">
                    <a:lumMod val="60000"/>
                    <a:lumOff val="40000"/>
                  </a:srgbClr>
                </a:gs>
                <a:gs pos="99167">
                  <a:srgbClr val="006E7C"/>
                </a:gs>
                <a:gs pos="0">
                  <a:srgbClr val="006E7C"/>
                </a:gs>
              </a:gsLst>
              <a:lin ang="162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>
                <a:ln w="3175"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나눔고딕 Bold" panose="020D0804000000000000" pitchFamily="50" charset="-127"/>
                <a:ea typeface="나눔고딕 Bold" panose="020D0804000000000000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0869517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588" y="2742009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7" name="표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482263"/>
              </p:ext>
            </p:extLst>
          </p:nvPr>
        </p:nvGraphicFramePr>
        <p:xfrm>
          <a:off x="460655" y="3368880"/>
          <a:ext cx="8287809" cy="288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5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9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2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2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Ангилал</a:t>
                      </a:r>
                      <a:endParaRPr lang="ko-KR" sz="1200" b="1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Энгийн дата төв</a:t>
                      </a:r>
                      <a:endParaRPr lang="ko-KR" sz="1200" b="1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 ExtraBold" panose="020D0904000000000000" pitchFamily="50" charset="-127"/>
                          <a:cs typeface="Arial" panose="020B0604020202020204" pitchFamily="34" charset="0"/>
                        </a:rPr>
                        <a:t>Үүлэн дата төв</a:t>
                      </a:r>
                      <a:endParaRPr lang="ko-KR" sz="1200" b="1" kern="100" dirty="0">
                        <a:effectLst/>
                        <a:latin typeface="Arial" panose="020B0604020202020204" pitchFamily="34" charset="0"/>
                        <a:ea typeface="나눔고딕 ExtraBold" panose="020D09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647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Мэдээллийн технологийн дэд бүтэц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.</a:t>
                      </a:r>
                      <a:endParaRPr lang="en-US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SzPts val="900"/>
                        <a:buFont typeface="Times New Roman" panose="02020603050405020304" pitchFamily="18" charset="0"/>
                        <a:buChar char="▫"/>
                      </a:pPr>
                      <a:r>
                        <a:rPr lang="mn-MN" sz="1100" kern="10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Олон платформ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휴먼명조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SzPts val="900"/>
                        <a:buFont typeface="Times New Roman" panose="02020603050405020304" pitchFamily="18" charset="0"/>
                        <a:buChar char="▫"/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(</a:t>
                      </a:r>
                      <a:r>
                        <a:rPr lang="mn-MN" sz="1100" kern="10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Үндсэн фрейм</a:t>
                      </a: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, UNIX, Windows)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휴먼명조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SzPts val="900"/>
                        <a:buFont typeface="Times New Roman" panose="02020603050405020304" pitchFamily="18" charset="0"/>
                        <a:buChar char="▫"/>
                      </a:pPr>
                      <a:r>
                        <a:rPr lang="mn-MN" sz="1100" kern="100" dirty="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Нэг платформ</a:t>
                      </a:r>
                      <a:endParaRPr lang="en-US" sz="1000" kern="100" dirty="0">
                        <a:effectLst/>
                        <a:latin typeface="Arial" panose="020B0604020202020204" pitchFamily="34" charset="0"/>
                        <a:ea typeface="휴먼명조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SzPts val="900"/>
                        <a:buFont typeface="Times New Roman" panose="02020603050405020304" pitchFamily="18" charset="0"/>
                        <a:buChar char="▫"/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(</a:t>
                      </a:r>
                      <a:r>
                        <a:rPr lang="mn-MN" sz="1100" kern="100" dirty="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Одоогоор</a:t>
                      </a: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, </a:t>
                      </a:r>
                      <a:r>
                        <a:rPr lang="mn-MN" sz="1100" kern="100" dirty="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ихэнх нь </a:t>
                      </a: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windows-</a:t>
                      </a:r>
                      <a:r>
                        <a:rPr lang="mn-MN" sz="1100" kern="100" dirty="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д суурилсан</a:t>
                      </a: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)</a:t>
                      </a:r>
                      <a:endParaRPr lang="en-US" sz="1000" kern="100" dirty="0">
                        <a:effectLst/>
                        <a:latin typeface="Arial" panose="020B0604020202020204" pitchFamily="34" charset="0"/>
                        <a:ea typeface="휴먼명조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239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Цахилгааны чадал</a:t>
                      </a:r>
                      <a:endParaRPr lang="en-US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SzPts val="900"/>
                        <a:buFont typeface="Times New Roman" panose="02020603050405020304" pitchFamily="18" charset="0"/>
                        <a:buChar char="▫"/>
                      </a:pPr>
                      <a:r>
                        <a:rPr lang="mn-MN" sz="1100" kern="10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Бага чадал</a:t>
                      </a: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 (1 ~ 3 KW/Rack)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휴먼명조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SzPts val="900"/>
                        <a:buFont typeface="Times New Roman" panose="02020603050405020304" pitchFamily="18" charset="0"/>
                        <a:buChar char="▫"/>
                      </a:pPr>
                      <a:r>
                        <a:rPr lang="mn-MN" sz="1100" kern="100" dirty="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Өндөр чадал</a:t>
                      </a: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 (10 KW/rack </a:t>
                      </a:r>
                      <a:r>
                        <a:rPr lang="mn-MN" sz="1100" kern="100" dirty="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эсвэл</a:t>
                      </a:r>
                      <a:r>
                        <a:rPr lang="mn-MN" sz="1100" kern="100" baseline="0" dirty="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 үүнээс дээш</a:t>
                      </a: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)</a:t>
                      </a:r>
                      <a:endParaRPr lang="en-US" sz="1000" kern="100" dirty="0">
                        <a:effectLst/>
                        <a:latin typeface="Arial" panose="020B0604020202020204" pitchFamily="34" charset="0"/>
                        <a:ea typeface="휴먼명조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647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Дата төвийн бүтэц</a:t>
                      </a:r>
                      <a:endParaRPr lang="en-US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SzPts val="900"/>
                        <a:buFont typeface="Times New Roman" panose="02020603050405020304" pitchFamily="18" charset="0"/>
                        <a:buChar char="▫"/>
                      </a:pPr>
                      <a:r>
                        <a:rPr lang="mn-MN" sz="1100" kern="10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Байгууламжийг өргөтгөхөд уян хатан биш</a:t>
                      </a: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 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휴먼명조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SzPts val="900"/>
                        <a:buFont typeface="Times New Roman" panose="02020603050405020304" pitchFamily="18" charset="0"/>
                        <a:buChar char="▫"/>
                      </a:pPr>
                      <a:r>
                        <a:rPr lang="mn-MN" sz="1100" kern="100" dirty="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МТ-н дэд бүтцийг өргөтгөхөд уян хатан</a:t>
                      </a: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 </a:t>
                      </a:r>
                      <a:r>
                        <a:rPr lang="mn-MN" sz="1100" kern="100" dirty="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             </a:t>
                      </a: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(</a:t>
                      </a:r>
                      <a:r>
                        <a:rPr lang="mn-MN" sz="1100" kern="100" dirty="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модулар бүтэц</a:t>
                      </a: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)</a:t>
                      </a:r>
                      <a:endParaRPr lang="en-US" sz="1000" kern="100" dirty="0">
                        <a:effectLst/>
                        <a:latin typeface="Arial" panose="020B0604020202020204" pitchFamily="34" charset="0"/>
                        <a:ea typeface="휴먼명조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239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Үйл ажиллагаа</a:t>
                      </a:r>
                      <a:endParaRPr lang="en-US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SzPts val="900"/>
                        <a:buFont typeface="Times New Roman" panose="02020603050405020304" pitchFamily="18" charset="0"/>
                        <a:buChar char="▫"/>
                      </a:pPr>
                      <a:r>
                        <a:rPr lang="mn-MN" sz="1100" kern="100" dirty="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Бие даасан МТ-н дэд бүтэц болон тоног төхөөрөмжийн удирдлага </a:t>
                      </a:r>
                      <a:endParaRPr lang="en-US" sz="1000" kern="100" dirty="0">
                        <a:effectLst/>
                        <a:latin typeface="Arial" panose="020B0604020202020204" pitchFamily="34" charset="0"/>
                        <a:ea typeface="휴먼명조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SzPts val="900"/>
                        <a:buFont typeface="Times New Roman" panose="02020603050405020304" pitchFamily="18" charset="0"/>
                        <a:buChar char="▫"/>
                      </a:pPr>
                      <a:r>
                        <a:rPr lang="mn-MN" sz="1100" kern="100" dirty="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Тогтвортой, үр ашигтай нэгдсэн удирдлага</a:t>
                      </a: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 </a:t>
                      </a:r>
                      <a:endParaRPr lang="en-US" sz="1000" kern="100" dirty="0">
                        <a:effectLst/>
                        <a:latin typeface="Arial" panose="020B0604020202020204" pitchFamily="34" charset="0"/>
                        <a:ea typeface="휴먼명조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>
          <a:xfrm>
            <a:off x="5364088" y="3264417"/>
            <a:ext cx="3384376" cy="3116911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glow rad="38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 Bold" panose="020D0804000000000000" pitchFamily="50" charset="-127"/>
              <a:ea typeface="나눔고딕 Bold" panose="020D0804000000000000" pitchFamily="50" charset="-127"/>
            </a:endParaRPr>
          </a:p>
        </p:txBody>
      </p:sp>
      <p:sp>
        <p:nvSpPr>
          <p:cNvPr id="81" name="직사각형 80"/>
          <p:cNvSpPr/>
          <p:nvPr/>
        </p:nvSpPr>
        <p:spPr>
          <a:xfrm>
            <a:off x="255847" y="908720"/>
            <a:ext cx="8888161" cy="401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245" indent="-361245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70000"/>
              <a:buBlip>
                <a:blip r:embed="rId2"/>
              </a:buBlip>
            </a:pPr>
            <a:r>
              <a:rPr kumimoji="1" lang="mn-MN" altLang="ko-KR" b="1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Мэдээллийн төвийн онцлог</a:t>
            </a:r>
            <a:endParaRPr kumimoji="1" lang="en-US" altLang="ko-KR" b="1" dirty="0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60">
              <a:buSzPct val="130000"/>
              <a:defRPr lang="ko-KR" altLang="en-US"/>
            </a:pPr>
            <a:r>
              <a:rPr kumimoji="1" lang="mn-MN" altLang="ko-KR" sz="2800" dirty="0">
                <a:solidFill>
                  <a:srgbClr val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ТУС-н дэд системүүдийн суурь дизайн</a:t>
            </a:r>
            <a:endParaRPr kumimoji="1" lang="en-US" altLang="ko-KR" sz="2800" dirty="0">
              <a:solidFill>
                <a:srgbClr val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5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464714" y="1360998"/>
            <a:ext cx="1314483" cy="1707962"/>
          </a:xfrm>
          <a:prstGeom prst="rect">
            <a:avLst/>
          </a:prstGeom>
          <a:solidFill>
            <a:srgbClr val="FCD3A6"/>
          </a:solidFill>
          <a:ln w="15875" cap="rnd">
            <a:noFill/>
            <a:tailEnd type="triangle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altLang="ko-KR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Мэдээллийн төвийн онцлог</a:t>
            </a:r>
            <a:endParaRPr lang="en-US" altLang="ko-KR" sz="12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1823821" y="1360998"/>
            <a:ext cx="6997692" cy="1707962"/>
            <a:chOff x="1302429" y="1031263"/>
            <a:chExt cx="7090963" cy="979811"/>
          </a:xfrm>
        </p:grpSpPr>
        <p:sp>
          <p:nvSpPr>
            <p:cNvPr id="29" name="직사각형 28"/>
            <p:cNvSpPr/>
            <p:nvPr/>
          </p:nvSpPr>
          <p:spPr>
            <a:xfrm>
              <a:off x="1302431" y="1031263"/>
              <a:ext cx="7085993" cy="979811"/>
            </a:xfrm>
            <a:prstGeom prst="rect">
              <a:avLst/>
            </a:prstGeom>
            <a:solidFill>
              <a:sysClr val="window" lastClr="FFFFFF"/>
            </a:solidFill>
            <a:effectLst>
              <a:outerShdw blurRad="63500" algn="ctr" rotWithShape="0">
                <a:prstClr val="black">
                  <a:alpha val="45000"/>
                </a:prstClr>
              </a:outerShdw>
            </a:effectLst>
          </p:spPr>
          <p:txBody>
            <a:bodyPr lIns="180000" tIns="36000" rIns="180000" bIns="36000" anchor="ctr">
              <a:scene3d>
                <a:camera prst="orthographicFront"/>
                <a:lightRig rig="threePt" dir="t"/>
              </a:scene3d>
              <a:sp3d>
                <a:bevelT w="0" h="0" prst="artDeco"/>
                <a:bevelB w="0" h="0"/>
                <a:contourClr>
                  <a:schemeClr val="tx2">
                    <a:lumMod val="50000"/>
                  </a:schemeClr>
                </a:contourClr>
              </a:sp3d>
            </a:bodyPr>
            <a:lstStyle/>
            <a:p>
              <a:pPr lvl="0" fontAlgn="base" latinLnBrk="0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kumimoji="1" lang="en-US" altLang="ko-KR" sz="1400" b="1" kern="0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50000"/>
                    </a:srgbClr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- </a:t>
              </a:r>
              <a:r>
                <a:rPr kumimoji="1" lang="mn-MN" altLang="ko-KR" sz="1400" b="1" kern="0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50000"/>
                    </a:srgbClr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Үндэсний замын хөдөлгөөний мэдээллийн нэгдсэн төв нь хурдтай өөрчлөгдөж буй гадаад орчинд дасан зохицох шаардлагатай мэдээллийн технологийн дэд бүтцийг өргөтгөхөд уян хатан бүтэц зохион байгуулалттай байна</a:t>
              </a:r>
              <a:r>
                <a:rPr kumimoji="1" lang="en-US" altLang="ko-KR" sz="1400" b="1" kern="0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50000"/>
                    </a:srgbClr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.</a:t>
              </a:r>
            </a:p>
            <a:p>
              <a:pPr lvl="0" fontAlgn="base" latinLnBrk="0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kumimoji="1" lang="en-US" altLang="ko-KR" sz="1400" b="1" kern="0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50000"/>
                    </a:srgbClr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- </a:t>
              </a:r>
              <a:r>
                <a:rPr kumimoji="1" lang="mn-MN" altLang="ko-KR" sz="1400" b="1" kern="0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50000"/>
                    </a:srgbClr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Мэдээллийн төв нь эдийн засгийн хувьд боломжтой, тогтвортой үйлчилгээ үзүүлэх чадавхтай, бас зардал хэмнэсэн байх хэрэгтэй</a:t>
              </a:r>
              <a:r>
                <a:rPr kumimoji="1" lang="en-US" altLang="ko-KR" sz="1400" b="1" kern="0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50000"/>
                    </a:srgbClr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1302429" y="1031263"/>
              <a:ext cx="46328" cy="979811"/>
            </a:xfrm>
            <a:prstGeom prst="rect">
              <a:avLst/>
            </a:prstGeom>
            <a:gradFill>
              <a:gsLst>
                <a:gs pos="50000">
                  <a:srgbClr val="006E7C">
                    <a:lumMod val="60000"/>
                    <a:lumOff val="40000"/>
                  </a:srgbClr>
                </a:gs>
                <a:gs pos="99167">
                  <a:srgbClr val="006E7C"/>
                </a:gs>
                <a:gs pos="0">
                  <a:srgbClr val="006E7C"/>
                </a:gs>
              </a:gsLst>
              <a:lin ang="162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marL="0" marR="0" lvl="0" indent="0" algn="ctr" defTabSz="91440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300" b="0" i="0" u="none" strike="noStrike" kern="0" cap="none" spc="0" normalizeH="0" baseline="0" noProof="0">
                <a:ln w="3175"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나눔고딕 Bold" panose="020D0804000000000000" pitchFamily="50" charset="-127"/>
                <a:ea typeface="나눔고딕 Bold" panose="020D0804000000000000" pitchFamily="50" charset="-127"/>
                <a:cs typeface="+mn-cs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8347064" y="1031263"/>
              <a:ext cx="46328" cy="979811"/>
            </a:xfrm>
            <a:prstGeom prst="rect">
              <a:avLst/>
            </a:prstGeom>
            <a:gradFill>
              <a:gsLst>
                <a:gs pos="50000">
                  <a:srgbClr val="006E7C">
                    <a:lumMod val="60000"/>
                    <a:lumOff val="40000"/>
                  </a:srgbClr>
                </a:gs>
                <a:gs pos="99167">
                  <a:srgbClr val="006E7C"/>
                </a:gs>
                <a:gs pos="0">
                  <a:srgbClr val="006E7C"/>
                </a:gs>
              </a:gsLst>
              <a:lin ang="162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marL="0" marR="0" lvl="0" indent="0" algn="ctr" defTabSz="91440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300" b="0" i="0" u="none" strike="noStrike" kern="0" cap="none" spc="0" normalizeH="0" baseline="0" noProof="0">
                <a:ln w="3175"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나눔고딕 Bold" panose="020D0804000000000000" pitchFamily="50" charset="-127"/>
                <a:ea typeface="나눔고딕 Bold" panose="020D0804000000000000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0909482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588" y="2666914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255847" y="908720"/>
            <a:ext cx="8888161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245" indent="-361245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70000"/>
              <a:buBlip>
                <a:blip r:embed="rId2"/>
              </a:buBlip>
            </a:pPr>
            <a:r>
              <a:rPr kumimoji="1" lang="mn-MN" altLang="ko-KR" b="1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Замын хөдөлгөөний их өгөгдлийн систем</a:t>
            </a:r>
            <a:endParaRPr kumimoji="1" lang="en-US" altLang="ko-KR" b="1" dirty="0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60">
              <a:buSzPct val="130000"/>
              <a:defRPr lang="ko-KR" altLang="en-US"/>
            </a:pPr>
            <a:r>
              <a:rPr kumimoji="1" lang="mn-MN" altLang="ko-KR" sz="2800" dirty="0">
                <a:solidFill>
                  <a:srgbClr val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ТУС-н дэд системүүдийн суурь дизайн</a:t>
            </a:r>
            <a:endParaRPr kumimoji="1" lang="en-US" altLang="ko-KR" sz="2800" dirty="0">
              <a:solidFill>
                <a:srgbClr val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5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46" name="직사각형 45"/>
          <p:cNvSpPr/>
          <p:nvPr/>
        </p:nvSpPr>
        <p:spPr>
          <a:xfrm>
            <a:off x="464714" y="1340768"/>
            <a:ext cx="1314483" cy="1326144"/>
          </a:xfrm>
          <a:prstGeom prst="rect">
            <a:avLst/>
          </a:prstGeom>
          <a:solidFill>
            <a:srgbClr val="FCD3A6"/>
          </a:solidFill>
          <a:ln w="15875" cap="rnd">
            <a:noFill/>
            <a:tailEnd type="triangle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altLang="ko-KR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Системийн тодорхойлолт</a:t>
            </a:r>
            <a:endParaRPr lang="en-US" altLang="ko-KR" sz="12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47" name="그룹 46"/>
          <p:cNvGrpSpPr/>
          <p:nvPr/>
        </p:nvGrpSpPr>
        <p:grpSpPr>
          <a:xfrm>
            <a:off x="1823822" y="1340767"/>
            <a:ext cx="6996387" cy="1326147"/>
            <a:chOff x="1302430" y="1031263"/>
            <a:chExt cx="7089641" cy="855884"/>
          </a:xfrm>
        </p:grpSpPr>
        <p:sp>
          <p:nvSpPr>
            <p:cNvPr id="48" name="직사각형 47"/>
            <p:cNvSpPr/>
            <p:nvPr/>
          </p:nvSpPr>
          <p:spPr>
            <a:xfrm>
              <a:off x="1302431" y="1031263"/>
              <a:ext cx="7085993" cy="855883"/>
            </a:xfrm>
            <a:prstGeom prst="rect">
              <a:avLst/>
            </a:prstGeom>
            <a:solidFill>
              <a:sysClr val="window" lastClr="FFFFFF"/>
            </a:solidFill>
            <a:effectLst>
              <a:outerShdw blurRad="63500" algn="ctr" rotWithShape="0">
                <a:prstClr val="black">
                  <a:alpha val="45000"/>
                </a:prstClr>
              </a:outerShdw>
            </a:effectLst>
          </p:spPr>
          <p:txBody>
            <a:bodyPr lIns="180000" tIns="36000" rIns="180000" bIns="36000" anchor="ctr">
              <a:scene3d>
                <a:camera prst="orthographicFront"/>
                <a:lightRig rig="threePt" dir="t"/>
              </a:scene3d>
              <a:sp3d>
                <a:bevelT w="0" h="0" prst="artDeco"/>
                <a:bevelB w="0" h="0"/>
                <a:contourClr>
                  <a:schemeClr val="tx2">
                    <a:lumMod val="50000"/>
                  </a:schemeClr>
                </a:contourClr>
              </a:sp3d>
            </a:bodyPr>
            <a:lstStyle/>
            <a:p>
              <a:pPr lvl="0" fontAlgn="base" latinLnBrk="0">
                <a:spcBef>
                  <a:spcPct val="0"/>
                </a:spcBef>
                <a:spcAft>
                  <a:spcPts val="600"/>
                </a:spcAft>
              </a:pPr>
              <a:r>
                <a:rPr kumimoji="1" lang="en-US" altLang="ko-KR" sz="1100" b="1" kern="0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50000"/>
                    </a:srgbClr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- </a:t>
              </a:r>
              <a:r>
                <a:rPr kumimoji="1" lang="mn-MN" altLang="ko-KR" sz="1100" b="1" kern="0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50000"/>
                    </a:srgbClr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Замын хөдөлгөөний их өгөгдлийн систем нь олон төрлийн мэдээлэл, мэдээллийн харилцан нөлөөлөл дээр дүн шинжилгээ хийх орон зайн систем</a:t>
              </a:r>
              <a:r>
                <a:rPr kumimoji="1" lang="en-US" altLang="ko-KR" sz="1100" b="1" kern="0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50000"/>
                    </a:srgbClr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. </a:t>
              </a:r>
            </a:p>
            <a:p>
              <a:pPr lvl="0" fontAlgn="base" latinLnBrk="0">
                <a:spcBef>
                  <a:spcPct val="0"/>
                </a:spcBef>
                <a:spcAft>
                  <a:spcPts val="600"/>
                </a:spcAft>
              </a:pPr>
              <a:r>
                <a:rPr kumimoji="1" lang="en-US" altLang="ko-KR" sz="1100" b="1" kern="0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50000"/>
                    </a:srgbClr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- </a:t>
              </a:r>
              <a:r>
                <a:rPr kumimoji="1" lang="mn-MN" altLang="ko-KR" sz="1100" b="1" kern="0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50000"/>
                    </a:srgbClr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Нээлттэй мэдээллийн портал бол төрийн байгууллагуудын цуглуулж, олж авсан нээлттэй мэдээллийг нэг газраас хангадаг нэгдсэн сайт.</a:t>
              </a:r>
              <a:endParaRPr kumimoji="1" lang="en-US" altLang="ko-KR" sz="1100" b="1" kern="0" spc="-30" dirty="0">
                <a:ln w="3175">
                  <a:solidFill>
                    <a:srgbClr val="FFFFFF">
                      <a:alpha val="0"/>
                    </a:srgbClr>
                  </a:solidFill>
                </a:ln>
                <a:solidFill>
                  <a:srgbClr val="ED2024">
                    <a:lumMod val="50000"/>
                  </a:srgbClr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  <a:p>
              <a:pPr lvl="0" fontAlgn="base" latinLnBrk="0">
                <a:spcBef>
                  <a:spcPct val="0"/>
                </a:spcBef>
                <a:spcAft>
                  <a:spcPts val="600"/>
                </a:spcAft>
              </a:pPr>
              <a:r>
                <a:rPr kumimoji="1" lang="en-US" altLang="ko-KR" sz="1100" b="1" kern="0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50000"/>
                    </a:srgbClr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- </a:t>
              </a:r>
              <a:r>
                <a:rPr kumimoji="1" lang="mn-MN" altLang="ko-KR" sz="1100" b="1" kern="0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50000"/>
                    </a:srgbClr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Порталаар хүн бүр нээлттэй мэдээллийг хялбар ашиглах боломжтой файл, нээлттэй </a:t>
              </a:r>
              <a:r>
                <a:rPr kumimoji="1" lang="en-US" altLang="ko-KR" sz="1100" b="1" kern="0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50000"/>
                    </a:srgbClr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APIs, </a:t>
              </a:r>
              <a:r>
                <a:rPr kumimoji="1" lang="mn-MN" altLang="ko-KR" sz="1100" b="1" kern="0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50000"/>
                    </a:srgbClr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өгөгдлийн висуалчлал зэрэг олон төрлийн мэдээллийг хангаж нийлүүлнэ.</a:t>
              </a:r>
              <a:r>
                <a:rPr kumimoji="1" lang="en-US" altLang="ko-KR" sz="1100" b="1" kern="0" spc="-30" dirty="0">
                  <a:ln w="3175"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ED2024">
                      <a:lumMod val="50000"/>
                    </a:srgbClr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1302430" y="1031263"/>
              <a:ext cx="45006" cy="855884"/>
            </a:xfrm>
            <a:prstGeom prst="rect">
              <a:avLst/>
            </a:prstGeom>
            <a:gradFill>
              <a:gsLst>
                <a:gs pos="50000">
                  <a:srgbClr val="006E7C">
                    <a:lumMod val="60000"/>
                    <a:lumOff val="40000"/>
                  </a:srgbClr>
                </a:gs>
                <a:gs pos="99167">
                  <a:srgbClr val="006E7C"/>
                </a:gs>
                <a:gs pos="0">
                  <a:srgbClr val="006E7C"/>
                </a:gs>
              </a:gsLst>
              <a:lin ang="162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300" b="0" i="0" u="none" strike="noStrike" kern="0" cap="none" spc="0" normalizeH="0" baseline="0" noProof="0">
                <a:ln w="3175"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나눔고딕 Bold" panose="020D0804000000000000" pitchFamily="50" charset="-127"/>
                <a:ea typeface="나눔고딕 Bold" panose="020D0804000000000000" pitchFamily="50" charset="-127"/>
                <a:cs typeface="+mn-cs"/>
              </a:endParaRPr>
            </a:p>
          </p:txBody>
        </p:sp>
        <p:sp>
          <p:nvSpPr>
            <p:cNvPr id="60" name="직사각형 59"/>
            <p:cNvSpPr/>
            <p:nvPr/>
          </p:nvSpPr>
          <p:spPr>
            <a:xfrm>
              <a:off x="8347065" y="1031263"/>
              <a:ext cx="45006" cy="855884"/>
            </a:xfrm>
            <a:prstGeom prst="rect">
              <a:avLst/>
            </a:prstGeom>
            <a:gradFill>
              <a:gsLst>
                <a:gs pos="50000">
                  <a:srgbClr val="006E7C">
                    <a:lumMod val="60000"/>
                    <a:lumOff val="40000"/>
                  </a:srgbClr>
                </a:gs>
                <a:gs pos="99167">
                  <a:srgbClr val="006E7C"/>
                </a:gs>
                <a:gs pos="0">
                  <a:srgbClr val="006E7C"/>
                </a:gs>
              </a:gsLst>
              <a:lin ang="162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300" b="0" i="0" u="none" strike="noStrike" kern="0" cap="none" spc="0" normalizeH="0" baseline="0" noProof="0">
                <a:ln w="3175"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나눔고딕 Bold" panose="020D0804000000000000" pitchFamily="50" charset="-127"/>
                <a:ea typeface="나눔고딕 Bold" panose="020D0804000000000000" pitchFamily="50" charset="-127"/>
                <a:cs typeface="+mn-cs"/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528897" y="2780928"/>
            <a:ext cx="3090655" cy="3842986"/>
            <a:chOff x="415727" y="2826374"/>
            <a:chExt cx="2889569" cy="3842986"/>
          </a:xfrm>
        </p:grpSpPr>
        <p:sp>
          <p:nvSpPr>
            <p:cNvPr id="42" name="AutoShape 224"/>
            <p:cNvSpPr>
              <a:spLocks noChangeArrowheads="1"/>
            </p:cNvSpPr>
            <p:nvPr/>
          </p:nvSpPr>
          <p:spPr bwMode="auto">
            <a:xfrm>
              <a:off x="415727" y="3183194"/>
              <a:ext cx="2874354" cy="3486166"/>
            </a:xfrm>
            <a:prstGeom prst="roundRect">
              <a:avLst>
                <a:gd name="adj" fmla="val 2704"/>
              </a:avLst>
            </a:prstGeom>
            <a:gradFill rotWithShape="1">
              <a:gsLst>
                <a:gs pos="0">
                  <a:srgbClr val="F8F8F8"/>
                </a:gs>
                <a:gs pos="100000">
                  <a:srgbClr val="F8F8F8">
                    <a:gamma/>
                    <a:shade val="92157"/>
                    <a:invGamma/>
                  </a:srgbClr>
                </a:gs>
              </a:gsLst>
              <a:lin ang="5400000" scaled="1"/>
            </a:gradFill>
            <a:ln w="19050">
              <a:solidFill>
                <a:srgbClr val="336699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82619" tIns="42963" rIns="82619" bIns="42963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나눔고딕 ExtraBold" panose="020D0904000000000000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43" name="AutoShape 212"/>
            <p:cNvSpPr>
              <a:spLocks noChangeArrowheads="1"/>
            </p:cNvSpPr>
            <p:nvPr/>
          </p:nvSpPr>
          <p:spPr bwMode="auto">
            <a:xfrm>
              <a:off x="422219" y="2826374"/>
              <a:ext cx="2883077" cy="32396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334CD1"/>
                </a:gs>
                <a:gs pos="100000">
                  <a:srgbClr val="3C33B7"/>
                </a:gs>
              </a:gsLst>
              <a:lin ang="10800000" scaled="0"/>
            </a:gradFill>
            <a:ln w="15875" cap="rnd">
              <a:noFill/>
              <a:tailEnd type="triangle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n-MN" altLang="ko-KR" sz="1000" b="1" dirty="0">
                  <a:solidFill>
                    <a:prstClr val="white"/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Замын хөдөлгөөний их өгөгдлийн системийн тохиргоо</a:t>
              </a:r>
              <a:endParaRPr lang="en-US" altLang="ko-KR" sz="1000" b="1" dirty="0">
                <a:solidFill>
                  <a:prstClr val="white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61" name="그룹 60"/>
          <p:cNvGrpSpPr/>
          <p:nvPr/>
        </p:nvGrpSpPr>
        <p:grpSpPr>
          <a:xfrm>
            <a:off x="5585801" y="2794643"/>
            <a:ext cx="3090655" cy="3842986"/>
            <a:chOff x="415727" y="2826374"/>
            <a:chExt cx="2889569" cy="3842986"/>
          </a:xfrm>
        </p:grpSpPr>
        <p:sp>
          <p:nvSpPr>
            <p:cNvPr id="62" name="AutoShape 224"/>
            <p:cNvSpPr>
              <a:spLocks noChangeArrowheads="1"/>
            </p:cNvSpPr>
            <p:nvPr/>
          </p:nvSpPr>
          <p:spPr bwMode="auto">
            <a:xfrm>
              <a:off x="415727" y="3183194"/>
              <a:ext cx="2874354" cy="3486166"/>
            </a:xfrm>
            <a:prstGeom prst="roundRect">
              <a:avLst>
                <a:gd name="adj" fmla="val 2704"/>
              </a:avLst>
            </a:prstGeom>
            <a:gradFill rotWithShape="1">
              <a:gsLst>
                <a:gs pos="0">
                  <a:srgbClr val="F8F8F8"/>
                </a:gs>
                <a:gs pos="100000">
                  <a:srgbClr val="F8F8F8">
                    <a:gamma/>
                    <a:shade val="92157"/>
                    <a:invGamma/>
                  </a:srgbClr>
                </a:gs>
              </a:gsLst>
              <a:lin ang="5400000" scaled="1"/>
            </a:gradFill>
            <a:ln w="19050">
              <a:solidFill>
                <a:srgbClr val="336699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82619" tIns="42963" rIns="82619" bIns="42963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나눔고딕 ExtraBold" panose="020D0904000000000000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75" name="AutoShape 212"/>
            <p:cNvSpPr>
              <a:spLocks noChangeArrowheads="1"/>
            </p:cNvSpPr>
            <p:nvPr/>
          </p:nvSpPr>
          <p:spPr bwMode="auto">
            <a:xfrm>
              <a:off x="422219" y="2826374"/>
              <a:ext cx="2883077" cy="32396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334CD1"/>
                </a:gs>
                <a:gs pos="100000">
                  <a:srgbClr val="3C33B7"/>
                </a:gs>
              </a:gsLst>
              <a:lin ang="10800000" scaled="0"/>
            </a:gradFill>
            <a:ln w="15875" cap="rnd">
              <a:noFill/>
              <a:tailEnd type="triangle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n-MN" altLang="ko-KR" sz="1050" b="1" dirty="0">
                  <a:solidFill>
                    <a:srgbClr val="FFFFFF"/>
                  </a:solidFill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Нээлттэй мэдээллийн порталын системийн архитектур</a:t>
              </a:r>
              <a:endParaRPr lang="en-US" altLang="ko-KR" sz="1050" dirty="0">
                <a:solidFill>
                  <a:prstClr val="white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76" name="그룹 181"/>
          <p:cNvGrpSpPr/>
          <p:nvPr/>
        </p:nvGrpSpPr>
        <p:grpSpPr>
          <a:xfrm rot="16200000">
            <a:off x="2483870" y="4199573"/>
            <a:ext cx="2554105" cy="251349"/>
            <a:chOff x="4179927" y="3130843"/>
            <a:chExt cx="2604984" cy="575683"/>
          </a:xfrm>
        </p:grpSpPr>
        <p:pic>
          <p:nvPicPr>
            <p:cNvPr id="77" name="그림 76" descr="8.png"/>
            <p:cNvPicPr>
              <a:picLocks noChangeAspect="1"/>
            </p:cNvPicPr>
            <p:nvPr/>
          </p:nvPicPr>
          <p:blipFill>
            <a:blip r:embed="rId3" cstate="print">
              <a:grayscl/>
              <a:lum bright="-29000"/>
            </a:blip>
            <a:stretch>
              <a:fillRect/>
            </a:stretch>
          </p:blipFill>
          <p:spPr>
            <a:xfrm rot="5400000">
              <a:off x="5294631" y="2397413"/>
              <a:ext cx="391540" cy="1980122"/>
            </a:xfrm>
            <a:prstGeom prst="rect">
              <a:avLst/>
            </a:prstGeom>
          </p:spPr>
        </p:pic>
        <p:pic>
          <p:nvPicPr>
            <p:cNvPr id="78" name="그림 77" descr="8.png"/>
            <p:cNvPicPr>
              <a:picLocks noChangeAspect="1"/>
            </p:cNvPicPr>
            <p:nvPr/>
          </p:nvPicPr>
          <p:blipFill>
            <a:blip r:embed="rId3" cstate="print">
              <a:grayscl/>
              <a:lum bright="13000"/>
            </a:blip>
            <a:stretch>
              <a:fillRect/>
            </a:stretch>
          </p:blipFill>
          <p:spPr>
            <a:xfrm rot="5400000">
              <a:off x="5198209" y="2428624"/>
              <a:ext cx="575683" cy="1980122"/>
            </a:xfrm>
            <a:prstGeom prst="rect">
              <a:avLst/>
            </a:prstGeom>
          </p:spPr>
        </p:pic>
        <p:pic>
          <p:nvPicPr>
            <p:cNvPr id="79" name="Picture 2" descr="D:\alvin\작업파일\비츠로시스 창원 교통선진화 입찰 프레젠테이션\png\53-1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14577023" flipH="1" flipV="1">
              <a:off x="6066412" y="2669019"/>
              <a:ext cx="156725" cy="1280272"/>
            </a:xfrm>
            <a:prstGeom prst="rect">
              <a:avLst/>
            </a:prstGeom>
            <a:noFill/>
          </p:spPr>
        </p:pic>
        <p:pic>
          <p:nvPicPr>
            <p:cNvPr id="80" name="Picture 2" descr="D:\alvin\작업파일\비츠로시스 창원 교통선진화 입찰 프레젠테이션\png\53-1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17822977" flipH="1">
              <a:off x="4741702" y="2669017"/>
              <a:ext cx="156725" cy="1280276"/>
            </a:xfrm>
            <a:prstGeom prst="rect">
              <a:avLst/>
            </a:prstGeom>
            <a:noFill/>
          </p:spPr>
        </p:pic>
      </p:grpSp>
      <p:grpSp>
        <p:nvGrpSpPr>
          <p:cNvPr id="81" name="그룹 181"/>
          <p:cNvGrpSpPr/>
          <p:nvPr/>
        </p:nvGrpSpPr>
        <p:grpSpPr>
          <a:xfrm rot="5400000">
            <a:off x="4201345" y="4175165"/>
            <a:ext cx="2554105" cy="251349"/>
            <a:chOff x="4179927" y="3130843"/>
            <a:chExt cx="2604984" cy="575683"/>
          </a:xfrm>
        </p:grpSpPr>
        <p:pic>
          <p:nvPicPr>
            <p:cNvPr id="82" name="그림 81" descr="8.png"/>
            <p:cNvPicPr>
              <a:picLocks noChangeAspect="1"/>
            </p:cNvPicPr>
            <p:nvPr/>
          </p:nvPicPr>
          <p:blipFill>
            <a:blip r:embed="rId3" cstate="print">
              <a:grayscl/>
              <a:lum bright="-29000"/>
            </a:blip>
            <a:stretch>
              <a:fillRect/>
            </a:stretch>
          </p:blipFill>
          <p:spPr>
            <a:xfrm rot="5400000">
              <a:off x="5294631" y="2397413"/>
              <a:ext cx="391540" cy="1980122"/>
            </a:xfrm>
            <a:prstGeom prst="rect">
              <a:avLst/>
            </a:prstGeom>
          </p:spPr>
        </p:pic>
        <p:pic>
          <p:nvPicPr>
            <p:cNvPr id="83" name="그림 82" descr="8.png"/>
            <p:cNvPicPr>
              <a:picLocks noChangeAspect="1"/>
            </p:cNvPicPr>
            <p:nvPr/>
          </p:nvPicPr>
          <p:blipFill>
            <a:blip r:embed="rId3" cstate="print">
              <a:grayscl/>
              <a:lum bright="13000"/>
            </a:blip>
            <a:stretch>
              <a:fillRect/>
            </a:stretch>
          </p:blipFill>
          <p:spPr>
            <a:xfrm rot="5400000">
              <a:off x="5198209" y="2428624"/>
              <a:ext cx="575683" cy="1980122"/>
            </a:xfrm>
            <a:prstGeom prst="rect">
              <a:avLst/>
            </a:prstGeom>
          </p:spPr>
        </p:pic>
        <p:pic>
          <p:nvPicPr>
            <p:cNvPr id="84" name="Picture 2" descr="D:\alvin\작업파일\비츠로시스 창원 교통선진화 입찰 프레젠테이션\png\53-1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14577023" flipH="1" flipV="1">
              <a:off x="6066412" y="2669019"/>
              <a:ext cx="156725" cy="1280272"/>
            </a:xfrm>
            <a:prstGeom prst="rect">
              <a:avLst/>
            </a:prstGeom>
            <a:noFill/>
          </p:spPr>
        </p:pic>
        <p:pic>
          <p:nvPicPr>
            <p:cNvPr id="85" name="Picture 2" descr="D:\alvin\작업파일\비츠로시스 창원 교통선진화 입찰 프레젠테이션\png\53-1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17822977" flipH="1">
              <a:off x="4741702" y="2669017"/>
              <a:ext cx="156725" cy="1280276"/>
            </a:xfrm>
            <a:prstGeom prst="rect">
              <a:avLst/>
            </a:prstGeom>
            <a:noFill/>
          </p:spPr>
        </p:pic>
      </p:grpSp>
      <p:pic>
        <p:nvPicPr>
          <p:cNvPr id="86" name="그림 8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88" y="3193190"/>
            <a:ext cx="2945621" cy="3420402"/>
          </a:xfrm>
          <a:prstGeom prst="rect">
            <a:avLst/>
          </a:prstGeom>
        </p:spPr>
      </p:pic>
      <p:pic>
        <p:nvPicPr>
          <p:cNvPr id="87" name="그림 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106" y="3298414"/>
            <a:ext cx="3017554" cy="3109273"/>
          </a:xfrm>
          <a:prstGeom prst="rect">
            <a:avLst/>
          </a:prstGeom>
        </p:spPr>
      </p:pic>
      <p:grpSp>
        <p:nvGrpSpPr>
          <p:cNvPr id="88" name="그룹 87"/>
          <p:cNvGrpSpPr/>
          <p:nvPr/>
        </p:nvGrpSpPr>
        <p:grpSpPr>
          <a:xfrm>
            <a:off x="3845325" y="3517238"/>
            <a:ext cx="1548735" cy="1592818"/>
            <a:chOff x="17333136" y="1804033"/>
            <a:chExt cx="1984388" cy="2040870"/>
          </a:xfrm>
        </p:grpSpPr>
        <p:grpSp>
          <p:nvGrpSpPr>
            <p:cNvPr id="89" name="그룹 88"/>
            <p:cNvGrpSpPr>
              <a:grpSpLocks/>
            </p:cNvGrpSpPr>
            <p:nvPr/>
          </p:nvGrpSpPr>
          <p:grpSpPr bwMode="auto">
            <a:xfrm>
              <a:off x="17341087" y="1812903"/>
              <a:ext cx="1976437" cy="2032000"/>
              <a:chOff x="1815484" y="3529216"/>
              <a:chExt cx="1467615" cy="1508763"/>
            </a:xfrm>
          </p:grpSpPr>
          <p:pic>
            <p:nvPicPr>
              <p:cNvPr id="91" name="그림 12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5484" y="3529216"/>
                <a:ext cx="1467615" cy="1508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" name="타원 91"/>
              <p:cNvSpPr/>
              <p:nvPr/>
            </p:nvSpPr>
            <p:spPr>
              <a:xfrm>
                <a:off x="1908951" y="3637661"/>
                <a:ext cx="1228365" cy="122836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A4B8C"/>
                  </a:gs>
                  <a:gs pos="0">
                    <a:srgbClr val="003764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67745">
                  <a:defRPr/>
                </a:pPr>
                <a:endParaRPr lang="ko-KR" altLang="en-US">
                  <a:solidFill>
                    <a:prstClr val="white"/>
                  </a:solidFill>
                  <a:latin typeface="Times New Roman" panose="02020603050405020304" pitchFamily="18" charset="0"/>
                  <a:ea typeface="뫼비우스 Bold" panose="02000500000000000000" pitchFamily="2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직사각형 92"/>
              <p:cNvSpPr/>
              <p:nvPr/>
            </p:nvSpPr>
            <p:spPr>
              <a:xfrm flipH="1">
                <a:off x="1867349" y="3857562"/>
                <a:ext cx="1303411" cy="790580"/>
              </a:xfrm>
              <a:prstGeom prst="rect">
                <a:avLst/>
              </a:prstGeom>
              <a:noFill/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  <a:scene3d>
                  <a:camera prst="orthographicFront"/>
                  <a:lightRig rig="glow" dir="t"/>
                </a:scene3d>
                <a:sp3d contourW="25400" prstMaterial="softEdge">
                  <a:bevelT w="1270"/>
                  <a:extrusionClr>
                    <a:schemeClr val="bg1"/>
                  </a:extrusionClr>
                  <a:contourClr>
                    <a:srgbClr val="002060"/>
                  </a:contourClr>
                </a:sp3d>
              </a:bodyPr>
              <a:lstStyle/>
              <a:p>
                <a:pPr algn="ctr">
                  <a:defRPr/>
                </a:pPr>
                <a:r>
                  <a:rPr lang="mn-MN" altLang="ko-KR" sz="1200" spc="-100" dirty="0">
                    <a:solidFill>
                      <a:prstClr val="white"/>
                    </a:solidFill>
                    <a:latin typeface="Arial" panose="020B0604020202020204" pitchFamily="34" charset="0"/>
                    <a:ea typeface="나눔고딕 Bold" panose="020D0804000000000000" pitchFamily="50" charset="-127"/>
                    <a:cs typeface="Arial" panose="020B0604020202020204" pitchFamily="34" charset="0"/>
                  </a:rPr>
                  <a:t>Үндэсний замын хөдөлгөөний мэдээллийн нэгдсэн төв </a:t>
                </a:r>
              </a:p>
            </p:txBody>
          </p:sp>
        </p:grpSp>
        <p:sp>
          <p:nvSpPr>
            <p:cNvPr id="90" name="타원 89"/>
            <p:cNvSpPr/>
            <p:nvPr/>
          </p:nvSpPr>
          <p:spPr>
            <a:xfrm>
              <a:off x="17333136" y="1804033"/>
              <a:ext cx="1940272" cy="194001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ffectLst>
              <a:glow rad="88900">
                <a:srgbClr val="00B0F0">
                  <a:alpha val="7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6774" tIns="53387" rIns="106774" bIns="53387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  <a:latin typeface="Times New Roman" panose="02020603050405020304" pitchFamily="18" charset="0"/>
                <a:ea typeface="뫼비우스 Bold" panose="02000500000000000000" pitchFamily="2" charset="-127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089956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334" y="2719416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0589" y="476672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60">
              <a:buSzPct val="130000"/>
              <a:defRPr lang="ko-KR" altLang="en-US"/>
            </a:pPr>
            <a:r>
              <a:rPr kumimoji="1" lang="mn-MN" altLang="ko-KR" sz="2800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Тээврийн ухаалаг систем хөгжүүлэх Үндэсний хөтөлбөр</a:t>
            </a:r>
            <a:endParaRPr kumimoji="1" lang="en-US" altLang="ko-KR" sz="2800" dirty="0"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5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4</a:t>
            </a:r>
            <a:r>
              <a:rPr lang="mn-MN" sz="10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6</a:t>
            </a:r>
            <a:endParaRPr lang="de-DE" sz="1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0" y="1643808"/>
            <a:ext cx="9142666" cy="4737520"/>
          </a:xfrm>
          <a:prstGeom prst="rect">
            <a:avLst/>
          </a:prstGeom>
          <a:solidFill>
            <a:sysClr val="window" lastClr="FFFFFF"/>
          </a:solidFill>
          <a:effectLst>
            <a:outerShdw blurRad="63500" algn="ctr" rotWithShape="0">
              <a:prstClr val="black">
                <a:alpha val="45000"/>
              </a:prstClr>
            </a:outerShdw>
          </a:effectLst>
        </p:spPr>
        <p:txBody>
          <a:bodyPr lIns="180000" tIns="36000" rIns="180000" bIns="36000" anchor="ctr">
            <a:scene3d>
              <a:camera prst="orthographicFront"/>
              <a:lightRig rig="threePt" dir="t"/>
            </a:scene3d>
            <a:sp3d>
              <a:bevelT w="0" h="0" prst="artDeco"/>
              <a:bevelB w="0" h="0"/>
              <a:contourClr>
                <a:schemeClr val="tx2">
                  <a:lumMod val="50000"/>
                </a:schemeClr>
              </a:contourClr>
            </a:sp3d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Засгийн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газрын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2016-2020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оны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үйл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ажиллагааны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хөтөлбөрийн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2.118-д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эрэлтэд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нийцсэн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хүрээлэн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байгаа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орчинд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ээлтэй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тээврийн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ухаалаг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систем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80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эвтрүүл</a:t>
            </a:r>
            <a:r>
              <a:rPr lang="mn-MN" sz="2800" dirty="0">
                <a:latin typeface="Arial" panose="020B0604020202020204" pitchFamily="34" charset="0"/>
                <a:cs typeface="Arial" panose="020B0604020202020204" pitchFamily="34" charset="0"/>
              </a:rPr>
              <a:t>нэ.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Төрөөс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автотээврийн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талаар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баримтлах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бодлог</a:t>
            </a:r>
            <a:r>
              <a:rPr lang="mn-MN" sz="2800" dirty="0">
                <a:latin typeface="Arial" panose="020B0604020202020204" pitchFamily="34" charset="0"/>
                <a:cs typeface="Arial" panose="020B0604020202020204" pitchFamily="34" charset="0"/>
              </a:rPr>
              <a:t>од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бодлогын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хэрэгжилтийг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хангах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хүрээнд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үндэсний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хөтөлбөр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боловсруулж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хэрэгжүүл</a:t>
            </a:r>
            <a:r>
              <a:rPr lang="mn-MN" sz="2800" dirty="0">
                <a:latin typeface="Arial" panose="020B0604020202020204" pitchFamily="34" charset="0"/>
                <a:cs typeface="Arial" panose="020B0604020202020204" pitchFamily="34" charset="0"/>
              </a:rPr>
              <a:t>нэ гэж заасан.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 latinLnBrk="0">
              <a:spcBef>
                <a:spcPct val="0"/>
              </a:spcBef>
              <a:spcAft>
                <a:spcPts val="600"/>
              </a:spcAft>
            </a:pPr>
            <a:endParaRPr kumimoji="1" lang="en-US" altLang="ko-KR" sz="1100" b="1" kern="0" spc="-30" dirty="0">
              <a:ln w="3175">
                <a:solidFill>
                  <a:srgbClr val="FFFFFF">
                    <a:alpha val="0"/>
                  </a:srgbClr>
                </a:solidFill>
              </a:ln>
              <a:solidFill>
                <a:srgbClr val="ED2024">
                  <a:lumMod val="50000"/>
                </a:srgbClr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100576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334" y="2719416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0589" y="476672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60">
              <a:buSzPct val="130000"/>
              <a:defRPr lang="ko-KR" altLang="en-US"/>
            </a:pPr>
            <a:r>
              <a:rPr kumimoji="1" lang="mn-MN" altLang="ko-KR" sz="2800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Тээврийн ухаалаг систем хөгжүүлэх Үндэсний хөтөлбөр</a:t>
            </a:r>
            <a:endParaRPr kumimoji="1" lang="en-US" altLang="ko-KR" sz="2800" dirty="0"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5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4</a:t>
            </a:r>
            <a:r>
              <a:rPr lang="mn-MN" sz="10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7</a:t>
            </a:r>
            <a:endParaRPr lang="de-DE" sz="1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0" y="1643808"/>
            <a:ext cx="9142666" cy="4737520"/>
          </a:xfrm>
          <a:prstGeom prst="rect">
            <a:avLst/>
          </a:prstGeom>
          <a:solidFill>
            <a:sysClr val="window" lastClr="FFFFFF"/>
          </a:solidFill>
          <a:effectLst>
            <a:outerShdw blurRad="63500" algn="ctr" rotWithShape="0">
              <a:prstClr val="black">
                <a:alpha val="45000"/>
              </a:prstClr>
            </a:outerShdw>
          </a:effectLst>
        </p:spPr>
        <p:txBody>
          <a:bodyPr lIns="180000" tIns="36000" rIns="180000" bIns="36000" anchor="ctr">
            <a:scene3d>
              <a:camera prst="orthographicFront"/>
              <a:lightRig rig="threePt" dir="t"/>
            </a:scene3d>
            <a:sp3d>
              <a:bevelT w="0" h="0" prst="artDeco"/>
              <a:bevelB w="0" h="0"/>
              <a:contourClr>
                <a:schemeClr val="tx2">
                  <a:lumMod val="50000"/>
                </a:schemeClr>
              </a:contourClr>
            </a:sp3d>
          </a:bodyPr>
          <a:lstStyle/>
          <a:p>
            <a:r>
              <a:rPr lang="mn-MN" sz="2800" dirty="0">
                <a:latin typeface="Arial" panose="020B0604020202020204" pitchFamily="34" charset="0"/>
                <a:cs typeface="Arial" panose="020B0604020202020204" pitchFamily="34" charset="0"/>
              </a:rPr>
              <a:t>Зорилго:</a:t>
            </a:r>
          </a:p>
          <a:p>
            <a:endParaRPr lang="mn-M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Тээврийн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ухаалаг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системийг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шат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дараалалтай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хэрэгжүүлж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Монгол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800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лсын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эдийн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засгийн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хөгжлийг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хурдасгаж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иргэдийн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ая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тухтай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амьдрах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орчныг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бий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болгоход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энэхүү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хөтөлбөрийн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зорилго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оршино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fontAlgn="base" latinLnBrk="0">
              <a:spcBef>
                <a:spcPct val="0"/>
              </a:spcBef>
              <a:spcAft>
                <a:spcPts val="600"/>
              </a:spcAft>
            </a:pPr>
            <a:endParaRPr kumimoji="1" lang="en-US" altLang="ko-KR" sz="1100" b="1" kern="0" spc="-30" dirty="0">
              <a:ln w="3175">
                <a:solidFill>
                  <a:srgbClr val="FFFFFF">
                    <a:alpha val="0"/>
                  </a:srgbClr>
                </a:solidFill>
              </a:ln>
              <a:solidFill>
                <a:srgbClr val="ED2024">
                  <a:lumMod val="50000"/>
                </a:srgbClr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485291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7157" y="2714625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0589" y="476672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60">
              <a:buSzPct val="130000"/>
              <a:defRPr lang="ko-KR" altLang="en-US"/>
            </a:pPr>
            <a:r>
              <a:rPr kumimoji="1" lang="mn-MN" altLang="ko-KR" sz="2800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Тээврийн ухаалаг систем хөгжүүлэх Үндэсний хөтөлбөр</a:t>
            </a:r>
            <a:endParaRPr kumimoji="1" lang="en-US" altLang="ko-KR" sz="2800" dirty="0"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5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4</a:t>
            </a:r>
            <a:r>
              <a:rPr lang="mn-MN" sz="10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8</a:t>
            </a:r>
            <a:endParaRPr lang="de-DE" sz="1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0" y="1643808"/>
            <a:ext cx="9142666" cy="4737520"/>
          </a:xfrm>
          <a:prstGeom prst="rect">
            <a:avLst/>
          </a:prstGeom>
          <a:solidFill>
            <a:sysClr val="window" lastClr="FFFFFF"/>
          </a:solidFill>
          <a:effectLst>
            <a:outerShdw blurRad="63500" algn="ctr" rotWithShape="0">
              <a:prstClr val="black">
                <a:alpha val="45000"/>
              </a:prstClr>
            </a:outerShdw>
          </a:effectLst>
        </p:spPr>
        <p:txBody>
          <a:bodyPr lIns="180000" tIns="36000" rIns="180000" bIns="36000" anchor="ctr">
            <a:scene3d>
              <a:camera prst="orthographicFront"/>
              <a:lightRig rig="threePt" dir="t"/>
            </a:scene3d>
            <a:sp3d>
              <a:bevelT w="0" h="0" prst="artDeco"/>
              <a:bevelB w="0" h="0"/>
              <a:contourClr>
                <a:schemeClr val="tx2">
                  <a:lumMod val="50000"/>
                </a:schemeClr>
              </a:contourClr>
            </a:sp3d>
          </a:bodyPr>
          <a:lstStyle/>
          <a:p>
            <a:pPr fontAlgn="t" latinLnBrk="0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Зорилт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Замын хөдөлгөөнийг ухаалгаар удирдах дэвшилтэт системийг нэвтрүүлнэ.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 latinLnBrk="0"/>
            <a:r>
              <a:rPr lang="mn-M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Зорилт 2. </a:t>
            </a:r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Замын хөдөлгөөний зөрчил илрүүлэх, мэдээлэх автомат системийг хөгжүүлнэ.  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 latinLnBrk="0"/>
            <a:r>
              <a:rPr lang="mn-M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Зорилт 3. </a:t>
            </a:r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Цахим төлбөрийн системийг нэвтрүүлнэ.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 latinLnBrk="0"/>
            <a:r>
              <a:rPr lang="mn-M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Зорилт 4. </a:t>
            </a:r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Тээврийн хэрэгслийн бүртгэл, мэдээллийн нэгдсэн сан бүрдүүлнэ.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 latinLnBrk="0"/>
            <a:r>
              <a:rPr lang="mn-M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Зорилт 5. </a:t>
            </a:r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Нийтийн тээврийн үйлчилгээний чанар, хүртээмжийг сайжруулна.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 latinLnBrk="0">
              <a:spcBef>
                <a:spcPct val="0"/>
              </a:spcBef>
              <a:spcAft>
                <a:spcPts val="600"/>
              </a:spcAft>
            </a:pPr>
            <a:endParaRPr kumimoji="1" lang="en-US" altLang="ko-KR" sz="1100" b="1" kern="0" spc="-30" dirty="0">
              <a:ln w="3175">
                <a:solidFill>
                  <a:srgbClr val="FFFFFF">
                    <a:alpha val="0"/>
                  </a:srgbClr>
                </a:solidFill>
              </a:ln>
              <a:solidFill>
                <a:srgbClr val="ED2024">
                  <a:lumMod val="50000"/>
                </a:srgbClr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033771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7157" y="2714625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0589" y="476672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60">
              <a:buSzPct val="130000"/>
              <a:defRPr lang="ko-KR" altLang="en-US"/>
            </a:pPr>
            <a:r>
              <a:rPr kumimoji="1" lang="mn-MN" altLang="ko-KR" sz="2800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Тээврийн ухаалаг систем хөгжүүлэх Үндэсний хөтөлбөр</a:t>
            </a:r>
            <a:endParaRPr kumimoji="1" lang="en-US" altLang="ko-KR" sz="2800" dirty="0"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5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4</a:t>
            </a:r>
            <a:r>
              <a:rPr lang="mn-MN" sz="10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8</a:t>
            </a:r>
            <a:endParaRPr lang="de-DE" sz="1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0" y="1643808"/>
            <a:ext cx="9142666" cy="4737520"/>
          </a:xfrm>
          <a:prstGeom prst="rect">
            <a:avLst/>
          </a:prstGeom>
          <a:solidFill>
            <a:sysClr val="window" lastClr="FFFFFF"/>
          </a:solidFill>
          <a:effectLst>
            <a:outerShdw blurRad="63500" algn="ctr" rotWithShape="0">
              <a:prstClr val="black">
                <a:alpha val="45000"/>
              </a:prstClr>
            </a:outerShdw>
          </a:effectLst>
        </p:spPr>
        <p:txBody>
          <a:bodyPr lIns="180000" tIns="36000" rIns="180000" bIns="36000" anchor="ctr">
            <a:scene3d>
              <a:camera prst="orthographicFront"/>
              <a:lightRig rig="threePt" dir="t"/>
            </a:scene3d>
            <a:sp3d>
              <a:bevelT w="0" h="0" prst="artDeco"/>
              <a:bevelB w="0" h="0"/>
              <a:contourClr>
                <a:schemeClr val="tx2">
                  <a:lumMod val="50000"/>
                </a:schemeClr>
              </a:contourClr>
            </a:sp3d>
          </a:bodyPr>
          <a:lstStyle/>
          <a:p>
            <a:pPr fontAlgn="t" latinLnBrk="0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Зорилт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mn-MN" sz="2800" dirty="0">
                <a:latin typeface="Arial" panose="020B0604020202020204" pitchFamily="34" charset="0"/>
                <a:cs typeface="Arial" panose="020B0604020202020204" pitchFamily="34" charset="0"/>
              </a:rPr>
              <a:t>Замын хөдөлгөөнийг ухаалгаар удирдах дэвшилтэт системийг нэвтрүүлнэ.</a:t>
            </a:r>
          </a:p>
          <a:p>
            <a:pPr fontAlgn="t" latinLnBrk="0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1.1. Замын хөдөлгөөний удирдлагын дэвшилтэт системийг хөгжүүлэх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1.2. Замын хөдөлгөөний ачааллыг удирдах системийг хөгжүүлэх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1.3. Авто зогсоолын мэдээлэл, удирдлагын системийг хөгжүүлэх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1.4. Гэрлэн дохионы хяналтын системийг шинэчлэх /УБ хот/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ko-KR" sz="1100" b="1" kern="0" spc="-30" dirty="0">
              <a:ln w="3175">
                <a:solidFill>
                  <a:srgbClr val="FFFFFF">
                    <a:alpha val="0"/>
                  </a:srgbClr>
                </a:solidFill>
              </a:ln>
              <a:solidFill>
                <a:srgbClr val="ED2024">
                  <a:lumMod val="50000"/>
                </a:srgbClr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555511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7157" y="2714625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0589" y="476672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60">
              <a:buSzPct val="130000"/>
              <a:defRPr lang="ko-KR" altLang="en-US"/>
            </a:pPr>
            <a:r>
              <a:rPr kumimoji="1" lang="mn-MN" altLang="ko-KR" sz="2800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Тээврийн ухаалаг систем хөгжүүлэх Үндэсний хөтөлбөр</a:t>
            </a:r>
            <a:endParaRPr kumimoji="1" lang="en-US" altLang="ko-KR" sz="2800" dirty="0"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5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4</a:t>
            </a:r>
            <a:r>
              <a:rPr lang="mn-MN" sz="10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8</a:t>
            </a:r>
            <a:endParaRPr lang="de-DE" sz="1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0" y="1643808"/>
            <a:ext cx="9142666" cy="5097560"/>
          </a:xfrm>
          <a:prstGeom prst="rect">
            <a:avLst/>
          </a:prstGeom>
          <a:solidFill>
            <a:sysClr val="window" lastClr="FFFFFF"/>
          </a:solidFill>
          <a:effectLst>
            <a:outerShdw blurRad="63500" algn="ctr" rotWithShape="0">
              <a:prstClr val="black">
                <a:alpha val="45000"/>
              </a:prstClr>
            </a:outerShdw>
          </a:effectLst>
        </p:spPr>
        <p:txBody>
          <a:bodyPr lIns="180000" tIns="36000" rIns="180000" bIns="36000" anchor="ctr">
            <a:scene3d>
              <a:camera prst="orthographicFront"/>
              <a:lightRig rig="threePt" dir="t"/>
            </a:scene3d>
            <a:sp3d>
              <a:bevelT w="0" h="0" prst="artDeco"/>
              <a:bevelB w="0" h="0"/>
              <a:contourClr>
                <a:schemeClr val="tx2">
                  <a:lumMod val="50000"/>
                </a:schemeClr>
              </a:contourClr>
            </a:sp3d>
          </a:bodyPr>
          <a:lstStyle/>
          <a:p>
            <a:pPr fontAlgn="t" latinLnBrk="0"/>
            <a:r>
              <a:rPr lang="mn-M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Зорилт 2. </a:t>
            </a:r>
            <a:r>
              <a:rPr lang="mn-MN" sz="2800" dirty="0">
                <a:latin typeface="Arial" panose="020B0604020202020204" pitchFamily="34" charset="0"/>
                <a:cs typeface="Arial" panose="020B0604020202020204" pitchFamily="34" charset="0"/>
              </a:rPr>
              <a:t>Замын хөдөлгөөний зөрчил илрүүлэх, мэдээлэх автомат системийг хөгжүүлнэ. 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 latinLnBrk="0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2.1. Тээврийн</a:t>
            </a:r>
            <a:r>
              <a:rPr lang="mn-MN" sz="20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хэрэгслийн хурд хэтрэлтийг замын хажуугаас анхааруулах системийг хөгжүүлэх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2.2. Хурд ба гэрлэн дохионы зөрчлийг зохицуулах системийг хөгжүүлэх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2.3.  Тээврийн хэрэгслийн даац хэтрэлтийг илрүүлэх автомат системийг хөгжүүлэх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2.4. Авто зам дээр хууль бус  зогсолтыг зохицуулах системийг хөгжүүлэх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2.5. Аюултай ачаа тээвэрлэж буй тээврийн хэрэгсэлд тавих хяналтын системийг хөгжүүлэх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ko-KR" sz="1100" b="1" kern="0" spc="-30" dirty="0">
              <a:ln w="3175">
                <a:solidFill>
                  <a:srgbClr val="FFFFFF">
                    <a:alpha val="0"/>
                  </a:srgbClr>
                </a:solidFill>
              </a:ln>
              <a:solidFill>
                <a:srgbClr val="ED2024">
                  <a:lumMod val="50000"/>
                </a:srgbClr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06214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2670003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</a:endParaRPr>
          </a:p>
        </p:txBody>
      </p:sp>
      <p:sp>
        <p:nvSpPr>
          <p:cNvPr id="130" name="AutoShape 224"/>
          <p:cNvSpPr>
            <a:spLocks noChangeArrowheads="1"/>
          </p:cNvSpPr>
          <p:nvPr/>
        </p:nvSpPr>
        <p:spPr bwMode="auto">
          <a:xfrm>
            <a:off x="4645317" y="1844824"/>
            <a:ext cx="4200876" cy="4680520"/>
          </a:xfrm>
          <a:prstGeom prst="roundRect">
            <a:avLst>
              <a:gd name="adj" fmla="val 2704"/>
            </a:avLst>
          </a:prstGeom>
          <a:solidFill>
            <a:schemeClr val="bg1"/>
          </a:solidFill>
          <a:ln w="19050">
            <a:solidFill>
              <a:srgbClr val="336699"/>
            </a:solidFill>
            <a:round/>
            <a:headEnd/>
            <a:tailEnd/>
          </a:ln>
          <a:effectLst>
            <a:outerShdw dist="35921" dir="2700000" algn="ctr" rotWithShape="0">
              <a:srgbClr val="D6ECFF"/>
            </a:outerShdw>
          </a:effectLst>
        </p:spPr>
        <p:txBody>
          <a:bodyPr wrap="none" lIns="82619" tIns="42963" rIns="82619" bIns="42963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60">
              <a:buSzPct val="130000"/>
            </a:pPr>
            <a:r>
              <a:rPr lang="mn-MN" altLang="ko-KR" sz="2800" b="1" dirty="0">
                <a:ln w="90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Өнөөгийн нөхцөл байдал </a:t>
            </a:r>
            <a:endParaRPr lang="ko-KR" altLang="en-US" sz="2800" b="1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29" name="AutoShape 212"/>
          <p:cNvSpPr>
            <a:spLocks noChangeArrowheads="1"/>
          </p:cNvSpPr>
          <p:nvPr/>
        </p:nvSpPr>
        <p:spPr bwMode="auto">
          <a:xfrm>
            <a:off x="4644008" y="1484784"/>
            <a:ext cx="4213625" cy="323966"/>
          </a:xfrm>
          <a:prstGeom prst="roundRect">
            <a:avLst>
              <a:gd name="adj" fmla="val 16667"/>
            </a:avLst>
          </a:prstGeom>
          <a:solidFill>
            <a:srgbClr val="301E70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rgbClr val="CECFCE"/>
            </a:outerShdw>
          </a:effectLst>
        </p:spPr>
        <p:txBody>
          <a:bodyPr wrap="none" lIns="95754" tIns="47877" rIns="95754" bIns="47877" anchor="ctr"/>
          <a:lstStyle/>
          <a:p>
            <a:pPr algn="ctr" defTabSz="839429" latinLnBrk="0">
              <a:defRPr/>
            </a:pPr>
            <a:r>
              <a:rPr lang="en-US" altLang="ko-KR" sz="1600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Х</a:t>
            </a:r>
            <a:r>
              <a:rPr lang="mn-MN" altLang="ko-KR" sz="1600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өгжүүлэх хөтөлбөр</a:t>
            </a:r>
            <a:r>
              <a:rPr lang="en-US" altLang="ko-KR" sz="1600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 &amp;</a:t>
            </a:r>
            <a:r>
              <a:rPr lang="ko-KR" altLang="en-US" sz="1600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 </a:t>
            </a:r>
            <a:r>
              <a:rPr lang="mn-MN" altLang="ko-KR" sz="1600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ҮА-ны төлөвлөгөө</a:t>
            </a:r>
            <a:endParaRPr lang="en-US" altLang="ko-KR" sz="1600" kern="0" dirty="0">
              <a:solidFill>
                <a:sysClr val="window" lastClr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138" name="Group 5"/>
          <p:cNvGrpSpPr>
            <a:grpSpLocks/>
          </p:cNvGrpSpPr>
          <p:nvPr/>
        </p:nvGrpSpPr>
        <p:grpSpPr bwMode="auto">
          <a:xfrm>
            <a:off x="392568" y="692696"/>
            <a:ext cx="5058486" cy="651961"/>
            <a:chOff x="752" y="1413"/>
            <a:chExt cx="1881" cy="294"/>
          </a:xfrm>
        </p:grpSpPr>
        <p:sp>
          <p:nvSpPr>
            <p:cNvPr id="139" name="AutoShape 6"/>
            <p:cNvSpPr>
              <a:spLocks noChangeArrowheads="1"/>
            </p:cNvSpPr>
            <p:nvPr/>
          </p:nvSpPr>
          <p:spPr bwMode="gray">
            <a:xfrm>
              <a:off x="752" y="1413"/>
              <a:ext cx="188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70C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0" scaled="1"/>
            </a:gradFill>
            <a:ln w="12700">
              <a:noFill/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837945" latinLnBrk="0">
                <a:defRPr/>
              </a:pPr>
              <a:endParaRPr lang="ko-KR" altLang="en-US" kern="0" dirty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40" name="AutoShape 7"/>
            <p:cNvSpPr>
              <a:spLocks noChangeArrowheads="1"/>
            </p:cNvSpPr>
            <p:nvPr/>
          </p:nvSpPr>
          <p:spPr bwMode="gray">
            <a:xfrm flipH="1">
              <a:off x="2590" y="1457"/>
              <a:ext cx="36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837945" latinLnBrk="0">
                <a:defRPr/>
              </a:pPr>
              <a:endParaRPr lang="ko-KR" altLang="en-US" kern="0" dirty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41" name="AutoShape 8"/>
            <p:cNvSpPr>
              <a:spLocks noChangeArrowheads="1"/>
            </p:cNvSpPr>
            <p:nvPr/>
          </p:nvSpPr>
          <p:spPr bwMode="gray">
            <a:xfrm>
              <a:off x="762" y="1457"/>
              <a:ext cx="36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837945" latinLnBrk="0">
                <a:defRPr/>
              </a:pPr>
              <a:endParaRPr lang="ko-KR" altLang="en-US" kern="0" dirty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142" name="Text Box 18"/>
          <p:cNvSpPr txBox="1">
            <a:spLocks noChangeArrowheads="1"/>
          </p:cNvSpPr>
          <p:nvPr/>
        </p:nvSpPr>
        <p:spPr bwMode="white">
          <a:xfrm>
            <a:off x="611560" y="764704"/>
            <a:ext cx="4824536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mn-MN" altLang="ko-KR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Авто тээврийн бодлого, хөгжлийн төлөвлөгөө</a:t>
            </a:r>
            <a:endParaRPr lang="en-US" altLang="ko-KR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61" name="AutoShape 212"/>
          <p:cNvSpPr>
            <a:spLocks noChangeArrowheads="1"/>
          </p:cNvSpPr>
          <p:nvPr/>
        </p:nvSpPr>
        <p:spPr bwMode="auto">
          <a:xfrm>
            <a:off x="358375" y="1484784"/>
            <a:ext cx="4213625" cy="323966"/>
          </a:xfrm>
          <a:prstGeom prst="roundRect">
            <a:avLst>
              <a:gd name="adj" fmla="val 16667"/>
            </a:avLst>
          </a:prstGeom>
          <a:solidFill>
            <a:srgbClr val="301E70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rgbClr val="CECFCE"/>
            </a:outerShdw>
          </a:effectLst>
        </p:spPr>
        <p:txBody>
          <a:bodyPr wrap="none" lIns="95754" tIns="47877" rIns="95754" bIns="47877" anchor="ctr"/>
          <a:lstStyle/>
          <a:p>
            <a:pPr algn="ctr" defTabSz="839429" latinLnBrk="0">
              <a:defRPr/>
            </a:pPr>
            <a:r>
              <a:rPr lang="mn-MN" altLang="ko-KR" kern="0" dirty="0">
                <a:solidFill>
                  <a:sysClr val="window" lastClr="FFFFFF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Тээврийн бодлого</a:t>
            </a:r>
            <a:endParaRPr lang="ko-KR" altLang="en-US" kern="0" dirty="0">
              <a:solidFill>
                <a:sysClr val="window" lastClr="FFFFFF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43" name="AutoShape 224"/>
          <p:cNvSpPr>
            <a:spLocks noChangeArrowheads="1"/>
          </p:cNvSpPr>
          <p:nvPr/>
        </p:nvSpPr>
        <p:spPr bwMode="auto">
          <a:xfrm>
            <a:off x="359684" y="1844824"/>
            <a:ext cx="4200876" cy="4680520"/>
          </a:xfrm>
          <a:prstGeom prst="roundRect">
            <a:avLst>
              <a:gd name="adj" fmla="val 2704"/>
            </a:avLst>
          </a:prstGeom>
          <a:noFill/>
          <a:ln w="19050">
            <a:solidFill>
              <a:srgbClr val="336699"/>
            </a:solidFill>
            <a:round/>
            <a:headEnd/>
            <a:tailEnd/>
          </a:ln>
          <a:effectLst>
            <a:outerShdw dist="35921" dir="2700000" algn="ctr" rotWithShape="0">
              <a:srgbClr val="D6ECFF"/>
            </a:outerShdw>
          </a:effectLst>
        </p:spPr>
        <p:txBody>
          <a:bodyPr wrap="none" lIns="82619" tIns="42963" rIns="82619" bIns="42963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908762"/>
            <a:ext cx="1656184" cy="202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2029596"/>
            <a:ext cx="1120256" cy="142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1" y="3800219"/>
            <a:ext cx="1656183" cy="142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3933056"/>
            <a:ext cx="1224136" cy="78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800218"/>
            <a:ext cx="1008112" cy="132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2360058"/>
            <a:ext cx="1066205" cy="142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직사각형 30"/>
          <p:cNvSpPr/>
          <p:nvPr/>
        </p:nvSpPr>
        <p:spPr bwMode="auto">
          <a:xfrm>
            <a:off x="4788025" y="5229201"/>
            <a:ext cx="3960439" cy="1173661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>
            <a:outerShdw blurRad="127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30" name="Rectangle 265"/>
          <p:cNvSpPr>
            <a:spLocks noChangeArrowheads="1"/>
          </p:cNvSpPr>
          <p:nvPr/>
        </p:nvSpPr>
        <p:spPr bwMode="auto">
          <a:xfrm>
            <a:off x="4901158" y="5265880"/>
            <a:ext cx="3658493" cy="12603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61245" indent="-361245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170000"/>
              <a:buBlip>
                <a:blip r:embed="rId8"/>
              </a:buBlip>
            </a:pPr>
            <a:r>
              <a:rPr kumimoji="1" lang="mn-MN" altLang="ko-KR" sz="9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ТУС</a:t>
            </a:r>
            <a:r>
              <a:rPr kumimoji="1" lang="en-US" altLang="ko-KR" sz="9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 &amp; BRT </a:t>
            </a:r>
            <a:r>
              <a:rPr kumimoji="1" lang="mn-MN" altLang="ko-KR" sz="9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систем</a:t>
            </a:r>
            <a:endParaRPr kumimoji="1" lang="en-US" altLang="ko-KR" sz="900" dirty="0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  <a:p>
            <a:pPr marL="361245" indent="-361245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170000"/>
              <a:buBlip>
                <a:blip r:embed="rId8"/>
              </a:buBlip>
            </a:pPr>
            <a:r>
              <a:rPr kumimoji="1" lang="mn-MN" altLang="ko-KR" sz="9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Замын хөдөлгөөн </a:t>
            </a:r>
            <a:r>
              <a:rPr kumimoji="1" lang="en-US" altLang="ko-KR" sz="9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&amp; </a:t>
            </a:r>
            <a:r>
              <a:rPr kumimoji="1" lang="mn-MN" altLang="ko-KR" sz="9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Сайжруулсан зогсоолын менежментийн систем</a:t>
            </a:r>
            <a:endParaRPr kumimoji="1" lang="en-US" altLang="ko-KR" sz="900" dirty="0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  <a:p>
            <a:pPr marL="361245" indent="-361245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170000"/>
              <a:buBlip>
                <a:blip r:embed="rId8"/>
              </a:buBlip>
            </a:pPr>
            <a:r>
              <a:rPr kumimoji="1" lang="mn-MN" altLang="ko-KR" sz="9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Хурд хэмжих систем</a:t>
            </a:r>
            <a:endParaRPr kumimoji="1" lang="en-US" altLang="ko-KR" sz="900" dirty="0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  <a:p>
            <a:pPr marL="361245" indent="-361245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170000"/>
              <a:buBlip>
                <a:blip r:embed="rId8"/>
              </a:buBlip>
            </a:pPr>
            <a:r>
              <a:rPr kumimoji="1" lang="mn-MN" altLang="ko-KR" sz="9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Ачааны машины зорчилтыг хянах </a:t>
            </a:r>
            <a:r>
              <a:rPr kumimoji="1" lang="en-US" altLang="ko-KR" sz="9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GPS </a:t>
            </a:r>
            <a:r>
              <a:rPr kumimoji="1" lang="mn-MN" altLang="ko-KR" sz="9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суурилсан систем</a:t>
            </a:r>
            <a:endParaRPr kumimoji="1" lang="en-US" altLang="ko-KR" sz="900" dirty="0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  <a:p>
            <a:pPr marL="361245" indent="-361245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170000"/>
              <a:buBlip>
                <a:blip r:embed="rId8"/>
              </a:buBlip>
            </a:pPr>
            <a:r>
              <a:rPr kumimoji="1" lang="mn-MN" altLang="ko-KR" sz="900" dirty="0">
                <a:solidFill>
                  <a:srgbClr val="000000"/>
                </a:solidFill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Моторгүй тээврийн хэрэгслийн /Унадаг дугуй г.м/ хэрэглээг нэмэгдүүлэх </a:t>
            </a:r>
            <a:endParaRPr kumimoji="1" lang="en-US" altLang="ko-KR" sz="900" dirty="0">
              <a:solidFill>
                <a:srgbClr val="000000"/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7" name="직사각형 46"/>
          <p:cNvSpPr/>
          <p:nvPr/>
        </p:nvSpPr>
        <p:spPr bwMode="auto">
          <a:xfrm>
            <a:off x="513497" y="4573931"/>
            <a:ext cx="3842480" cy="179225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>
            <a:outerShdw blurRad="127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48" name="직사각형 47"/>
          <p:cNvSpPr/>
          <p:nvPr/>
        </p:nvSpPr>
        <p:spPr bwMode="auto">
          <a:xfrm>
            <a:off x="513497" y="2125456"/>
            <a:ext cx="3842480" cy="216763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>
            <a:outerShdw blurRad="127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grpSp>
        <p:nvGrpSpPr>
          <p:cNvPr id="34" name="Group 5"/>
          <p:cNvGrpSpPr>
            <a:grpSpLocks/>
          </p:cNvGrpSpPr>
          <p:nvPr/>
        </p:nvGrpSpPr>
        <p:grpSpPr bwMode="auto">
          <a:xfrm>
            <a:off x="692014" y="1975413"/>
            <a:ext cx="3571671" cy="302427"/>
            <a:chOff x="752" y="1413"/>
            <a:chExt cx="2280" cy="294"/>
          </a:xfrm>
          <a:solidFill>
            <a:schemeClr val="accent6">
              <a:lumMod val="50000"/>
            </a:schemeClr>
          </a:solidFill>
        </p:grpSpPr>
        <p:sp>
          <p:nvSpPr>
            <p:cNvPr id="36" name="AutoShape 6"/>
            <p:cNvSpPr>
              <a:spLocks noChangeArrowheads="1"/>
            </p:cNvSpPr>
            <p:nvPr/>
          </p:nvSpPr>
          <p:spPr bwMode="gray">
            <a:xfrm>
              <a:off x="752" y="1413"/>
              <a:ext cx="2280" cy="294"/>
            </a:xfrm>
            <a:prstGeom prst="roundRect">
              <a:avLst>
                <a:gd name="adj" fmla="val 50000"/>
              </a:avLst>
            </a:prstGeom>
            <a:grpFill/>
            <a:ln w="12700">
              <a:noFill/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defTabSz="838369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mn-MN" altLang="ko-KR" sz="11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Дугаарын хязгаарлалтын зохицуулалт</a:t>
              </a:r>
              <a:endParaRPr kumimoji="1" lang="en-US" altLang="ko-KR" sz="11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7" name="AutoShape 7"/>
            <p:cNvSpPr>
              <a:spLocks noChangeArrowheads="1"/>
            </p:cNvSpPr>
            <p:nvPr/>
          </p:nvSpPr>
          <p:spPr bwMode="gray">
            <a:xfrm flipH="1">
              <a:off x="2007" y="1457"/>
              <a:ext cx="59" cy="204"/>
            </a:xfrm>
            <a:prstGeom prst="moon">
              <a:avLst>
                <a:gd name="adj" fmla="val 22032"/>
              </a:avLst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838369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200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38" name="AutoShape 8"/>
            <p:cNvSpPr>
              <a:spLocks noChangeArrowheads="1"/>
            </p:cNvSpPr>
            <p:nvPr/>
          </p:nvSpPr>
          <p:spPr bwMode="gray">
            <a:xfrm>
              <a:off x="766" y="1457"/>
              <a:ext cx="59" cy="204"/>
            </a:xfrm>
            <a:prstGeom prst="moon">
              <a:avLst>
                <a:gd name="adj" fmla="val 22032"/>
              </a:avLst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838369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200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grpSp>
        <p:nvGrpSpPr>
          <p:cNvPr id="49" name="Group 5"/>
          <p:cNvGrpSpPr>
            <a:grpSpLocks/>
          </p:cNvGrpSpPr>
          <p:nvPr/>
        </p:nvGrpSpPr>
        <p:grpSpPr bwMode="auto">
          <a:xfrm>
            <a:off x="692014" y="4422717"/>
            <a:ext cx="2729166" cy="302427"/>
            <a:chOff x="752" y="1413"/>
            <a:chExt cx="1321" cy="294"/>
          </a:xfrm>
          <a:solidFill>
            <a:schemeClr val="accent6">
              <a:lumMod val="50000"/>
            </a:schemeClr>
          </a:solidFill>
        </p:grpSpPr>
        <p:sp>
          <p:nvSpPr>
            <p:cNvPr id="50" name="AutoShape 6"/>
            <p:cNvSpPr>
              <a:spLocks noChangeArrowheads="1"/>
            </p:cNvSpPr>
            <p:nvPr/>
          </p:nvSpPr>
          <p:spPr bwMode="gray">
            <a:xfrm>
              <a:off x="752" y="1413"/>
              <a:ext cx="1321" cy="294"/>
            </a:xfrm>
            <a:prstGeom prst="roundRect">
              <a:avLst>
                <a:gd name="adj" fmla="val 50000"/>
              </a:avLst>
            </a:prstGeom>
            <a:grpFill/>
            <a:ln w="12700">
              <a:noFill/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defTabSz="838369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mn-MN" altLang="ko-KR" sz="11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Дугуйн зам /</a:t>
              </a:r>
              <a:r>
                <a:rPr kumimoji="1" lang="en-US" altLang="ko-KR" sz="1100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Ubike</a:t>
              </a:r>
              <a:r>
                <a:rPr kumimoji="1" lang="mn-MN" altLang="ko-KR" sz="11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/</a:t>
              </a:r>
              <a:r>
                <a:rPr kumimoji="1" lang="en-US" altLang="ko-KR" sz="11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 </a:t>
              </a:r>
              <a:r>
                <a:rPr kumimoji="1" lang="mn-MN" altLang="ko-KR" sz="11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나눔고딕 ExtraBold" panose="020D0904000000000000" pitchFamily="50" charset="-127"/>
                  <a:cs typeface="Arial" panose="020B0604020202020204" pitchFamily="34" charset="0"/>
                </a:rPr>
                <a:t>дэд хөтөлбөр</a:t>
              </a:r>
              <a:endParaRPr kumimoji="1" lang="en-US" altLang="ko-KR" sz="11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1" name="AutoShape 7"/>
            <p:cNvSpPr>
              <a:spLocks noChangeArrowheads="1"/>
            </p:cNvSpPr>
            <p:nvPr/>
          </p:nvSpPr>
          <p:spPr bwMode="gray">
            <a:xfrm flipH="1">
              <a:off x="2007" y="1457"/>
              <a:ext cx="59" cy="204"/>
            </a:xfrm>
            <a:prstGeom prst="moon">
              <a:avLst>
                <a:gd name="adj" fmla="val 22032"/>
              </a:avLst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838369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200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52" name="AutoShape 8"/>
            <p:cNvSpPr>
              <a:spLocks noChangeArrowheads="1"/>
            </p:cNvSpPr>
            <p:nvPr/>
          </p:nvSpPr>
          <p:spPr bwMode="gray">
            <a:xfrm>
              <a:off x="766" y="1457"/>
              <a:ext cx="59" cy="204"/>
            </a:xfrm>
            <a:prstGeom prst="moon">
              <a:avLst>
                <a:gd name="adj" fmla="val 22032"/>
              </a:avLst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838369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200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pic>
        <p:nvPicPr>
          <p:cNvPr id="53" name="그림 52" descr="EMB000028243168"/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591" y="2318595"/>
            <a:ext cx="3024337" cy="191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그림 53" descr="EMB00001b702b27"/>
          <p:cNvPicPr/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023" y="4869160"/>
            <a:ext cx="1837129" cy="1228249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5" name="그림 54" descr="EMB00002824316d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7537" y="4869160"/>
            <a:ext cx="1836503" cy="1228249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3" name="TextBox 2"/>
          <p:cNvSpPr txBox="1"/>
          <p:nvPr/>
        </p:nvSpPr>
        <p:spPr>
          <a:xfrm>
            <a:off x="611560" y="6093296"/>
            <a:ext cx="28803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http://www.zasag.mn/m/ulaanbaatar/view/16454</a:t>
            </a:r>
          </a:p>
        </p:txBody>
      </p:sp>
      <p:sp>
        <p:nvSpPr>
          <p:cNvPr id="39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58CB1E-F828-4F11-99E0-327109AF9DA4}" type="slidenum">
              <a:rPr lang="de-DE" sz="10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4</a:t>
            </a:fld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43537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7157" y="2714625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0589" y="476672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60">
              <a:buSzPct val="130000"/>
              <a:defRPr lang="ko-KR" altLang="en-US"/>
            </a:pPr>
            <a:r>
              <a:rPr kumimoji="1" lang="mn-MN" altLang="ko-KR" sz="2800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Тээврийн ухаалаг систем хөгжүүлэх Үндэсний хөтөлбөр</a:t>
            </a:r>
            <a:endParaRPr kumimoji="1" lang="en-US" altLang="ko-KR" sz="2800" dirty="0"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5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4</a:t>
            </a:r>
            <a:r>
              <a:rPr lang="mn-MN" sz="10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8</a:t>
            </a:r>
            <a:endParaRPr lang="de-DE" sz="1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0" y="1643808"/>
            <a:ext cx="9142666" cy="5097560"/>
          </a:xfrm>
          <a:prstGeom prst="rect">
            <a:avLst/>
          </a:prstGeom>
          <a:solidFill>
            <a:sysClr val="window" lastClr="FFFFFF"/>
          </a:solidFill>
          <a:effectLst>
            <a:outerShdw blurRad="63500" algn="ctr" rotWithShape="0">
              <a:prstClr val="black">
                <a:alpha val="45000"/>
              </a:prstClr>
            </a:outerShdw>
          </a:effectLst>
        </p:spPr>
        <p:txBody>
          <a:bodyPr lIns="180000" tIns="36000" rIns="180000" bIns="36000" anchor="ctr">
            <a:scene3d>
              <a:camera prst="orthographicFront"/>
              <a:lightRig rig="threePt" dir="t"/>
            </a:scene3d>
            <a:sp3d>
              <a:bevelT w="0" h="0" prst="artDeco"/>
              <a:bevelB w="0" h="0"/>
              <a:contourClr>
                <a:schemeClr val="tx2">
                  <a:lumMod val="50000"/>
                </a:schemeClr>
              </a:contourClr>
            </a:sp3d>
          </a:bodyPr>
          <a:lstStyle/>
          <a:p>
            <a:pPr fontAlgn="t" latinLnBrk="0"/>
            <a:r>
              <a:rPr lang="mn-M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Зорилт 3. </a:t>
            </a:r>
            <a:r>
              <a:rPr lang="mn-MN" sz="2800" dirty="0">
                <a:latin typeface="Arial" panose="020B0604020202020204" pitchFamily="34" charset="0"/>
                <a:cs typeface="Arial" panose="020B0604020202020204" pitchFamily="34" charset="0"/>
              </a:rPr>
              <a:t>Цахим төлбөрийн системийг нэвтрүүлнэ.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 latinLnBrk="0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3.1.Нийтийн тээврийн үйлчилгээний цахим төлбөрийн систем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3.2. Авто зам ашигласны төлбөр хураах цахим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систем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3.3. Авто зогсоолын төлбөр хураах цахим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систем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 latinLnBrk="0">
              <a:spcBef>
                <a:spcPct val="0"/>
              </a:spcBef>
              <a:spcAft>
                <a:spcPts val="600"/>
              </a:spcAft>
            </a:pPr>
            <a:endParaRPr kumimoji="1" lang="en-US" altLang="ko-KR" sz="1100" b="1" kern="0" spc="-30" dirty="0">
              <a:ln w="3175">
                <a:solidFill>
                  <a:srgbClr val="FFFFFF">
                    <a:alpha val="0"/>
                  </a:srgbClr>
                </a:solidFill>
              </a:ln>
              <a:solidFill>
                <a:srgbClr val="ED2024">
                  <a:lumMod val="50000"/>
                </a:srgbClr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733312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7157" y="2714625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0589" y="476672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60">
              <a:buSzPct val="130000"/>
              <a:defRPr lang="ko-KR" altLang="en-US"/>
            </a:pPr>
            <a:r>
              <a:rPr kumimoji="1" lang="mn-MN" altLang="ko-KR" sz="2800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Тээврийн ухаалаг систем хөгжүүлэх Үндэсний хөтөлбөр</a:t>
            </a:r>
            <a:endParaRPr kumimoji="1" lang="en-US" altLang="ko-KR" sz="2800" dirty="0"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5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4</a:t>
            </a:r>
            <a:r>
              <a:rPr lang="mn-MN" sz="10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8</a:t>
            </a:r>
            <a:endParaRPr lang="de-DE" sz="1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0" y="1643808"/>
            <a:ext cx="9142666" cy="5097560"/>
          </a:xfrm>
          <a:prstGeom prst="rect">
            <a:avLst/>
          </a:prstGeom>
          <a:solidFill>
            <a:sysClr val="window" lastClr="FFFFFF"/>
          </a:solidFill>
          <a:effectLst>
            <a:outerShdw blurRad="63500" algn="ctr" rotWithShape="0">
              <a:prstClr val="black">
                <a:alpha val="45000"/>
              </a:prstClr>
            </a:outerShdw>
          </a:effectLst>
        </p:spPr>
        <p:txBody>
          <a:bodyPr lIns="180000" tIns="36000" rIns="180000" bIns="36000" anchor="ctr">
            <a:scene3d>
              <a:camera prst="orthographicFront"/>
              <a:lightRig rig="threePt" dir="t"/>
            </a:scene3d>
            <a:sp3d>
              <a:bevelT w="0" h="0" prst="artDeco"/>
              <a:bevelB w="0" h="0"/>
              <a:contourClr>
                <a:schemeClr val="tx2">
                  <a:lumMod val="50000"/>
                </a:schemeClr>
              </a:contourClr>
            </a:sp3d>
          </a:bodyPr>
          <a:lstStyle/>
          <a:p>
            <a:pPr fontAlgn="t" latinLnBrk="0"/>
            <a:r>
              <a:rPr lang="mn-M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Зорилт 4. </a:t>
            </a:r>
            <a:r>
              <a:rPr lang="mn-MN" sz="2800" dirty="0">
                <a:latin typeface="Arial" panose="020B0604020202020204" pitchFamily="34" charset="0"/>
                <a:cs typeface="Arial" panose="020B0604020202020204" pitchFamily="34" charset="0"/>
              </a:rPr>
              <a:t>Тээврийн хэрэгслийн бүртгэл, мэдээллийн нэгдсэн сан бүрдүүлнэ.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 latinLnBrk="0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4.1. Ухаалаг тээврийн системийг нэвтрүүлэхтэй холбоотой техникийн баримт бичиг, стандарт, нормативийг олон улсын жишигт нийцүүлэн хөгжүүлнэ.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4.2. RFID системийг нэвтрүүлж техникийн хяналт, авто үйлчилгээ, бүртгэл, татвар, даатгалын үйл ажиллагааг цахимжуулна.</a:t>
            </a:r>
            <a:endParaRPr kumimoji="1" lang="en-US" altLang="ko-KR" sz="1100" b="1" kern="0" spc="-30" dirty="0">
              <a:ln w="3175">
                <a:solidFill>
                  <a:srgbClr val="FFFFFF">
                    <a:alpha val="0"/>
                  </a:srgbClr>
                </a:solidFill>
              </a:ln>
              <a:solidFill>
                <a:srgbClr val="ED2024">
                  <a:lumMod val="50000"/>
                </a:srgbClr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216524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7157" y="2714625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0589" y="476672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60">
              <a:buSzPct val="130000"/>
              <a:defRPr lang="ko-KR" altLang="en-US"/>
            </a:pPr>
            <a:r>
              <a:rPr kumimoji="1" lang="mn-MN" altLang="ko-KR" sz="2800" dirty="0"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Тээврийн ухаалаг систем хөгжүүлэх Үндэсний хөтөлбөр</a:t>
            </a:r>
            <a:endParaRPr kumimoji="1" lang="en-US" altLang="ko-KR" sz="2800" dirty="0"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5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4</a:t>
            </a:r>
            <a:r>
              <a:rPr lang="mn-MN" sz="10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8</a:t>
            </a:r>
            <a:endParaRPr lang="de-DE" sz="1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0" y="1643808"/>
            <a:ext cx="9142666" cy="5097560"/>
          </a:xfrm>
          <a:prstGeom prst="rect">
            <a:avLst/>
          </a:prstGeom>
          <a:solidFill>
            <a:sysClr val="window" lastClr="FFFFFF"/>
          </a:solidFill>
          <a:effectLst>
            <a:outerShdw blurRad="63500" algn="ctr" rotWithShape="0">
              <a:prstClr val="black">
                <a:alpha val="45000"/>
              </a:prstClr>
            </a:outerShdw>
          </a:effectLst>
        </p:spPr>
        <p:txBody>
          <a:bodyPr lIns="180000" tIns="36000" rIns="180000" bIns="36000" anchor="ctr">
            <a:scene3d>
              <a:camera prst="orthographicFront"/>
              <a:lightRig rig="threePt" dir="t"/>
            </a:scene3d>
            <a:sp3d>
              <a:bevelT w="0" h="0" prst="artDeco"/>
              <a:bevelB w="0" h="0"/>
              <a:contourClr>
                <a:schemeClr val="tx2">
                  <a:lumMod val="50000"/>
                </a:schemeClr>
              </a:contourClr>
            </a:sp3d>
          </a:bodyPr>
          <a:lstStyle/>
          <a:p>
            <a:pPr fontAlgn="t" latinLnBrk="0"/>
            <a:r>
              <a:rPr lang="mn-M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Зорилт 5. </a:t>
            </a:r>
            <a:r>
              <a:rPr lang="mn-MN" sz="2800" dirty="0">
                <a:latin typeface="Arial" panose="020B0604020202020204" pitchFamily="34" charset="0"/>
                <a:cs typeface="Arial" panose="020B0604020202020204" pitchFamily="34" charset="0"/>
              </a:rPr>
              <a:t>Нийтийн тээврийн үйлчилгээний чанар, хүртээмжийг сайжруулна.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 latinLnBrk="0"/>
            <a:r>
              <a:rPr lang="mn-MN" sz="2800" dirty="0">
                <a:latin typeface="Arial" panose="020B0604020202020204" pitchFamily="34" charset="0"/>
                <a:cs typeface="Arial" panose="020B0604020202020204" pitchFamily="34" charset="0"/>
              </a:rPr>
              <a:t>орчинд ээлтэй ухаалаг тээврийн үйлчилгээг бий болгоно.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 latinLnBrk="0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5.1.Нийтийн тээврийн мэдээлэл, үйлчилгээний удирдлагын системийг хөгжүүлэх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5.2. Нийтийн унадаг дугуйг дэмжих системийг хөгжүүлэх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5.3.  Цахилгаан болон шатдаг хийн хөдөлгүүр бүхий тээврийн хэрэгслийг татварын болон бусад бодлогоор урамшуулах, дэмжих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5.4. Замын хөдөлгөөн зохион байгуулалтын мэргэжлийн боловсон хүчнийг бэлтгэх, давтан сургах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 latinLnBrk="0">
              <a:spcBef>
                <a:spcPct val="0"/>
              </a:spcBef>
              <a:spcAft>
                <a:spcPts val="600"/>
              </a:spcAft>
            </a:pPr>
            <a:endParaRPr kumimoji="1" lang="en-US" altLang="ko-KR" sz="1100" b="1" kern="0" spc="-30" dirty="0">
              <a:ln w="3175">
                <a:solidFill>
                  <a:srgbClr val="FFFFFF">
                    <a:alpha val="0"/>
                  </a:srgbClr>
                </a:solidFill>
              </a:ln>
              <a:solidFill>
                <a:srgbClr val="ED2024">
                  <a:lumMod val="50000"/>
                </a:srgbClr>
              </a:solidFill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684282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/>
          <p:nvPr/>
        </p:nvSpPr>
        <p:spPr>
          <a:xfrm>
            <a:off x="2609875" y="2112514"/>
            <a:ext cx="3924249" cy="2632972"/>
          </a:xfrm>
          <a:prstGeom prst="rect">
            <a:avLst/>
          </a:prstGeom>
          <a:noFill/>
        </p:spPr>
        <p:txBody>
          <a:bodyPr wrap="none" lIns="92917" tIns="46454" rIns="92917" bIns="46454">
            <a:spAutoFit/>
          </a:bodyPr>
          <a:lstStyle/>
          <a:p>
            <a:pPr algn="ctr" defTabSz="910631">
              <a:defRPr/>
            </a:pPr>
            <a:r>
              <a:rPr lang="az-Cyrl-AZ" altLang="ko-KR" sz="5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Баярлалаа</a:t>
            </a:r>
            <a:endParaRPr lang="en-US" altLang="ko-KR" sz="5500" b="1" dirty="0">
              <a:ln w="1905">
                <a:solidFill>
                  <a:srgbClr val="CCFFCC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/>
            </a:endParaRPr>
          </a:p>
          <a:p>
            <a:pPr algn="ctr" defTabSz="910631">
              <a:defRPr/>
            </a:pPr>
            <a:r>
              <a:rPr lang="en-US" altLang="ko-KR" sz="5500" b="1" dirty="0">
                <a:ln w="1905">
                  <a:solidFill>
                    <a:srgbClr val="CCFFCC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다음_Regular"/>
              </a:rPr>
              <a:t>Q&amp;A</a:t>
            </a:r>
          </a:p>
          <a:p>
            <a:pPr algn="ctr" defTabSz="910631">
              <a:defRPr/>
            </a:pPr>
            <a:r>
              <a:rPr lang="en-US" altLang="ko-KR" sz="5500" b="1" dirty="0">
                <a:ln w="1905">
                  <a:solidFill>
                    <a:srgbClr val="CCFFCC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다음_Regular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0961677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1903" y="2676439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7" name="표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070013"/>
              </p:ext>
            </p:extLst>
          </p:nvPr>
        </p:nvGraphicFramePr>
        <p:xfrm>
          <a:off x="4716016" y="1484784"/>
          <a:ext cx="4176464" cy="51189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7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8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714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1050" kern="0" dirty="0"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Систем</a:t>
                      </a:r>
                      <a:r>
                        <a:rPr lang="mn-MN" altLang="ko-KR" sz="1050" kern="0" baseline="0" dirty="0"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 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839429" latinLnBrk="0">
                        <a:defRPr/>
                      </a:pPr>
                      <a:r>
                        <a:rPr lang="mn-MN" altLang="ko-KR" sz="1050" b="1" kern="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Тулгамдаж</a:t>
                      </a:r>
                      <a:r>
                        <a:rPr lang="mn-MN" altLang="ko-KR" sz="1050" b="1" kern="0" baseline="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 буй гол асуудал </a:t>
                      </a:r>
                      <a:endParaRPr lang="ko-KR" altLang="en-US" sz="1050" b="1" kern="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6821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Замын хөдөлгөөний </a:t>
                      </a:r>
                      <a:r>
                        <a:rPr lang="mn-MN" sz="1000" kern="1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удирдлагын д</a:t>
                      </a:r>
                      <a:r>
                        <a:rPr lang="mn-MN" sz="10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эвшилтэт</a:t>
                      </a:r>
                      <a:r>
                        <a:rPr lang="mn-MN" sz="1000" kern="1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 систем 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85725" algn="l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mn-MN" altLang="ko-KR" sz="1000" kern="100" dirty="0"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Улаанбаатар</a:t>
                      </a:r>
                      <a:r>
                        <a:rPr lang="mn-MN" altLang="ko-KR" sz="1000" kern="100" baseline="0" dirty="0"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 хотын үндсэн замуудын дата мэдээллийг цуглуулах, </a:t>
                      </a:r>
                      <a:endParaRPr lang="en-US" altLang="ko-KR" sz="1000" kern="100" dirty="0"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182563" indent="-85725" algn="l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mn-MN" altLang="ko-KR" sz="1000" kern="100" dirty="0"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Одоо байгаа тоног төхөөрөмжүүд хуучирсан, солих</a:t>
                      </a:r>
                      <a:r>
                        <a:rPr lang="mn-MN" altLang="ko-KR" sz="1000" kern="100" baseline="0" dirty="0"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 шаардлагатай</a:t>
                      </a:r>
                      <a:endParaRPr lang="en-US" altLang="ko-KR" sz="1000" kern="100" dirty="0"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3855">
                <a:tc>
                  <a:txBody>
                    <a:bodyPr/>
                    <a:lstStyle/>
                    <a:p>
                      <a:pPr marL="0" marR="0" indent="0" algn="ctr" defTabSz="91233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altLang="ko-KR" sz="1000" kern="1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B0600000101010101" charset="-127"/>
                          <a:cs typeface="Arial" panose="020B0604020202020204" pitchFamily="34" charset="0"/>
                        </a:rPr>
                        <a:t>Хурд </a:t>
                      </a:r>
                      <a:r>
                        <a:rPr lang="en-US" altLang="ko-KR" sz="1000" kern="1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B0600000101010101" charset="-127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mn-MN" altLang="ko-KR" sz="1000" kern="1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B0600000101010101" charset="-127"/>
                          <a:cs typeface="Arial" panose="020B0604020202020204" pitchFamily="34" charset="0"/>
                        </a:rPr>
                        <a:t>гэрлэн дохионы зөрчлийг илрүүлэх систем </a:t>
                      </a:r>
                      <a:endParaRPr lang="ko-KR" altLang="ko-KR" sz="10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B0600000101010101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marR="0" indent="-85725" algn="l" defTabSz="91233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mn-MN" altLang="ko-KR" sz="1000" kern="100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B0600000101010101" charset="-127"/>
                          <a:cs typeface="Arial" panose="020B0604020202020204" pitchFamily="34" charset="0"/>
                        </a:rPr>
                        <a:t>Тогтмол</a:t>
                      </a:r>
                      <a:r>
                        <a:rPr lang="mn-MN" altLang="ko-KR" sz="1000" kern="100" spc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B0600000101010101" charset="-127"/>
                          <a:cs typeface="Arial" panose="020B0604020202020204" pitchFamily="34" charset="0"/>
                        </a:rPr>
                        <a:t> засвар үйлчилгээ хийгдээгүйн улмаас ашиглалтаас гарсан тоног төхөөрөмж </a:t>
                      </a:r>
                      <a:endParaRPr lang="en-US" altLang="ko-KR" sz="1000" kern="100" spc="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B0600000101010101" charset="-127"/>
                        <a:cs typeface="Arial" panose="020B0604020202020204" pitchFamily="34" charset="0"/>
                      </a:endParaRPr>
                    </a:p>
                    <a:p>
                      <a:pPr marL="182563" marR="0" indent="-85725" algn="l" defTabSz="91233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mn-MN" altLang="ko-KR" sz="1000" kern="100" spc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B0600000101010101" charset="-127"/>
                          <a:cs typeface="Arial" panose="020B0604020202020204" pitchFamily="34" charset="0"/>
                        </a:rPr>
                        <a:t>Суурилуулсан системийн мэдээллийн</a:t>
                      </a:r>
                      <a:r>
                        <a:rPr lang="en-US" altLang="ko-KR" sz="1000" kern="100" spc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B0600000101010101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mn-MN" altLang="ko-KR" sz="1000" kern="100" spc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B0600000101010101" charset="-127"/>
                          <a:cs typeface="Arial" panose="020B0604020202020204" pitchFamily="34" charset="0"/>
                        </a:rPr>
                        <a:t>найдвартай бус ажиллагаа </a:t>
                      </a:r>
                    </a:p>
                    <a:p>
                      <a:pPr marL="182563" marR="0" indent="-85725" algn="l" defTabSz="91233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mn-MN" altLang="ko-KR" sz="1000" kern="100" spc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B0600000101010101" charset="-127"/>
                          <a:cs typeface="Arial" panose="020B0604020202020204" pitchFamily="34" charset="0"/>
                        </a:rPr>
                        <a:t>Цөөн тооны цэгүүдэд зөрчил илрүүлэх камерийн системийг суурилуулсан</a:t>
                      </a:r>
                      <a:endParaRPr lang="en-US" altLang="ko-KR" sz="1000" kern="100" spc="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B0600000101010101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5570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altLang="ko-KR" sz="10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Гэрлэн дохионы хяналт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85725" algn="l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mn-MN" altLang="ko-KR" sz="1000" kern="100" dirty="0"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Гар аргаар тохируулдаг үр ашиггүй гэрлэн дохионы систем</a:t>
                      </a:r>
                      <a:r>
                        <a:rPr lang="mn-MN" altLang="ko-KR" sz="1000" kern="100" baseline="0" dirty="0"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 </a:t>
                      </a:r>
                      <a:endParaRPr lang="mn-MN" altLang="ko-KR" sz="1000" kern="100" dirty="0"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  <a:p>
                      <a:r>
                        <a:rPr lang="mn-MN" altLang="ko-KR" sz="1000" kern="100" dirty="0"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Суурилуулсан </a:t>
                      </a:r>
                      <a:r>
                        <a:rPr lang="en-US" altLang="ko-KR" sz="1000" kern="100" dirty="0"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loop </a:t>
                      </a:r>
                      <a:r>
                        <a:rPr lang="mn-MN" altLang="ko-KR" sz="1000" kern="100" dirty="0"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мэдрэгчүүд нь Монгол улсын нөхцөл байдалд тохироогүй</a:t>
                      </a:r>
                      <a:endParaRPr lang="en-US" altLang="ko-KR" sz="1000" kern="100" dirty="0"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2751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Автобусны</a:t>
                      </a:r>
                      <a:r>
                        <a:rPr lang="mn-MN" sz="1000" kern="1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 мэдээлэл </a:t>
                      </a: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mn-MN" sz="10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Удирдлагын</a:t>
                      </a:r>
                      <a:r>
                        <a:rPr lang="mn-MN" sz="1000" kern="1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 систем 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85725" algn="l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mn-MN" altLang="ko-KR" sz="1000" kern="100" dirty="0"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Үйл ажиллагаа нь</a:t>
                      </a:r>
                      <a:r>
                        <a:rPr lang="mn-MN" altLang="ko-KR" sz="1000" kern="100" baseline="0" dirty="0"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 Гадаадын компаниаас ихээхэн хамааралтай </a:t>
                      </a:r>
                      <a:endParaRPr lang="en-US" altLang="ko-KR" sz="1000" kern="100" dirty="0"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182563" indent="-85725" algn="l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mn-MN" altLang="ko-KR" sz="1000" kern="100" dirty="0"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Зорчигчдод автобусны чиглэлийн мэдээллийг хүртээмжтэй байдлаар хүргэж чаддаггүй</a:t>
                      </a:r>
                      <a:r>
                        <a:rPr lang="mn-MN" altLang="ko-KR" sz="1000" kern="100" baseline="0" dirty="0"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. </a:t>
                      </a:r>
                      <a:endParaRPr lang="en-US" altLang="ko-KR" sz="1000" kern="100" dirty="0"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2233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Автомат төлбөр</a:t>
                      </a:r>
                      <a:r>
                        <a:rPr lang="mn-MN" sz="1000" kern="1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 хураалтын систем 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85725" algn="l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mn-MN" altLang="ko-KR" sz="1000" kern="100" dirty="0"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Зорчигчдод</a:t>
                      </a:r>
                      <a:r>
                        <a:rPr lang="mn-MN" altLang="ko-KR" sz="1000" kern="100" baseline="0" dirty="0"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 зориулсан автобусны мэдээллийн үйлчилгээнээс илүү төлбөр хураахад л </a:t>
                      </a:r>
                      <a:r>
                        <a:rPr lang="mn-MN" altLang="ko-KR" sz="1000" kern="100" dirty="0"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анхаардаг</a:t>
                      </a:r>
                    </a:p>
                    <a:p>
                      <a:pPr marL="182563" indent="-85725" algn="l" font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mn-MN" altLang="ko-KR" sz="1000" kern="100" dirty="0"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Үйлчилгээг </a:t>
                      </a:r>
                      <a:r>
                        <a:rPr lang="mn-MN" altLang="ko-KR" sz="1000" kern="100" baseline="0" dirty="0">
                          <a:effectLst/>
                          <a:latin typeface="Arial" panose="020B0604020202020204" pitchFamily="34" charset="0"/>
                          <a:ea typeface="나눔고딕 Bold" panose="020D0804000000000000" pitchFamily="50" charset="-127"/>
                          <a:cs typeface="Arial" panose="020B0604020202020204" pitchFamily="34" charset="0"/>
                        </a:rPr>
                        <a:t>зөвхөн Улаанбаатар хотод нэвтрүүлсэн бөгөөд ойрын ирээдүйд орон даяар нэвтрүүлэх шаардлагатай. </a:t>
                      </a:r>
                      <a:endParaRPr lang="en-US" altLang="ko-KR" sz="1000" kern="100" dirty="0">
                        <a:effectLst/>
                        <a:latin typeface="Arial" panose="020B0604020202020204" pitchFamily="34" charset="0"/>
                        <a:ea typeface="나눔고딕 Bold" panose="020D08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60">
              <a:buSzPct val="130000"/>
            </a:pPr>
            <a:r>
              <a:rPr lang="mn-MN" altLang="ko-KR" sz="2800" b="1" dirty="0">
                <a:ln w="90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나눔고딕 ExtraBold" panose="020D0904000000000000" pitchFamily="50" charset="-127"/>
                <a:cs typeface="Arial" panose="020B0604020202020204" pitchFamily="34" charset="0"/>
              </a:rPr>
              <a:t>Өнөөгийн нөхцөл байдал </a:t>
            </a:r>
            <a:endParaRPr lang="ko-KR" altLang="en-US" sz="2800" b="1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28" name="Group 5"/>
          <p:cNvGrpSpPr>
            <a:grpSpLocks/>
          </p:cNvGrpSpPr>
          <p:nvPr/>
        </p:nvGrpSpPr>
        <p:grpSpPr bwMode="auto">
          <a:xfrm>
            <a:off x="392567" y="986131"/>
            <a:ext cx="3891401" cy="358526"/>
            <a:chOff x="752" y="1413"/>
            <a:chExt cx="1881" cy="294"/>
          </a:xfrm>
        </p:grpSpPr>
        <p:sp>
          <p:nvSpPr>
            <p:cNvPr id="29" name="AutoShape 6"/>
            <p:cNvSpPr>
              <a:spLocks noChangeArrowheads="1"/>
            </p:cNvSpPr>
            <p:nvPr/>
          </p:nvSpPr>
          <p:spPr bwMode="gray">
            <a:xfrm>
              <a:off x="752" y="1413"/>
              <a:ext cx="188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70C0"/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0" scaled="1"/>
            </a:gradFill>
            <a:ln w="12700">
              <a:noFill/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837945" latinLnBrk="0">
                <a:defRPr/>
              </a:pPr>
              <a:endParaRPr lang="ko-KR" altLang="en-US" kern="0" dirty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30" name="AutoShape 7"/>
            <p:cNvSpPr>
              <a:spLocks noChangeArrowheads="1"/>
            </p:cNvSpPr>
            <p:nvPr/>
          </p:nvSpPr>
          <p:spPr bwMode="gray">
            <a:xfrm flipH="1">
              <a:off x="2590" y="1457"/>
              <a:ext cx="36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837945" latinLnBrk="0">
                <a:defRPr/>
              </a:pPr>
              <a:endParaRPr lang="ko-KR" altLang="en-US" kern="0" dirty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31" name="AutoShape 8"/>
            <p:cNvSpPr>
              <a:spLocks noChangeArrowheads="1"/>
            </p:cNvSpPr>
            <p:nvPr/>
          </p:nvSpPr>
          <p:spPr bwMode="gray">
            <a:xfrm>
              <a:off x="762" y="1457"/>
              <a:ext cx="36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837945" latinLnBrk="0">
                <a:defRPr/>
              </a:pPr>
              <a:endParaRPr lang="ko-KR" altLang="en-US" kern="0" dirty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33" name="Text Box 18"/>
          <p:cNvSpPr txBox="1">
            <a:spLocks noChangeArrowheads="1"/>
          </p:cNvSpPr>
          <p:nvPr/>
        </p:nvSpPr>
        <p:spPr bwMode="white">
          <a:xfrm>
            <a:off x="467545" y="980728"/>
            <a:ext cx="381642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mn-MN" altLang="ko-KR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charset="0"/>
              </a:rPr>
              <a:t>Одоо байгаа ТУС-ийн</a:t>
            </a:r>
            <a:r>
              <a:rPr lang="en-US" altLang="ko-KR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charset="0"/>
              </a:rPr>
              <a:t> </a:t>
            </a:r>
            <a:r>
              <a:rPr lang="mn-MN" altLang="ko-KR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charset="0"/>
              </a:rPr>
              <a:t>систем </a:t>
            </a:r>
            <a:endParaRPr lang="en-US" altLang="ko-KR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  <a:cs typeface="Arial" charset="0"/>
            </a:endParaRPr>
          </a:p>
        </p:txBody>
      </p:sp>
      <p:sp>
        <p:nvSpPr>
          <p:cNvPr id="34" name="AutoShape 224"/>
          <p:cNvSpPr>
            <a:spLocks noChangeArrowheads="1"/>
          </p:cNvSpPr>
          <p:nvPr/>
        </p:nvSpPr>
        <p:spPr bwMode="auto">
          <a:xfrm>
            <a:off x="359684" y="1502036"/>
            <a:ext cx="4200876" cy="5023308"/>
          </a:xfrm>
          <a:prstGeom prst="roundRect">
            <a:avLst>
              <a:gd name="adj" fmla="val 2704"/>
            </a:avLst>
          </a:prstGeom>
          <a:noFill/>
          <a:ln w="19050">
            <a:solidFill>
              <a:srgbClr val="336699"/>
            </a:solidFill>
            <a:round/>
            <a:headEnd/>
            <a:tailEnd/>
          </a:ln>
          <a:effectLst>
            <a:outerShdw dist="35921" dir="2700000" algn="ctr" rotWithShape="0">
              <a:srgbClr val="D6ECFF"/>
            </a:outerShdw>
          </a:effectLst>
        </p:spPr>
        <p:txBody>
          <a:bodyPr wrap="none" lIns="82619" tIns="42963" rIns="82619" bIns="42963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12" name="_x64842968" descr="DRW0000196866f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8038" b="44233"/>
          <a:stretch/>
        </p:blipFill>
        <p:spPr bwMode="auto">
          <a:xfrm>
            <a:off x="459746" y="5059635"/>
            <a:ext cx="2096033" cy="139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몽골 토페즈 단속시스템에 대한 이미지 검색결과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3" t="5733" b="7744"/>
          <a:stretch/>
        </p:blipFill>
        <p:spPr bwMode="auto">
          <a:xfrm>
            <a:off x="467544" y="3528016"/>
            <a:ext cx="1992578" cy="126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_x64648496" descr="EMB0000196866d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"/>
          <a:stretch/>
        </p:blipFill>
        <p:spPr bwMode="auto">
          <a:xfrm rot="16200000">
            <a:off x="2655470" y="1673122"/>
            <a:ext cx="1755199" cy="19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627784" y="1556792"/>
            <a:ext cx="1844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>
                <a:solidFill>
                  <a:srgbClr val="00206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&lt;</a:t>
            </a:r>
            <a:r>
              <a:rPr lang="mn-MN" altLang="ko-KR" sz="800" dirty="0">
                <a:solidFill>
                  <a:srgbClr val="00206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Хөдөлгөөний дохиоллын хяналтын систем </a:t>
            </a:r>
            <a:r>
              <a:rPr lang="en-US" altLang="ko-KR" sz="800" dirty="0">
                <a:solidFill>
                  <a:srgbClr val="00206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&gt;</a:t>
            </a:r>
            <a:endParaRPr lang="ko-KR" altLang="en-US" sz="800" dirty="0">
              <a:solidFill>
                <a:srgbClr val="00206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6041" y="3218037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>
                <a:solidFill>
                  <a:srgbClr val="00206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&lt;Speed &amp; Signal Violation</a:t>
            </a:r>
          </a:p>
          <a:p>
            <a:pPr algn="ctr"/>
            <a:r>
              <a:rPr lang="en-US" altLang="ko-KR" sz="800" dirty="0">
                <a:solidFill>
                  <a:srgbClr val="00206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Enforcement System&gt;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6119" y="4869740"/>
            <a:ext cx="19280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>
                <a:solidFill>
                  <a:srgbClr val="00206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&lt;Automated Fare Collection System&gt;</a:t>
            </a:r>
          </a:p>
        </p:txBody>
      </p:sp>
      <p:pic>
        <p:nvPicPr>
          <p:cNvPr id="18" name="_x59166936" descr="EMB00001f5871f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/>
          <a:stretch>
            <a:fillRect/>
          </a:stretch>
        </p:blipFill>
        <p:spPr bwMode="auto">
          <a:xfrm>
            <a:off x="470040" y="1785549"/>
            <a:ext cx="1990082" cy="143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70040" y="1556792"/>
            <a:ext cx="22297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>
                <a:solidFill>
                  <a:srgbClr val="00206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&lt;Advanced Traffic Management System&gt;</a:t>
            </a:r>
            <a:endParaRPr lang="ko-KR" altLang="ko-KR" sz="800" dirty="0">
              <a:solidFill>
                <a:srgbClr val="00206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43808" y="3583870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>
                <a:solidFill>
                  <a:srgbClr val="00206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&lt; </a:t>
            </a:r>
            <a:r>
              <a:rPr lang="mn-MN" altLang="ko-KR" sz="800" dirty="0">
                <a:solidFill>
                  <a:srgbClr val="00206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Автобус мэдээлэл</a:t>
            </a:r>
            <a:r>
              <a:rPr lang="en-US" altLang="ko-KR" sz="800" dirty="0">
                <a:solidFill>
                  <a:srgbClr val="00206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&amp; </a:t>
            </a:r>
            <a:r>
              <a:rPr lang="mn-MN" altLang="ko-KR" sz="800" dirty="0">
                <a:solidFill>
                  <a:srgbClr val="00206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Менежментийн систем </a:t>
            </a:r>
            <a:endParaRPr lang="en-US" altLang="ko-KR" sz="800" dirty="0">
              <a:solidFill>
                <a:srgbClr val="00206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2699792" y="3933056"/>
            <a:ext cx="1771995" cy="2458904"/>
            <a:chOff x="2699792" y="3994433"/>
            <a:chExt cx="1771995" cy="245890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4066763"/>
              <a:ext cx="1495218" cy="2386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직사각형 1"/>
            <p:cNvSpPr/>
            <p:nvPr/>
          </p:nvSpPr>
          <p:spPr>
            <a:xfrm>
              <a:off x="2699792" y="3994433"/>
              <a:ext cx="1771995" cy="2458904"/>
            </a:xfrm>
            <a:prstGeom prst="rect">
              <a:avLst/>
            </a:prstGeom>
            <a:noFill/>
            <a:ln w="9525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3412952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7681" y="2742009"/>
            <a:ext cx="9100492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sz="2000" b="1">
              <a:solidFill>
                <a:prstClr val="white"/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383937" y="1484777"/>
            <a:ext cx="8376138" cy="1008116"/>
            <a:chOff x="383937" y="1622376"/>
            <a:chExt cx="8376138" cy="798512"/>
          </a:xfrm>
        </p:grpSpPr>
        <p:sp>
          <p:nvSpPr>
            <p:cNvPr id="8" name="AutoShape 117"/>
            <p:cNvSpPr>
              <a:spLocks noChangeArrowheads="1"/>
            </p:cNvSpPr>
            <p:nvPr/>
          </p:nvSpPr>
          <p:spPr bwMode="auto">
            <a:xfrm>
              <a:off x="383937" y="1622376"/>
              <a:ext cx="8376138" cy="798512"/>
            </a:xfrm>
            <a:prstGeom prst="roundRect">
              <a:avLst>
                <a:gd name="adj" fmla="val 1940"/>
              </a:avLst>
            </a:prstGeom>
            <a:solidFill>
              <a:schemeClr val="bg1"/>
            </a:solidFill>
            <a:ln w="9525" algn="ctr">
              <a:solidFill>
                <a:srgbClr val="71AAD9"/>
              </a:solidFill>
              <a:round/>
              <a:headEnd/>
              <a:tailEnd/>
            </a:ln>
            <a:effectLst>
              <a:prstShdw prst="shdw17" dist="17961" dir="2700000">
                <a:srgbClr val="71AAD9">
                  <a:gamma/>
                  <a:shade val="60000"/>
                  <a:invGamma/>
                </a:srgbClr>
              </a:prstShdw>
            </a:effectLst>
          </p:spPr>
          <p:txBody>
            <a:bodyPr wrap="none" lIns="91262" tIns="45634" rIns="91262" bIns="45634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9" name="Rectangle 265"/>
            <p:cNvSpPr>
              <a:spLocks noChangeArrowheads="1"/>
            </p:cNvSpPr>
            <p:nvPr/>
          </p:nvSpPr>
          <p:spPr bwMode="auto">
            <a:xfrm>
              <a:off x="467544" y="1676409"/>
              <a:ext cx="8253582" cy="55511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361245" indent="-361245" defTabSz="91440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SzPct val="170000"/>
                <a:buFontTx/>
                <a:buBlip>
                  <a:blip r:embed="rId3"/>
                </a:buBlip>
              </a:pPr>
              <a:r>
                <a:rPr kumimoji="1" lang="mn-MN" altLang="ko-KR" sz="1200" dirty="0">
                  <a:solidFill>
                    <a:srgbClr val="000000"/>
                  </a:solidFill>
                  <a:latin typeface="Calibri" panose="020F0502020204030204" pitchFamily="34" charset="0"/>
                  <a:ea typeface="나눔고딕 ExtraBold" panose="020D0904000000000000" pitchFamily="50" charset="-127"/>
                  <a:cs typeface="Calibri" panose="020F0502020204030204" pitchFamily="34" charset="0"/>
                </a:rPr>
                <a:t>Монгол улсын замын хөдөлгөөний өнөөгийн байдал, тулгарч буй асуудал, шаардагатай ТУС-ийн үйлчилгээнүүдийг тодорхойлох болон түүнийг эрэмбэлэх</a:t>
              </a:r>
              <a:endParaRPr kumimoji="1" lang="en-US" altLang="ko-KR" sz="1200" dirty="0">
                <a:solidFill>
                  <a:srgbClr val="000000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endParaRPr>
            </a:p>
            <a:p>
              <a:pPr marL="361245" indent="-361245" defTabSz="91440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SzPct val="170000"/>
                <a:buFontTx/>
                <a:buBlip>
                  <a:blip r:embed="rId3"/>
                </a:buBlip>
              </a:pPr>
              <a:r>
                <a:rPr kumimoji="1" lang="mn-MN" altLang="ko-KR" sz="1200" dirty="0">
                  <a:solidFill>
                    <a:srgbClr val="000000"/>
                  </a:solidFill>
                  <a:latin typeface="Calibri" panose="020F0502020204030204" pitchFamily="34" charset="0"/>
                  <a:ea typeface="나눔고딕 ExtraBold" panose="020D0904000000000000" pitchFamily="50" charset="-127"/>
                  <a:cs typeface="Calibri" panose="020F0502020204030204" pitchFamily="34" charset="0"/>
                </a:rPr>
                <a:t>Судалгаанд оролцогчид</a:t>
              </a:r>
              <a:r>
                <a:rPr kumimoji="1" lang="en-US" altLang="ko-KR" sz="1200" dirty="0">
                  <a:solidFill>
                    <a:srgbClr val="000000"/>
                  </a:solidFill>
                  <a:latin typeface="Calibri" panose="020F0502020204030204" pitchFamily="34" charset="0"/>
                  <a:ea typeface="나눔고딕 ExtraBold" panose="020D0904000000000000" pitchFamily="50" charset="-127"/>
                  <a:cs typeface="Calibri" panose="020F0502020204030204" pitchFamily="34" charset="0"/>
                </a:rPr>
                <a:t>: </a:t>
              </a:r>
              <a:r>
                <a:rPr kumimoji="1" lang="mn-MN" altLang="ko-KR" sz="1200" dirty="0">
                  <a:solidFill>
                    <a:srgbClr val="000000"/>
                  </a:solidFill>
                  <a:latin typeface="Calibri" panose="020F0502020204030204" pitchFamily="34" charset="0"/>
                  <a:ea typeface="나눔고딕 ExtraBold" panose="020D0904000000000000" pitchFamily="50" charset="-127"/>
                  <a:cs typeface="Calibri" panose="020F0502020204030204" pitchFamily="34" charset="0"/>
                </a:rPr>
                <a:t>Тээврийн салбараар үйлчлүүлж буй энгийн иргэд, тээврийн салбарын мэргэжилтнүүд</a:t>
              </a:r>
              <a:endParaRPr kumimoji="1" lang="ko-KR" altLang="en-US" sz="1200" dirty="0">
                <a:solidFill>
                  <a:srgbClr val="000000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395536" y="2564904"/>
            <a:ext cx="4131856" cy="4027957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696" rIns="91386" bIns="45696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srgbClr val="FFFFFF"/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4644008" y="2564904"/>
            <a:ext cx="4118358" cy="4027957"/>
          </a:xfrm>
          <a:prstGeom prst="round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696" rIns="91386" bIns="45696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srgbClr val="FFFFFF"/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168" y="2748132"/>
            <a:ext cx="671968" cy="71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68" y="2675830"/>
            <a:ext cx="1156997" cy="75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" name="그룹 66"/>
          <p:cNvGrpSpPr/>
          <p:nvPr/>
        </p:nvGrpSpPr>
        <p:grpSpPr>
          <a:xfrm>
            <a:off x="7380312" y="2698808"/>
            <a:ext cx="1148603" cy="769110"/>
            <a:chOff x="1582719" y="4236294"/>
            <a:chExt cx="2147709" cy="1352946"/>
          </a:xfrm>
        </p:grpSpPr>
        <p:pic>
          <p:nvPicPr>
            <p:cNvPr id="68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541" y="4236294"/>
              <a:ext cx="1566569" cy="135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719" y="4293096"/>
              <a:ext cx="432048" cy="412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5185419"/>
              <a:ext cx="396993" cy="3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328" y="4769252"/>
              <a:ext cx="349679" cy="352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1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821" y="4598244"/>
              <a:ext cx="605607" cy="592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그룹 65"/>
          <p:cNvGrpSpPr/>
          <p:nvPr/>
        </p:nvGrpSpPr>
        <p:grpSpPr>
          <a:xfrm>
            <a:off x="827584" y="2714159"/>
            <a:ext cx="884534" cy="625790"/>
            <a:chOff x="951162" y="2603233"/>
            <a:chExt cx="884534" cy="625790"/>
          </a:xfrm>
        </p:grpSpPr>
        <p:pic>
          <p:nvPicPr>
            <p:cNvPr id="62" name="Picture 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162" y="2603233"/>
              <a:ext cx="740518" cy="62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0886" y="2687868"/>
              <a:ext cx="174810" cy="165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4899" y="2931338"/>
              <a:ext cx="170929" cy="209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6" y="2684029"/>
            <a:ext cx="821350" cy="72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36870"/>
            <a:ext cx="864096" cy="73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60">
              <a:buSzPct val="130000"/>
            </a:pPr>
            <a:r>
              <a:rPr lang="mn-MN" altLang="ko-KR" sz="2800" b="0" dirty="0">
                <a:ln w="9000" cmpd="sng">
                  <a:noFill/>
                  <a:prstDash val="solid"/>
                </a:ln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Хэрэгцээ, шаардлагыг тодорхойлох судалгаа</a:t>
            </a:r>
            <a:endParaRPr lang="ko-KR" altLang="en-US" sz="2800" b="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539552" y="3487658"/>
          <a:ext cx="3714199" cy="2695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7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mn-MN" altLang="ko-KR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Аргачлал</a:t>
                      </a:r>
                      <a:endParaRPr lang="ko-KR" altLang="en-US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mn-MN" altLang="ko-KR" sz="9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Судалгаанд хамруулахаар төлөвлөөсөн хүний тоо</a:t>
                      </a:r>
                      <a:endParaRPr lang="ko-KR" altLang="en-US" sz="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mn-MN" altLang="ko-KR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Хариултын түвшин</a:t>
                      </a:r>
                      <a:endParaRPr lang="ko-KR" altLang="en-US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320">
                <a:tc>
                  <a:txBody>
                    <a:bodyPr/>
                    <a:lstStyle/>
                    <a:p>
                      <a:pPr algn="ctr" latinLnBrk="1"/>
                      <a:r>
                        <a:rPr lang="mn-MN" altLang="ko-KR" sz="1200" dirty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УБ хот</a:t>
                      </a:r>
                      <a:endParaRPr lang="ko-KR" altLang="en-US" sz="1200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2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altLang="ko-KR" sz="1100" dirty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Цахим хэлбэрээр</a:t>
                      </a:r>
                      <a:endParaRPr kumimoji="1" lang="ko-KR" altLang="en-US" sz="1100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100" dirty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300</a:t>
                      </a:r>
                      <a:r>
                        <a:rPr kumimoji="1" lang="mn-MN" altLang="ko-KR" sz="1100" dirty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 иргэн</a:t>
                      </a:r>
                      <a:endParaRPr lang="ko-KR" altLang="en-US" sz="1100" b="0" dirty="0"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Font typeface="Wingdings" panose="05000000000000000000" pitchFamily="2" charset="2"/>
                        <a:buNone/>
                      </a:pPr>
                      <a:r>
                        <a:rPr lang="mn-MN" altLang="ko-KR" sz="1200" baseline="0" dirty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222 хүн хамрагдсан</a:t>
                      </a:r>
                      <a:endParaRPr lang="en-US" altLang="ko-KR" sz="1200" baseline="0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3078">
                <a:tc>
                  <a:txBody>
                    <a:bodyPr/>
                    <a:lstStyle/>
                    <a:p>
                      <a:pPr algn="ctr" latinLnBrk="1"/>
                      <a:r>
                        <a:rPr lang="mn-MN" altLang="ko-KR" sz="1100" dirty="0">
                          <a:solidFill>
                            <a:srgbClr val="588824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21 аймаг</a:t>
                      </a:r>
                      <a:endParaRPr lang="ko-KR" altLang="en-US" sz="1100" spc="-150" dirty="0">
                        <a:solidFill>
                          <a:srgbClr val="588824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mn-MN" altLang="ko-KR" sz="1100" dirty="0">
                          <a:solidFill>
                            <a:srgbClr val="588824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Анкет</a:t>
                      </a:r>
                      <a:endParaRPr lang="ko-KR" altLang="en-US" sz="1100" dirty="0">
                        <a:solidFill>
                          <a:srgbClr val="588824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mn-MN" altLang="ko-KR" sz="1100" dirty="0">
                          <a:solidFill>
                            <a:srgbClr val="588824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Аймаг тус бүрээс 30 иргэн. Орон нутгийн хэмжээнд нийт </a:t>
                      </a:r>
                      <a:r>
                        <a:rPr kumimoji="1" lang="en-US" altLang="ko-KR" sz="1100" dirty="0">
                          <a:solidFill>
                            <a:srgbClr val="588824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630 </a:t>
                      </a:r>
                      <a:endParaRPr lang="ko-KR" altLang="en-US" sz="1100" dirty="0">
                        <a:solidFill>
                          <a:srgbClr val="588824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mn-MN" altLang="ko-K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8824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Хувьдаа машинтай 179 иргэн, нийтийн тээврээр үйлчлүүлдэг </a:t>
                      </a: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8824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316</a:t>
                      </a:r>
                      <a:r>
                        <a:rPr kumimoji="0" lang="mn-MN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8824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 иргэн тус тус хамрагдсан</a:t>
                      </a:r>
                      <a:endParaRPr kumimoji="0" lang="en-US" altLang="ko-K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7" name="표 56"/>
          <p:cNvGraphicFramePr>
            <a:graphicFrameLocks noGrp="1"/>
          </p:cNvGraphicFramePr>
          <p:nvPr/>
        </p:nvGraphicFramePr>
        <p:xfrm>
          <a:off x="4788024" y="3487658"/>
          <a:ext cx="3816424" cy="2451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mn-MN" altLang="ko-KR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Аргачлал</a:t>
                      </a:r>
                      <a:endParaRPr lang="ko-KR" altLang="en-US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mn-MN" altLang="ko-KR" sz="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Судалгаанд хамруулахаар төлөвлөөсөн хүний тоо</a:t>
                      </a:r>
                      <a:endParaRPr lang="ko-KR" altLang="en-US" sz="8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mn-MN" altLang="ko-KR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Хариултын түвшин</a:t>
                      </a:r>
                      <a:endParaRPr lang="ko-KR" altLang="en-US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320">
                <a:tc>
                  <a:txBody>
                    <a:bodyPr/>
                    <a:lstStyle/>
                    <a:p>
                      <a:pPr algn="ctr" latinLnBrk="1"/>
                      <a:r>
                        <a:rPr lang="mn-MN" altLang="ko-KR" sz="1200" dirty="0">
                          <a:solidFill>
                            <a:srgbClr val="6699FF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УБ хот</a:t>
                      </a:r>
                      <a:endParaRPr lang="ko-KR" altLang="en-US" sz="1200" dirty="0">
                        <a:solidFill>
                          <a:srgbClr val="6699FF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2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altLang="ko-KR" sz="1100" dirty="0">
                          <a:solidFill>
                            <a:srgbClr val="6699FF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Анкет</a:t>
                      </a:r>
                      <a:endParaRPr kumimoji="1" lang="ko-KR" altLang="en-US" sz="1100" dirty="0">
                        <a:solidFill>
                          <a:srgbClr val="6699FF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mn-MN" altLang="ko-KR" sz="1100" dirty="0">
                          <a:solidFill>
                            <a:srgbClr val="6699FF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27 мэрэгжилтэн</a:t>
                      </a:r>
                      <a:endParaRPr lang="ko-KR" altLang="en-US" sz="1100" b="0" dirty="0">
                        <a:solidFill>
                          <a:srgbClr val="6699FF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Font typeface="Wingdings" panose="05000000000000000000" pitchFamily="2" charset="2"/>
                        <a:buNone/>
                      </a:pPr>
                      <a:r>
                        <a:rPr lang="en-US" altLang="ko-KR" sz="1200" baseline="0" dirty="0">
                          <a:solidFill>
                            <a:srgbClr val="6699FF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27 </a:t>
                      </a:r>
                      <a:r>
                        <a:rPr lang="mn-MN" altLang="ko-KR" sz="1200" baseline="0" dirty="0">
                          <a:solidFill>
                            <a:srgbClr val="6699FF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мэргэжилтэн хамрагдсан</a:t>
                      </a:r>
                      <a:endParaRPr lang="en-US" altLang="ko-KR" sz="1200" baseline="0" dirty="0">
                        <a:solidFill>
                          <a:srgbClr val="6699FF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3078">
                <a:tc>
                  <a:txBody>
                    <a:bodyPr/>
                    <a:lstStyle/>
                    <a:p>
                      <a:pPr algn="ctr" latinLnBrk="1"/>
                      <a:r>
                        <a:rPr lang="mn-MN" altLang="ko-KR" sz="1100" dirty="0">
                          <a:solidFill>
                            <a:srgbClr val="FF9933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21 аймаг</a:t>
                      </a:r>
                      <a:endParaRPr lang="ko-KR" altLang="en-US" sz="1100" spc="-150" dirty="0">
                        <a:solidFill>
                          <a:srgbClr val="FF9933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mn-MN" altLang="ko-KR" sz="1100" dirty="0">
                          <a:solidFill>
                            <a:srgbClr val="FF9933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Анкет</a:t>
                      </a:r>
                      <a:endParaRPr lang="ko-KR" altLang="en-US" sz="1100" dirty="0">
                        <a:solidFill>
                          <a:srgbClr val="FF9933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mn-MN" altLang="ko-KR" sz="1100" dirty="0">
                          <a:solidFill>
                            <a:srgbClr val="FF9933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Аймаг тус бүрээс 2 мэргэжилтэн. Орон нутгаас нийт </a:t>
                      </a:r>
                      <a:r>
                        <a:rPr kumimoji="1" lang="en-US" altLang="ko-KR" sz="1100" dirty="0">
                          <a:solidFill>
                            <a:srgbClr val="FF9933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42 </a:t>
                      </a:r>
                      <a:r>
                        <a:rPr kumimoji="1" lang="mn-MN" altLang="ko-KR" sz="1100" dirty="0">
                          <a:solidFill>
                            <a:srgbClr val="FF9933"/>
                          </a:solidFill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мэргэжилтэн</a:t>
                      </a:r>
                      <a:endParaRPr lang="ko-KR" altLang="en-US" sz="1100" dirty="0">
                        <a:solidFill>
                          <a:srgbClr val="FF9933"/>
                        </a:solidFill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38 </a:t>
                      </a:r>
                      <a:r>
                        <a:rPr kumimoji="0" lang="mn-MN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мэргэжилтэн хамрагдсан</a:t>
                      </a:r>
                      <a:endParaRPr kumimoji="0" lang="en-US" altLang="ko-K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993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8" name="TextBox 57"/>
          <p:cNvSpPr txBox="1"/>
          <p:nvPr/>
        </p:nvSpPr>
        <p:spPr>
          <a:xfrm>
            <a:off x="365123" y="6094063"/>
            <a:ext cx="4126760" cy="307728"/>
          </a:xfrm>
          <a:prstGeom prst="rect">
            <a:avLst/>
          </a:prstGeom>
          <a:noFill/>
        </p:spPr>
        <p:txBody>
          <a:bodyPr wrap="square" lIns="91386" tIns="45696" rIns="91386" bIns="45696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mn-MN" altLang="ko-KR" sz="1400" dirty="0">
                <a:solidFill>
                  <a:srgbClr val="7030A0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930 иргэнээс судалгаа авахаар төлөвлөсөн</a:t>
            </a:r>
            <a:endParaRPr kumimoji="1" lang="ko-KR" altLang="en-US" sz="1400" dirty="0">
              <a:solidFill>
                <a:schemeClr val="accent6"/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671408" y="5884586"/>
            <a:ext cx="4077056" cy="276950"/>
          </a:xfrm>
          <a:prstGeom prst="rect">
            <a:avLst/>
          </a:prstGeom>
          <a:noFill/>
        </p:spPr>
        <p:txBody>
          <a:bodyPr wrap="square" lIns="91386" tIns="45696" rIns="91386" bIns="45696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mn-MN" altLang="ko-KR" sz="1200" dirty="0">
                <a:solidFill>
                  <a:srgbClr val="0033CC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69 мэргэжилтнээс судалгаа авахаар төлөвлөсөн</a:t>
            </a:r>
            <a:endParaRPr kumimoji="1" lang="ko-KR" altLang="en-US" sz="1200" dirty="0">
              <a:solidFill>
                <a:schemeClr val="accent6"/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44095" y="6281383"/>
            <a:ext cx="3312368" cy="584727"/>
          </a:xfrm>
          <a:prstGeom prst="rect">
            <a:avLst/>
          </a:prstGeom>
          <a:noFill/>
        </p:spPr>
        <p:txBody>
          <a:bodyPr wrap="square" lIns="91386" tIns="45696" rIns="91386" bIns="45696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mn-MN" altLang="ko-KR" sz="1600" dirty="0">
                <a:solidFill>
                  <a:srgbClr val="000000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Хариултын түвшин</a:t>
            </a:r>
            <a:r>
              <a:rPr kumimoji="1" lang="en-US" altLang="ko-KR" sz="1600" dirty="0">
                <a:solidFill>
                  <a:srgbClr val="000000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 =</a:t>
            </a:r>
            <a:r>
              <a:rPr kumimoji="1" lang="ko-KR" altLang="en-US" sz="1600" dirty="0">
                <a:solidFill>
                  <a:srgbClr val="000000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 </a:t>
            </a:r>
            <a:r>
              <a:rPr kumimoji="1" lang="en-US" altLang="ko-KR" sz="1600" dirty="0">
                <a:solidFill>
                  <a:srgbClr val="000000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717 </a:t>
            </a:r>
            <a:r>
              <a:rPr kumimoji="1" lang="mn-MN" altLang="ko-KR" sz="1600" dirty="0">
                <a:solidFill>
                  <a:srgbClr val="000000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иргэн хамрагдсан</a:t>
            </a:r>
            <a:r>
              <a:rPr kumimoji="1" lang="ko-KR" altLang="en-US" sz="1600" dirty="0">
                <a:solidFill>
                  <a:srgbClr val="000000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 </a:t>
            </a:r>
            <a:r>
              <a:rPr kumimoji="1" lang="en-US" altLang="ko-KR" sz="1600" dirty="0">
                <a:solidFill>
                  <a:srgbClr val="000000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(77%)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117846" y="6018921"/>
            <a:ext cx="3240361" cy="584727"/>
          </a:xfrm>
          <a:prstGeom prst="rect">
            <a:avLst/>
          </a:prstGeom>
          <a:noFill/>
        </p:spPr>
        <p:txBody>
          <a:bodyPr wrap="square" lIns="91386" tIns="45696" rIns="91386" bIns="45696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mn-MN" altLang="ko-KR" sz="1600" dirty="0">
                <a:solidFill>
                  <a:srgbClr val="000000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Хариултын түвшин </a:t>
            </a:r>
            <a:r>
              <a:rPr kumimoji="1" lang="en-US" altLang="ko-KR" sz="1600" dirty="0">
                <a:solidFill>
                  <a:srgbClr val="000000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= 65 </a:t>
            </a:r>
            <a:r>
              <a:rPr kumimoji="1" lang="mn-MN" altLang="ko-KR" sz="1600" dirty="0">
                <a:solidFill>
                  <a:srgbClr val="000000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мэргэжилтэн хамрагдсан</a:t>
            </a:r>
            <a:r>
              <a:rPr kumimoji="1" lang="ko-KR" altLang="en-US" sz="1600" dirty="0">
                <a:solidFill>
                  <a:srgbClr val="000000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 </a:t>
            </a:r>
            <a:r>
              <a:rPr kumimoji="1" lang="en-US" altLang="ko-KR" sz="1600" dirty="0">
                <a:solidFill>
                  <a:srgbClr val="000000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(94%)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392567" y="980728"/>
            <a:ext cx="4539471" cy="369332"/>
            <a:chOff x="392568" y="980728"/>
            <a:chExt cx="5058486" cy="369332"/>
          </a:xfrm>
        </p:grpSpPr>
        <p:grpSp>
          <p:nvGrpSpPr>
            <p:cNvPr id="37" name="Group 5"/>
            <p:cNvGrpSpPr>
              <a:grpSpLocks/>
            </p:cNvGrpSpPr>
            <p:nvPr/>
          </p:nvGrpSpPr>
          <p:grpSpPr bwMode="auto">
            <a:xfrm>
              <a:off x="392568" y="986131"/>
              <a:ext cx="5058486" cy="358526"/>
              <a:chOff x="752" y="1413"/>
              <a:chExt cx="1881" cy="294"/>
            </a:xfrm>
          </p:grpSpPr>
          <p:sp>
            <p:nvSpPr>
              <p:cNvPr id="38" name="AutoShape 6"/>
              <p:cNvSpPr>
                <a:spLocks noChangeArrowheads="1"/>
              </p:cNvSpPr>
              <p:nvPr/>
            </p:nvSpPr>
            <p:spPr bwMode="gray">
              <a:xfrm>
                <a:off x="752" y="1413"/>
                <a:ext cx="1881" cy="29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70C0"/>
                  </a:gs>
                  <a:gs pos="50000">
                    <a:srgbClr val="00B0F0"/>
                  </a:gs>
                  <a:gs pos="100000">
                    <a:srgbClr val="0070C0"/>
                  </a:gs>
                </a:gsLst>
                <a:lin ang="0" scaled="1"/>
              </a:gradFill>
              <a:ln w="12700">
                <a:noFill/>
                <a:round/>
                <a:headEnd/>
                <a:tailEnd/>
              </a:ln>
              <a:effectLst>
                <a:outerShdw dist="53882" dir="2700000" algn="ctr" rotWithShape="0">
                  <a:srgbClr val="292929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defTabSz="837945" latinLnBrk="0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휴먼모음T" pitchFamily="18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AutoShape 7"/>
              <p:cNvSpPr>
                <a:spLocks noChangeArrowheads="1"/>
              </p:cNvSpPr>
              <p:nvPr/>
            </p:nvSpPr>
            <p:spPr bwMode="gray">
              <a:xfrm flipH="1">
                <a:off x="2590" y="1457"/>
                <a:ext cx="36" cy="204"/>
              </a:xfrm>
              <a:prstGeom prst="moon">
                <a:avLst>
                  <a:gd name="adj" fmla="val 22032"/>
                </a:avLst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  <a:alpha val="0"/>
                    </a:srgbClr>
                  </a:gs>
                  <a:gs pos="50000">
                    <a:srgbClr val="FFFFFF">
                      <a:alpha val="84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837945" latinLnBrk="0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휴먼모음T" pitchFamily="18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AutoShape 8"/>
              <p:cNvSpPr>
                <a:spLocks noChangeArrowheads="1"/>
              </p:cNvSpPr>
              <p:nvPr/>
            </p:nvSpPr>
            <p:spPr bwMode="gray">
              <a:xfrm>
                <a:off x="762" y="1457"/>
                <a:ext cx="36" cy="204"/>
              </a:xfrm>
              <a:prstGeom prst="moon">
                <a:avLst>
                  <a:gd name="adj" fmla="val 22032"/>
                </a:avLst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  <a:alpha val="0"/>
                    </a:srgbClr>
                  </a:gs>
                  <a:gs pos="50000">
                    <a:srgbClr val="FFFFFF">
                      <a:alpha val="84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837945" latinLnBrk="0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휴먼모음T" pitchFamily="18" charset="-127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7" name="Text Box 18"/>
            <p:cNvSpPr txBox="1">
              <a:spLocks noChangeArrowheads="1"/>
            </p:cNvSpPr>
            <p:nvPr/>
          </p:nvSpPr>
          <p:spPr bwMode="white">
            <a:xfrm>
              <a:off x="580872" y="980728"/>
              <a:ext cx="478321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mn-MN" altLang="ko-KR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나눔고딕 ExtraBold" panose="020D0904000000000000" pitchFamily="50" charset="-127"/>
                  <a:cs typeface="Calibri" panose="020F0502020204030204" pitchFamily="34" charset="0"/>
                </a:rPr>
                <a:t>Судалгааны төлөвлөгөө, үр дүн</a:t>
              </a:r>
              <a:endParaRPr lang="ko-KR" altLang="en-US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39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75104401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59349" y="2701806"/>
            <a:ext cx="9071992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43508" y="44624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60">
              <a:buSzPct val="130000"/>
            </a:pPr>
            <a:r>
              <a:rPr lang="mn-MN" altLang="ko-KR" sz="2800" dirty="0">
                <a:ln w="9000" cmpd="sng">
                  <a:noFill/>
                  <a:prstDash val="solid"/>
                </a:ln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Хэрэгцээ, шаардлагыг тодорхойлох судалгаа</a:t>
            </a:r>
            <a:endParaRPr lang="ko-KR" altLang="en-US" sz="280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  <a:p>
            <a:pPr algn="ctr" defTabSz="913860">
              <a:buSzPct val="130000"/>
            </a:pPr>
            <a:endParaRPr lang="ko-KR" altLang="en-US" sz="2800" b="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20" name="텍스트"/>
          <p:cNvSpPr txBox="1"/>
          <p:nvPr/>
        </p:nvSpPr>
        <p:spPr>
          <a:xfrm>
            <a:off x="513673" y="1537047"/>
            <a:ext cx="1877083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>
              <a:defRPr/>
            </a:pPr>
            <a:r>
              <a:rPr lang="mn-MN" altLang="ko-KR" sz="20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Calibri" panose="020F0502020204030204" pitchFamily="34" charset="0"/>
                <a:ea typeface="Arial Unicode MS" panose="020B0604020202020204" pitchFamily="50" charset="-127"/>
                <a:cs typeface="Calibri" panose="020F0502020204030204" pitchFamily="34" charset="0"/>
              </a:rPr>
              <a:t>Улаанбаатар хот</a:t>
            </a:r>
            <a:r>
              <a:rPr lang="en-US" altLang="ko-KR" sz="20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Calibri" panose="020F0502020204030204" pitchFamily="34" charset="0"/>
                <a:ea typeface="Arial Unicode MS" panose="020B0604020202020204" pitchFamily="50" charset="-127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1" name="텍스트"/>
          <p:cNvSpPr txBox="1"/>
          <p:nvPr/>
        </p:nvSpPr>
        <p:spPr>
          <a:xfrm>
            <a:off x="5029252" y="1556792"/>
            <a:ext cx="1230112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>
              <a:defRPr/>
            </a:pPr>
            <a:r>
              <a:rPr lang="mn-MN" altLang="ko-KR" sz="20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Calibri" panose="020F0502020204030204" pitchFamily="34" charset="0"/>
                <a:ea typeface="Arial Unicode MS" panose="020B0604020202020204" pitchFamily="50" charset="-127"/>
                <a:cs typeface="Calibri" panose="020F0502020204030204" pitchFamily="34" charset="0"/>
              </a:rPr>
              <a:t>Орон нутаг</a:t>
            </a:r>
            <a:endParaRPr lang="en-US" altLang="ko-KR" sz="20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Calibri" panose="020F0502020204030204" pitchFamily="34" charset="0"/>
              <a:ea typeface="Arial Unicode MS" panose="020B0604020202020204" pitchFamily="50" charset="-127"/>
              <a:cs typeface="Calibri" panose="020F0502020204030204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392568" y="980728"/>
            <a:ext cx="4539471" cy="369332"/>
            <a:chOff x="392568" y="980728"/>
            <a:chExt cx="5058486" cy="369332"/>
          </a:xfrm>
        </p:grpSpPr>
        <p:grpSp>
          <p:nvGrpSpPr>
            <p:cNvPr id="84" name="Group 5"/>
            <p:cNvGrpSpPr>
              <a:grpSpLocks/>
            </p:cNvGrpSpPr>
            <p:nvPr/>
          </p:nvGrpSpPr>
          <p:grpSpPr bwMode="auto">
            <a:xfrm>
              <a:off x="392568" y="986131"/>
              <a:ext cx="5058486" cy="358526"/>
              <a:chOff x="752" y="1413"/>
              <a:chExt cx="1881" cy="294"/>
            </a:xfrm>
          </p:grpSpPr>
          <p:sp>
            <p:nvSpPr>
              <p:cNvPr id="85" name="AutoShape 6"/>
              <p:cNvSpPr>
                <a:spLocks noChangeArrowheads="1"/>
              </p:cNvSpPr>
              <p:nvPr/>
            </p:nvSpPr>
            <p:spPr bwMode="gray">
              <a:xfrm>
                <a:off x="752" y="1413"/>
                <a:ext cx="1881" cy="29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70C0"/>
                  </a:gs>
                  <a:gs pos="50000">
                    <a:srgbClr val="00B0F0"/>
                  </a:gs>
                  <a:gs pos="100000">
                    <a:srgbClr val="0070C0"/>
                  </a:gs>
                </a:gsLst>
                <a:lin ang="0" scaled="1"/>
              </a:gradFill>
              <a:ln w="12700">
                <a:noFill/>
                <a:round/>
                <a:headEnd/>
                <a:tailEnd/>
              </a:ln>
              <a:effectLst>
                <a:outerShdw dist="53882" dir="2700000" algn="ctr" rotWithShape="0">
                  <a:srgbClr val="292929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defTabSz="837945" latinLnBrk="0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휴먼모음T" pitchFamily="18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AutoShape 7"/>
              <p:cNvSpPr>
                <a:spLocks noChangeArrowheads="1"/>
              </p:cNvSpPr>
              <p:nvPr/>
            </p:nvSpPr>
            <p:spPr bwMode="gray">
              <a:xfrm flipH="1">
                <a:off x="2590" y="1457"/>
                <a:ext cx="36" cy="204"/>
              </a:xfrm>
              <a:prstGeom prst="moon">
                <a:avLst>
                  <a:gd name="adj" fmla="val 22032"/>
                </a:avLst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  <a:alpha val="0"/>
                    </a:srgbClr>
                  </a:gs>
                  <a:gs pos="50000">
                    <a:srgbClr val="FFFFFF">
                      <a:alpha val="84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837945" latinLnBrk="0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휴먼모음T" pitchFamily="18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AutoShape 8"/>
              <p:cNvSpPr>
                <a:spLocks noChangeArrowheads="1"/>
              </p:cNvSpPr>
              <p:nvPr/>
            </p:nvSpPr>
            <p:spPr bwMode="gray">
              <a:xfrm>
                <a:off x="762" y="1457"/>
                <a:ext cx="36" cy="204"/>
              </a:xfrm>
              <a:prstGeom prst="moon">
                <a:avLst>
                  <a:gd name="adj" fmla="val 22032"/>
                </a:avLst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  <a:alpha val="0"/>
                    </a:srgbClr>
                  </a:gs>
                  <a:gs pos="50000">
                    <a:srgbClr val="FFFFFF">
                      <a:alpha val="84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837945" latinLnBrk="0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휴먼모음T" pitchFamily="18" charset="-127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9" name="Text Box 18"/>
            <p:cNvSpPr txBox="1">
              <a:spLocks noChangeArrowheads="1"/>
            </p:cNvSpPr>
            <p:nvPr/>
          </p:nvSpPr>
          <p:spPr bwMode="white">
            <a:xfrm>
              <a:off x="580872" y="980728"/>
              <a:ext cx="478321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mn-MN" altLang="ko-KR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휴먼모음T" pitchFamily="18" charset="-127"/>
                  <a:cs typeface="Calibri" panose="020F0502020204030204" pitchFamily="34" charset="0"/>
                </a:rPr>
                <a:t>Хувьдаа автомашинтай иргэд</a:t>
              </a:r>
              <a:endParaRPr lang="ko-KR" altLang="en-US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휴먼모음T" pitchFamily="18" charset="-127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33" name="표 32"/>
          <p:cNvGraphicFramePr>
            <a:graphicFrameLocks noGrp="1"/>
          </p:cNvGraphicFramePr>
          <p:nvPr/>
        </p:nvGraphicFramePr>
        <p:xfrm>
          <a:off x="4788024" y="2846880"/>
          <a:ext cx="3888432" cy="2491410"/>
        </p:xfrm>
        <a:graphic>
          <a:graphicData uri="http://schemas.openxmlformats.org/drawingml/2006/table">
            <a:tbl>
              <a:tblPr/>
              <a:tblGrid>
                <a:gridCol w="3312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436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altLang="ko-KR" sz="800" b="1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Замын хөдөлгөөнд тулгарч буй асуудал</a:t>
                      </a:r>
                      <a:endParaRPr lang="ko-KR" altLang="en-US" sz="800" b="1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48403" marR="48403" marT="13382" marB="133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altLang="ko-KR" sz="800" b="1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Оноо</a:t>
                      </a:r>
                      <a:endParaRPr lang="ko-KR" altLang="en-US" sz="800" b="1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48403" marR="48403" marT="13382" marB="133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54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Авто зогсоолын хүрэлцээ муу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365</a:t>
                      </a:r>
                    </a:p>
                  </a:txBody>
                  <a:tcPr marL="48403" marR="48403" marT="13382" marB="133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854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Даац хэтрүүлснээс болж үүссэн авто замын эвдрэл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234</a:t>
                      </a:r>
                    </a:p>
                  </a:txBody>
                  <a:tcPr marL="48403" marR="48403" marT="13382" marB="133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854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Хориглосон газар машин тавьснаас болж үүсэх түгжрэл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219</a:t>
                      </a:r>
                    </a:p>
                  </a:txBody>
                  <a:tcPr marL="48403" marR="48403" marT="13382" marB="133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854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Хурд хэтрүүлсний улмаас гарах зам тээврийн осол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174</a:t>
                      </a:r>
                    </a:p>
                  </a:txBody>
                  <a:tcPr marL="48403" marR="48403" marT="13382" marB="133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854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Замын хөдөлгөөний түгжрэл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154</a:t>
                      </a:r>
                    </a:p>
                  </a:txBody>
                  <a:tcPr marL="48403" marR="48403" marT="13382" marB="133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854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Авто зогсоолын мэдээлэл хомс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136</a:t>
                      </a:r>
                    </a:p>
                  </a:txBody>
                  <a:tcPr marL="48403" marR="48403" marT="13382" marB="133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854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Дэд бүтцийн хангалтгүй байдлаас үүдэх зам тээврийн осол 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120</a:t>
                      </a:r>
                    </a:p>
                  </a:txBody>
                  <a:tcPr marL="48403" marR="48403" marT="13382" marB="133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475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Хүүхэд/хөгшдөд зориулсан аюулгүй байдлын дэд бүтэц хомс 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108</a:t>
                      </a:r>
                    </a:p>
                  </a:txBody>
                  <a:tcPr marL="48403" marR="48403" marT="13382" marB="133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854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Замын хөдөлгөөний мэдээллийг авах боломжгүй/Замын хөдөлгөөний үнэн бус мэдээлэл олгодог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98</a:t>
                      </a:r>
                    </a:p>
                  </a:txBody>
                  <a:tcPr marL="48403" marR="48403" marT="13382" marB="133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3854">
                <a:tc>
                  <a:txBody>
                    <a:bodyPr/>
                    <a:lstStyle/>
                    <a:p>
                      <a:pPr fontAlgn="ctr" latinLnBrk="0"/>
                      <a:r>
                        <a:rPr lang="mn-MN" altLang="ko-KR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Явган хүний гарцны аюулгүй байдлыг хангаж өгөөгүйн улмаас гарах ЗТО</a:t>
                      </a:r>
                      <a:endParaRPr lang="en-US" altLang="ko-KR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48403" marR="134484" marT="13382" marB="133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98</a:t>
                      </a:r>
                    </a:p>
                  </a:txBody>
                  <a:tcPr marL="48403" marR="48403" marT="13382" marB="133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49" name="표 48"/>
          <p:cNvGraphicFramePr>
            <a:graphicFrameLocks noGrp="1"/>
          </p:cNvGraphicFramePr>
          <p:nvPr/>
        </p:nvGraphicFramePr>
        <p:xfrm>
          <a:off x="513673" y="2803035"/>
          <a:ext cx="3888432" cy="2539927"/>
        </p:xfrm>
        <a:graphic>
          <a:graphicData uri="http://schemas.openxmlformats.org/drawingml/2006/table">
            <a:tbl>
              <a:tblPr/>
              <a:tblGrid>
                <a:gridCol w="3312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6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altLang="ko-KR" sz="800" b="1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Замын хөдөлгөөнд тулгарч буй асуудал</a:t>
                      </a:r>
                      <a:endParaRPr lang="ko-KR" altLang="en-US" sz="800" b="1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48403" marR="48403" marT="13382" marB="133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altLang="ko-KR" sz="800" b="1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Оноо</a:t>
                      </a:r>
                      <a:endParaRPr lang="ko-KR" altLang="en-US" sz="800" b="1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48403" marR="48403" marT="13382" marB="133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897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Авто зогсоолын хүрэлцээ муу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285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897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Замын хөдөлгөөний түгжрэл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201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897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Хориглосон газар машин тавьснаас болж үүсэх түгжрэл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168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897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Гэрлэн дохиотой уулзвар дээрх байнгын түгжрэл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168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897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Гэрлэн дохионы цаг төлөвлөлт хангалтгүй, замын хөдөлгөөний хэрэгцээ шаардлагад нийцдэггүй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117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897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Даац хэтрүүлснээс болж үүссэн авто замын эвдрэл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90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897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Түгжрэлээс болж үүссэн дуу чимээ болон агаарын бохирдол 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87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1134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Дэд бүтцийн хангалтгүй байдлаас үүдэх зам тээврийн осол 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75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134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Хүүхэд/хөгшдөд зориулсан аюулгүй байдлын дэд бүтэц хомс 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75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9897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Замын хөдөлгөөний мэдээллийг авах боломжгүй/Замын хөдөлгөөний үнэн бус мэдээлэл олгодог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75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0" name="모서리가 둥근 직사각형 49"/>
          <p:cNvSpPr/>
          <p:nvPr/>
        </p:nvSpPr>
        <p:spPr>
          <a:xfrm>
            <a:off x="503582" y="5351305"/>
            <a:ext cx="3924402" cy="1165410"/>
          </a:xfrm>
          <a:prstGeom prst="roundRect">
            <a:avLst>
              <a:gd name="adj" fmla="val 3225"/>
            </a:avLst>
          </a:prstGeom>
          <a:noFill/>
          <a:ln w="28575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직선 연결선 50"/>
          <p:cNvCxnSpPr/>
          <p:nvPr/>
        </p:nvCxnSpPr>
        <p:spPr>
          <a:xfrm>
            <a:off x="2032594" y="5599512"/>
            <a:ext cx="177790" cy="140242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</a:ln>
          <a:effectLst/>
        </p:spPr>
      </p:cxnSp>
      <p:sp>
        <p:nvSpPr>
          <p:cNvPr id="52" name="모서리가 둥근 직사각형 51"/>
          <p:cNvSpPr/>
          <p:nvPr/>
        </p:nvSpPr>
        <p:spPr>
          <a:xfrm>
            <a:off x="561551" y="5445224"/>
            <a:ext cx="1455140" cy="499566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lvl="0" algn="ctr" latinLnBrk="0">
              <a:defRPr/>
            </a:pPr>
            <a:r>
              <a:rPr lang="mn-MN" altLang="ko-KR" sz="1200" kern="0" dirty="0">
                <a:solidFill>
                  <a:schemeClr val="accent2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Авто зогсоолын хүрэлцээ муу</a:t>
            </a:r>
            <a:endParaRPr lang="en-US" altLang="ko-KR" sz="1200" kern="0" dirty="0">
              <a:solidFill>
                <a:schemeClr val="accent2"/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cxnSp>
        <p:nvCxnSpPr>
          <p:cNvPr id="69" name="직선 연결선 68"/>
          <p:cNvCxnSpPr>
            <a:stCxn id="70" idx="1"/>
          </p:cNvCxnSpPr>
          <p:nvPr/>
        </p:nvCxnSpPr>
        <p:spPr>
          <a:xfrm flipV="1">
            <a:off x="3131449" y="6078209"/>
            <a:ext cx="0" cy="60624"/>
          </a:xfrm>
          <a:prstGeom prst="line">
            <a:avLst/>
          </a:prstGeom>
          <a:noFill/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sp>
        <p:nvSpPr>
          <p:cNvPr id="70" name="모서리가 둥근 직사각형 69"/>
          <p:cNvSpPr/>
          <p:nvPr/>
        </p:nvSpPr>
        <p:spPr>
          <a:xfrm>
            <a:off x="3131449" y="5896338"/>
            <a:ext cx="1115783" cy="484990"/>
          </a:xfrm>
          <a:prstGeom prst="roundRect">
            <a:avLst/>
          </a:prstGeom>
          <a:noFill/>
          <a:ln w="38100" cap="flat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latinLnBrk="0">
              <a:defRPr/>
            </a:pPr>
            <a:r>
              <a:rPr lang="mn-MN" altLang="ko-KR" sz="900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Гэрлэн дохионы зохицуулалт муу</a:t>
            </a:r>
            <a:endParaRPr lang="en-US" altLang="ko-KR" sz="900" kern="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cxnSp>
        <p:nvCxnSpPr>
          <p:cNvPr id="71" name="직선 연결선 70"/>
          <p:cNvCxnSpPr/>
          <p:nvPr/>
        </p:nvCxnSpPr>
        <p:spPr>
          <a:xfrm flipV="1">
            <a:off x="2132675" y="6165457"/>
            <a:ext cx="63061" cy="76713"/>
          </a:xfrm>
          <a:prstGeom prst="line">
            <a:avLst/>
          </a:prstGeom>
          <a:noFill/>
          <a:ln w="9525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72" name="모서리가 둥근 직사각형 71"/>
          <p:cNvSpPr/>
          <p:nvPr/>
        </p:nvSpPr>
        <p:spPr>
          <a:xfrm>
            <a:off x="706581" y="6062696"/>
            <a:ext cx="1414908" cy="358948"/>
          </a:xfrm>
          <a:prstGeom prst="roundRect">
            <a:avLst/>
          </a:prstGeom>
          <a:noFill/>
          <a:ln w="38100" cap="flat" cmpd="sng" algn="ctr">
            <a:solidFill>
              <a:srgbClr val="FEB80A"/>
            </a:solidFill>
            <a:prstDash val="solid"/>
          </a:ln>
          <a:effectLst/>
        </p:spPr>
        <p:txBody>
          <a:bodyPr rtlCol="0" anchor="ctr"/>
          <a:lstStyle/>
          <a:p>
            <a:pPr lvl="0" algn="ctr" latinLnBrk="0">
              <a:defRPr/>
            </a:pPr>
            <a:r>
              <a:rPr lang="mn-MN" altLang="ko-KR" sz="1000" kern="0" dirty="0">
                <a:solidFill>
                  <a:srgbClr val="FF9933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Түгжрэл</a:t>
            </a:r>
            <a:endParaRPr lang="en-US" altLang="ko-KR" sz="1000" kern="0" dirty="0">
              <a:solidFill>
                <a:srgbClr val="FF9933"/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19" y="5688160"/>
            <a:ext cx="709047" cy="62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"/>
          <a:stretch/>
        </p:blipFill>
        <p:spPr bwMode="auto">
          <a:xfrm>
            <a:off x="2921966" y="5445224"/>
            <a:ext cx="298272" cy="39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텍스트"/>
          <p:cNvSpPr txBox="1"/>
          <p:nvPr/>
        </p:nvSpPr>
        <p:spPr>
          <a:xfrm>
            <a:off x="2184848" y="5620598"/>
            <a:ext cx="874984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ko-KR" sz="12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Calibri" panose="020F0502020204030204" pitchFamily="34" charset="0"/>
                <a:ea typeface="Arial Unicode MS" panose="020B0604020202020204" pitchFamily="50" charset="-127"/>
                <a:cs typeface="Calibri" panose="020F0502020204030204" pitchFamily="34" charset="0"/>
              </a:rPr>
              <a:t>Severity</a:t>
            </a:r>
          </a:p>
        </p:txBody>
      </p:sp>
      <p:cxnSp>
        <p:nvCxnSpPr>
          <p:cNvPr id="77" name="직선 연결선 76"/>
          <p:cNvCxnSpPr/>
          <p:nvPr/>
        </p:nvCxnSpPr>
        <p:spPr>
          <a:xfrm>
            <a:off x="3008840" y="6062696"/>
            <a:ext cx="122609" cy="83762"/>
          </a:xfrm>
          <a:prstGeom prst="line">
            <a:avLst/>
          </a:prstGeom>
          <a:noFill/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sp>
        <p:nvSpPr>
          <p:cNvPr id="34" name="모서리가 둥근 직사각형 33"/>
          <p:cNvSpPr/>
          <p:nvPr/>
        </p:nvSpPr>
        <p:spPr>
          <a:xfrm>
            <a:off x="4788024" y="5351304"/>
            <a:ext cx="3888431" cy="1174039"/>
          </a:xfrm>
          <a:prstGeom prst="roundRect">
            <a:avLst>
              <a:gd name="adj" fmla="val 3225"/>
            </a:avLst>
          </a:prstGeom>
          <a:noFill/>
          <a:ln w="28575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V="1">
            <a:off x="6094442" y="6155441"/>
            <a:ext cx="160915" cy="98314"/>
          </a:xfrm>
          <a:prstGeom prst="line">
            <a:avLst/>
          </a:prstGeom>
          <a:noFill/>
          <a:ln w="9525" cap="flat" cmpd="sng" algn="ctr">
            <a:solidFill>
              <a:srgbClr val="92D050"/>
            </a:solidFill>
            <a:prstDash val="solid"/>
          </a:ln>
          <a:effectLst/>
        </p:spPr>
      </p:cxnSp>
      <p:sp>
        <p:nvSpPr>
          <p:cNvPr id="37" name="모서리가 둥근 직사각형 36"/>
          <p:cNvSpPr/>
          <p:nvPr/>
        </p:nvSpPr>
        <p:spPr>
          <a:xfrm>
            <a:off x="5029252" y="5856080"/>
            <a:ext cx="1076697" cy="548016"/>
          </a:xfrm>
          <a:prstGeom prst="roundRect">
            <a:avLst/>
          </a:prstGeom>
          <a:noFill/>
          <a:ln w="38100" cap="flat" cmpd="sng" algn="ctr">
            <a:solidFill>
              <a:srgbClr val="99CC00"/>
            </a:solidFill>
            <a:prstDash val="solid"/>
          </a:ln>
          <a:effectLst/>
        </p:spPr>
        <p:txBody>
          <a:bodyPr rtlCol="0" anchor="ctr"/>
          <a:lstStyle/>
          <a:p>
            <a:pPr lvl="0" algn="ctr" latinLnBrk="0">
              <a:defRPr/>
            </a:pPr>
            <a:r>
              <a:rPr lang="mn-MN" altLang="ko-KR" sz="1100" kern="0" dirty="0">
                <a:solidFill>
                  <a:srgbClr val="99CC00">
                    <a:lumMod val="50000"/>
                  </a:srgbClr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Авто зогсоолын хүрэлцээ муу</a:t>
            </a:r>
            <a:endParaRPr lang="en-US" altLang="ko-KR" sz="1100" kern="0" dirty="0">
              <a:solidFill>
                <a:srgbClr val="99CC00">
                  <a:lumMod val="50000"/>
                </a:srgbClr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cxnSp>
        <p:nvCxnSpPr>
          <p:cNvPr id="38" name="직선 연결선 37"/>
          <p:cNvCxnSpPr/>
          <p:nvPr/>
        </p:nvCxnSpPr>
        <p:spPr>
          <a:xfrm>
            <a:off x="6239599" y="5643967"/>
            <a:ext cx="166157" cy="88386"/>
          </a:xfrm>
          <a:prstGeom prst="line">
            <a:avLst/>
          </a:prstGeom>
          <a:noFill/>
          <a:ln w="9525" cap="flat" cmpd="sng" algn="ctr">
            <a:solidFill>
              <a:srgbClr val="FF9933"/>
            </a:solidFill>
            <a:prstDash val="solid"/>
          </a:ln>
          <a:effectLst/>
        </p:spPr>
      </p:cxnSp>
      <p:sp>
        <p:nvSpPr>
          <p:cNvPr id="39" name="모서리가 둥근 직사각형 38"/>
          <p:cNvSpPr/>
          <p:nvPr/>
        </p:nvSpPr>
        <p:spPr>
          <a:xfrm>
            <a:off x="4860032" y="5445224"/>
            <a:ext cx="1368857" cy="280457"/>
          </a:xfrm>
          <a:prstGeom prst="roundRect">
            <a:avLst/>
          </a:prstGeom>
          <a:noFill/>
          <a:ln w="38100" cap="flat" cmpd="sng" algn="ctr">
            <a:solidFill>
              <a:srgbClr val="FEB80A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latinLnBrk="0">
              <a:defRPr/>
            </a:pPr>
            <a:r>
              <a:rPr lang="mn-MN" altLang="ko-KR" sz="900" b="1" kern="0" dirty="0">
                <a:solidFill>
                  <a:srgbClr val="FEB80A">
                    <a:lumMod val="50000"/>
                  </a:srgbClr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Зам тээврийн осол</a:t>
            </a:r>
            <a:endParaRPr lang="en-US" altLang="ko-KR" sz="900" b="1" kern="0" dirty="0">
              <a:solidFill>
                <a:srgbClr val="FEB80A">
                  <a:lumMod val="50000"/>
                </a:srgbClr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cxnSp>
        <p:nvCxnSpPr>
          <p:cNvPr id="42" name="직선 연결선 41"/>
          <p:cNvCxnSpPr>
            <a:stCxn id="53" idx="1"/>
          </p:cNvCxnSpPr>
          <p:nvPr/>
        </p:nvCxnSpPr>
        <p:spPr>
          <a:xfrm flipH="1" flipV="1">
            <a:off x="7141623" y="6043836"/>
            <a:ext cx="116084" cy="102623"/>
          </a:xfrm>
          <a:prstGeom prst="line">
            <a:avLst/>
          </a:prstGeom>
          <a:noFill/>
          <a:ln w="9525" cap="flat" cmpd="sng" algn="ctr">
            <a:solidFill>
              <a:srgbClr val="FFC000"/>
            </a:solidFill>
            <a:prstDash val="solid"/>
          </a:ln>
          <a:effectLst/>
        </p:spPr>
      </p:cxn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676" y="5688160"/>
            <a:ext cx="769603" cy="62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4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"/>
          <a:stretch/>
        </p:blipFill>
        <p:spPr bwMode="auto">
          <a:xfrm>
            <a:off x="7020273" y="5413017"/>
            <a:ext cx="288032" cy="39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텍스트"/>
          <p:cNvSpPr txBox="1"/>
          <p:nvPr/>
        </p:nvSpPr>
        <p:spPr>
          <a:xfrm>
            <a:off x="6198806" y="5620598"/>
            <a:ext cx="1058901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ko-KR" sz="12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Calibri" panose="020F0502020204030204" pitchFamily="34" charset="0"/>
                <a:ea typeface="Arial Unicode MS" panose="020B0604020202020204" pitchFamily="50" charset="-127"/>
                <a:cs typeface="Calibri" panose="020F0502020204030204" pitchFamily="34" charset="0"/>
              </a:rPr>
              <a:t>Severity</a:t>
            </a: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95" b="92905" l="24267" r="781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08" t="9371" r="26781" b="9998"/>
          <a:stretch/>
        </p:blipFill>
        <p:spPr bwMode="auto">
          <a:xfrm>
            <a:off x="2699792" y="1457967"/>
            <a:ext cx="1277129" cy="132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75"/>
          <a:stretch/>
        </p:blipFill>
        <p:spPr bwMode="auto">
          <a:xfrm>
            <a:off x="827584" y="1828337"/>
            <a:ext cx="1546647" cy="904862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모서리가 둥근 직사각형 52"/>
          <p:cNvSpPr/>
          <p:nvPr/>
        </p:nvSpPr>
        <p:spPr>
          <a:xfrm>
            <a:off x="7257707" y="5839581"/>
            <a:ext cx="1274733" cy="613755"/>
          </a:xfrm>
          <a:prstGeom prst="roundRect">
            <a:avLst/>
          </a:prstGeom>
          <a:noFill/>
          <a:ln w="38100" cap="flat" cmpd="sng" algn="ctr">
            <a:solidFill>
              <a:srgbClr val="FEB80A"/>
            </a:solidFill>
            <a:prstDash val="solid"/>
          </a:ln>
          <a:effectLst/>
        </p:spPr>
        <p:txBody>
          <a:bodyPr rtlCol="0" anchor="ctr"/>
          <a:lstStyle/>
          <a:p>
            <a:pPr lvl="0" algn="ctr" latinLnBrk="0">
              <a:defRPr/>
            </a:pPr>
            <a:r>
              <a:rPr lang="mn-MN" altLang="ko-KR" sz="900" kern="0" dirty="0">
                <a:solidFill>
                  <a:srgbClr val="FF9933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Ачааны автомашинуудын даац хэтрүүлэлт</a:t>
            </a:r>
            <a:endParaRPr lang="en-US" altLang="ko-KR" sz="900" kern="0" dirty="0">
              <a:solidFill>
                <a:srgbClr val="FF9933"/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5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51" b="91723" l="25166" r="78543">
                        <a14:foregroundMark x1="60397" y1="7159" x2="75762" y2="7830"/>
                        <a14:foregroundMark x1="60397" y1="10291" x2="72980" y2="9172"/>
                        <a14:foregroundMark x1="66887" y1="14541" x2="69934" y2="14541"/>
                        <a14:foregroundMark x1="51523" y1="11409" x2="60662" y2="8277"/>
                        <a14:foregroundMark x1="72053" y1="9396" x2="77351" y2="8725"/>
                        <a14:foregroundMark x1="72980" y1="7606" x2="76689" y2="6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80" t="5337" r="22111" b="10979"/>
          <a:stretch/>
        </p:blipFill>
        <p:spPr bwMode="auto">
          <a:xfrm>
            <a:off x="6948264" y="1457967"/>
            <a:ext cx="1426242" cy="137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t="15827" b="4725"/>
          <a:stretch/>
        </p:blipFill>
        <p:spPr bwMode="auto">
          <a:xfrm>
            <a:off x="5120202" y="1932453"/>
            <a:ext cx="1307101" cy="70446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직사각형 58"/>
          <p:cNvSpPr/>
          <p:nvPr/>
        </p:nvSpPr>
        <p:spPr>
          <a:xfrm>
            <a:off x="179512" y="1412775"/>
            <a:ext cx="4392488" cy="5256585"/>
          </a:xfrm>
          <a:prstGeom prst="rect">
            <a:avLst/>
          </a:prstGeom>
          <a:noFill/>
          <a:ln w="19050" cap="flat" cmpd="sng" algn="ctr">
            <a:solidFill>
              <a:srgbClr val="FFFFFF">
                <a:lumMod val="75000"/>
              </a:srgb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88900" lvl="1" indent="-88900" defTabSz="831614" fontAlgn="base" latinLnBrk="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rgbClr val="282828">
                  <a:lumMod val="50000"/>
                  <a:lumOff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kumimoji="1" lang="en-US" altLang="ko-KR" sz="1100" kern="0" dirty="0">
              <a:ln w="0">
                <a:solidFill>
                  <a:srgbClr val="FFFFFF">
                    <a:alpha val="0"/>
                  </a:srgbClr>
                </a:solidFill>
              </a:ln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나눔고딕 Bold" panose="020D08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4647132" y="1412775"/>
            <a:ext cx="4173340" cy="5256585"/>
          </a:xfrm>
          <a:prstGeom prst="rect">
            <a:avLst/>
          </a:prstGeom>
          <a:noFill/>
          <a:ln w="19050" cap="flat" cmpd="sng" algn="ctr">
            <a:solidFill>
              <a:srgbClr val="FFFFFF">
                <a:lumMod val="75000"/>
              </a:srgb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88900" lvl="1" indent="-88900" defTabSz="831614" fontAlgn="base" latinLnBrk="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rgbClr val="282828">
                  <a:lumMod val="50000"/>
                  <a:lumOff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kumimoji="1" lang="en-US" altLang="ko-KR" sz="1100" kern="0" dirty="0">
              <a:ln w="0">
                <a:solidFill>
                  <a:srgbClr val="FFFFFF">
                    <a:alpha val="0"/>
                  </a:srgbClr>
                </a:solidFill>
              </a:ln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나눔고딕 Bold" panose="020D08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62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76069309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59349" y="2701806"/>
            <a:ext cx="9071992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43508" y="44624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60">
              <a:buSzPct val="130000"/>
            </a:pPr>
            <a:r>
              <a:rPr lang="mn-MN" altLang="ko-KR" sz="2800" dirty="0">
                <a:ln w="9000" cmpd="sng">
                  <a:noFill/>
                  <a:prstDash val="solid"/>
                </a:ln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Хэрэгцээ, шаардлагыг тодорхойлох судалгаа</a:t>
            </a:r>
            <a:endParaRPr lang="ko-KR" altLang="en-US" sz="280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  <a:p>
            <a:pPr algn="ctr" defTabSz="913860">
              <a:buSzPct val="130000"/>
            </a:pPr>
            <a:endParaRPr lang="ko-KR" altLang="en-US" sz="2800" b="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20" name="텍스트"/>
          <p:cNvSpPr txBox="1"/>
          <p:nvPr/>
        </p:nvSpPr>
        <p:spPr>
          <a:xfrm>
            <a:off x="539552" y="1537047"/>
            <a:ext cx="1872208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>
              <a:defRPr/>
            </a:pPr>
            <a:r>
              <a:rPr lang="mn-MN" altLang="ko-KR" sz="20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Calibri" panose="020F0502020204030204" pitchFamily="34" charset="0"/>
                <a:ea typeface="Arial Unicode MS" panose="020B0604020202020204" pitchFamily="50" charset="-127"/>
                <a:cs typeface="Calibri" panose="020F0502020204030204" pitchFamily="34" charset="0"/>
              </a:rPr>
              <a:t>Улаанбаатар хот</a:t>
            </a:r>
            <a:r>
              <a:rPr lang="en-US" altLang="ko-KR" sz="20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Calibri" panose="020F0502020204030204" pitchFamily="34" charset="0"/>
                <a:ea typeface="Arial Unicode MS" panose="020B0604020202020204" pitchFamily="50" charset="-127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1" name="텍스트"/>
          <p:cNvSpPr txBox="1"/>
          <p:nvPr/>
        </p:nvSpPr>
        <p:spPr>
          <a:xfrm>
            <a:off x="5061975" y="1556792"/>
            <a:ext cx="1214294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>
              <a:defRPr/>
            </a:pPr>
            <a:r>
              <a:rPr lang="mn-MN" altLang="ko-KR" sz="20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Calibri" panose="020F0502020204030204" pitchFamily="34" charset="0"/>
                <a:ea typeface="Arial Unicode MS" panose="020B0604020202020204" pitchFamily="50" charset="-127"/>
                <a:cs typeface="Calibri" panose="020F0502020204030204" pitchFamily="34" charset="0"/>
              </a:rPr>
              <a:t>Орон нутаг</a:t>
            </a:r>
            <a:endParaRPr lang="en-US" altLang="ko-KR" sz="2000" dirty="0">
              <a:gradFill rotWithShape="1">
                <a:gsLst>
                  <a:gs pos="0">
                    <a:srgbClr val="FFE400"/>
                  </a:gs>
                  <a:gs pos="100000">
                    <a:srgbClr val="FA8006"/>
                  </a:gs>
                </a:gsLst>
                <a:lin ang="5400000"/>
              </a:gradFill>
              <a:effectLst>
                <a:glow rad="88900">
                  <a:prstClr val="black">
                    <a:alpha val="60000"/>
                  </a:prstClr>
                </a:glow>
                <a:outerShdw blurRad="50800" dist="38100" dir="5040000" algn="tl">
                  <a:prstClr val="black">
                    <a:alpha val="70000"/>
                  </a:prstClr>
                </a:outerShdw>
              </a:effectLst>
              <a:latin typeface="Calibri" panose="020F0502020204030204" pitchFamily="34" charset="0"/>
              <a:ea typeface="Arial Unicode MS" panose="020B0604020202020204" pitchFamily="50" charset="-127"/>
              <a:cs typeface="Calibri" panose="020F0502020204030204" pitchFamily="34" charset="0"/>
            </a:endParaRPr>
          </a:p>
        </p:txBody>
      </p:sp>
      <p:sp>
        <p:nvSpPr>
          <p:cNvPr id="50" name="모서리가 둥근 직사각형 49"/>
          <p:cNvSpPr/>
          <p:nvPr/>
        </p:nvSpPr>
        <p:spPr>
          <a:xfrm>
            <a:off x="503582" y="5351305"/>
            <a:ext cx="3924402" cy="1165410"/>
          </a:xfrm>
          <a:prstGeom prst="roundRect">
            <a:avLst>
              <a:gd name="adj" fmla="val 3225"/>
            </a:avLst>
          </a:prstGeom>
          <a:noFill/>
          <a:ln w="28575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텍스트"/>
          <p:cNvSpPr txBox="1"/>
          <p:nvPr/>
        </p:nvSpPr>
        <p:spPr>
          <a:xfrm>
            <a:off x="2123728" y="5620598"/>
            <a:ext cx="874984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ko-KR" sz="12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Calibri" panose="020F0502020204030204" pitchFamily="34" charset="0"/>
                <a:ea typeface="Arial Unicode MS" panose="020B0604020202020204" pitchFamily="50" charset="-127"/>
                <a:cs typeface="Calibri" panose="020F0502020204030204" pitchFamily="34" charset="0"/>
              </a:rPr>
              <a:t>Severity</a:t>
            </a:r>
          </a:p>
        </p:txBody>
      </p:sp>
      <p:sp>
        <p:nvSpPr>
          <p:cNvPr id="34" name="모서리가 둥근 직사각형 33"/>
          <p:cNvSpPr/>
          <p:nvPr/>
        </p:nvSpPr>
        <p:spPr>
          <a:xfrm>
            <a:off x="4788024" y="5351304"/>
            <a:ext cx="3888431" cy="1174039"/>
          </a:xfrm>
          <a:prstGeom prst="roundRect">
            <a:avLst>
              <a:gd name="adj" fmla="val 3225"/>
            </a:avLst>
          </a:prstGeom>
          <a:noFill/>
          <a:ln w="28575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75"/>
          <a:stretch/>
        </p:blipFill>
        <p:spPr bwMode="auto">
          <a:xfrm>
            <a:off x="848588" y="1828337"/>
            <a:ext cx="1546647" cy="904862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t="15827" b="4725"/>
          <a:stretch/>
        </p:blipFill>
        <p:spPr bwMode="auto">
          <a:xfrm>
            <a:off x="5137107" y="1932453"/>
            <a:ext cx="1307101" cy="70446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그룹 42"/>
          <p:cNvGrpSpPr/>
          <p:nvPr/>
        </p:nvGrpSpPr>
        <p:grpSpPr>
          <a:xfrm>
            <a:off x="392568" y="980727"/>
            <a:ext cx="4539471" cy="369332"/>
            <a:chOff x="392568" y="980727"/>
            <a:chExt cx="5058486" cy="369332"/>
          </a:xfrm>
        </p:grpSpPr>
        <p:grpSp>
          <p:nvGrpSpPr>
            <p:cNvPr id="45" name="Group 5"/>
            <p:cNvGrpSpPr>
              <a:grpSpLocks/>
            </p:cNvGrpSpPr>
            <p:nvPr/>
          </p:nvGrpSpPr>
          <p:grpSpPr bwMode="auto">
            <a:xfrm>
              <a:off x="392568" y="986131"/>
              <a:ext cx="5058486" cy="358526"/>
              <a:chOff x="752" y="1413"/>
              <a:chExt cx="1881" cy="294"/>
            </a:xfrm>
          </p:grpSpPr>
          <p:sp>
            <p:nvSpPr>
              <p:cNvPr id="57" name="AutoShape 6"/>
              <p:cNvSpPr>
                <a:spLocks noChangeArrowheads="1"/>
              </p:cNvSpPr>
              <p:nvPr/>
            </p:nvSpPr>
            <p:spPr bwMode="gray">
              <a:xfrm>
                <a:off x="752" y="1413"/>
                <a:ext cx="1881" cy="29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70C0"/>
                  </a:gs>
                  <a:gs pos="50000">
                    <a:srgbClr val="00B0F0"/>
                  </a:gs>
                  <a:gs pos="100000">
                    <a:srgbClr val="0070C0"/>
                  </a:gs>
                </a:gsLst>
                <a:lin ang="0" scaled="1"/>
              </a:gradFill>
              <a:ln w="12700">
                <a:noFill/>
                <a:round/>
                <a:headEnd/>
                <a:tailEnd/>
              </a:ln>
              <a:effectLst>
                <a:outerShdw dist="53882" dir="2700000" algn="ctr" rotWithShape="0">
                  <a:srgbClr val="292929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defTabSz="837945" latinLnBrk="0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휴먼모음T" pitchFamily="18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AutoShape 7"/>
              <p:cNvSpPr>
                <a:spLocks noChangeArrowheads="1"/>
              </p:cNvSpPr>
              <p:nvPr/>
            </p:nvSpPr>
            <p:spPr bwMode="gray">
              <a:xfrm flipH="1">
                <a:off x="2590" y="1457"/>
                <a:ext cx="36" cy="204"/>
              </a:xfrm>
              <a:prstGeom prst="moon">
                <a:avLst>
                  <a:gd name="adj" fmla="val 22032"/>
                </a:avLst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  <a:alpha val="0"/>
                    </a:srgbClr>
                  </a:gs>
                  <a:gs pos="50000">
                    <a:srgbClr val="FFFFFF">
                      <a:alpha val="84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837945" latinLnBrk="0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휴먼모음T" pitchFamily="18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AutoShape 8"/>
              <p:cNvSpPr>
                <a:spLocks noChangeArrowheads="1"/>
              </p:cNvSpPr>
              <p:nvPr/>
            </p:nvSpPr>
            <p:spPr bwMode="gray">
              <a:xfrm>
                <a:off x="762" y="1457"/>
                <a:ext cx="36" cy="204"/>
              </a:xfrm>
              <a:prstGeom prst="moon">
                <a:avLst>
                  <a:gd name="adj" fmla="val 22032"/>
                </a:avLst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  <a:alpha val="0"/>
                    </a:srgbClr>
                  </a:gs>
                  <a:gs pos="50000">
                    <a:srgbClr val="FFFFFF">
                      <a:alpha val="84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837945" latinLnBrk="0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휴먼모음T" pitchFamily="18" charset="-127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4" name="Text Box 18"/>
            <p:cNvSpPr txBox="1">
              <a:spLocks noChangeArrowheads="1"/>
            </p:cNvSpPr>
            <p:nvPr/>
          </p:nvSpPr>
          <p:spPr bwMode="white">
            <a:xfrm>
              <a:off x="467544" y="980727"/>
              <a:ext cx="4867872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mn-MN" altLang="ko-KR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휴먼모음T" pitchFamily="18" charset="-127"/>
                  <a:cs typeface="Calibri" panose="020F0502020204030204" pitchFamily="34" charset="0"/>
                </a:rPr>
                <a:t>Нийтийн тээврээр зорчигч иргэд</a:t>
              </a:r>
              <a:endParaRPr lang="ko-KR" altLang="en-US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휴먼모음T" pitchFamily="18" charset="-127"/>
                <a:cs typeface="Calibri" panose="020F0502020204030204" pitchFamily="34" charset="0"/>
              </a:endParaRPr>
            </a:p>
          </p:txBody>
        </p:sp>
      </p:grpSp>
      <p:pic>
        <p:nvPicPr>
          <p:cNvPr id="60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91" b="93126" l="26365" r="75233">
                        <a14:foregroundMark x1="44607" y1="9534" x2="49401" y2="8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45" t="6107" r="26301" b="9945"/>
          <a:stretch/>
        </p:blipFill>
        <p:spPr bwMode="auto">
          <a:xfrm>
            <a:off x="2739994" y="1444581"/>
            <a:ext cx="1327950" cy="140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84848" y="5865756"/>
            <a:ext cx="688274" cy="42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" name="그룹 62"/>
          <p:cNvGrpSpPr/>
          <p:nvPr/>
        </p:nvGrpSpPr>
        <p:grpSpPr>
          <a:xfrm>
            <a:off x="2873122" y="5465937"/>
            <a:ext cx="327037" cy="472386"/>
            <a:chOff x="6162542" y="4745796"/>
            <a:chExt cx="353674" cy="510862"/>
          </a:xfrm>
        </p:grpSpPr>
        <p:pic>
          <p:nvPicPr>
            <p:cNvPr id="64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60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2542" y="4745796"/>
              <a:ext cx="353674" cy="51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148" b="22661" l="74775" r="978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4" t="7564" r="2562" b="75464"/>
            <a:stretch/>
          </p:blipFill>
          <p:spPr bwMode="auto">
            <a:xfrm>
              <a:off x="6411150" y="4745796"/>
              <a:ext cx="105066" cy="103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6" name="직선 연결선 65"/>
          <p:cNvCxnSpPr/>
          <p:nvPr/>
        </p:nvCxnSpPr>
        <p:spPr>
          <a:xfrm flipV="1">
            <a:off x="1729709" y="6128636"/>
            <a:ext cx="211176" cy="151923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</a:ln>
          <a:effectLst/>
        </p:spPr>
      </p:cxnSp>
      <p:sp>
        <p:nvSpPr>
          <p:cNvPr id="67" name="모서리가 둥근 직사각형 66"/>
          <p:cNvSpPr/>
          <p:nvPr/>
        </p:nvSpPr>
        <p:spPr>
          <a:xfrm>
            <a:off x="611560" y="5949280"/>
            <a:ext cx="1118149" cy="432928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lvl="0" algn="ctr" latinLnBrk="0">
              <a:defRPr/>
            </a:pPr>
            <a:r>
              <a:rPr lang="mn-MN" altLang="ko-KR" sz="1200" kern="0" dirty="0">
                <a:solidFill>
                  <a:schemeClr val="accent2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Хангалтгүй мэдээлэл</a:t>
            </a:r>
            <a:endParaRPr lang="en-US" altLang="ko-KR" sz="1200" kern="0" dirty="0">
              <a:solidFill>
                <a:schemeClr val="accent2"/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cxnSp>
        <p:nvCxnSpPr>
          <p:cNvPr id="68" name="직선 연결선 67"/>
          <p:cNvCxnSpPr/>
          <p:nvPr/>
        </p:nvCxnSpPr>
        <p:spPr>
          <a:xfrm>
            <a:off x="3036640" y="6093551"/>
            <a:ext cx="147723" cy="71753"/>
          </a:xfrm>
          <a:prstGeom prst="line">
            <a:avLst/>
          </a:prstGeom>
          <a:noFill/>
          <a:ln w="9525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73" name="모서리가 둥근 직사각형 72"/>
          <p:cNvSpPr/>
          <p:nvPr/>
        </p:nvSpPr>
        <p:spPr>
          <a:xfrm>
            <a:off x="3203848" y="5733256"/>
            <a:ext cx="1079362" cy="591756"/>
          </a:xfrm>
          <a:prstGeom prst="roundRect">
            <a:avLst/>
          </a:prstGeom>
          <a:noFill/>
          <a:ln w="38100" cap="flat" cmpd="sng" algn="ctr">
            <a:solidFill>
              <a:srgbClr val="FEB80A"/>
            </a:solidFill>
            <a:prstDash val="solid"/>
          </a:ln>
          <a:effectLst/>
        </p:spPr>
        <p:txBody>
          <a:bodyPr rtlCol="0" anchor="ctr"/>
          <a:lstStyle/>
          <a:p>
            <a:pPr lvl="0" algn="ctr" latinLnBrk="0">
              <a:defRPr/>
            </a:pPr>
            <a:r>
              <a:rPr lang="mn-MN" altLang="ko-KR" sz="1100" kern="0" dirty="0">
                <a:solidFill>
                  <a:srgbClr val="FF9933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Үнэн бус мэдээлэл</a:t>
            </a:r>
            <a:endParaRPr lang="en-US" altLang="ko-KR" sz="1100" kern="0" dirty="0">
              <a:solidFill>
                <a:srgbClr val="FF9933"/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cxnSp>
        <p:nvCxnSpPr>
          <p:cNvPr id="80" name="직선 연결선 79"/>
          <p:cNvCxnSpPr/>
          <p:nvPr/>
        </p:nvCxnSpPr>
        <p:spPr>
          <a:xfrm flipH="1" flipV="1">
            <a:off x="1940885" y="5631658"/>
            <a:ext cx="134176" cy="100695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sp>
        <p:nvSpPr>
          <p:cNvPr id="82" name="모서리가 둥근 직사각형 81"/>
          <p:cNvSpPr/>
          <p:nvPr/>
        </p:nvSpPr>
        <p:spPr>
          <a:xfrm>
            <a:off x="962893" y="5444299"/>
            <a:ext cx="977992" cy="441471"/>
          </a:xfrm>
          <a:prstGeom prst="roundRect">
            <a:avLst/>
          </a:prstGeom>
          <a:noFill/>
          <a:ln w="381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lvl="0" algn="ctr" latinLnBrk="0">
              <a:defRPr/>
            </a:pPr>
            <a:r>
              <a:rPr lang="mn-MN" altLang="ko-KR" sz="1100" kern="0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Автобусны давтамж</a:t>
            </a:r>
            <a:endParaRPr lang="en-US" altLang="ko-KR" sz="1100" kern="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90" name="텍스트"/>
          <p:cNvSpPr txBox="1"/>
          <p:nvPr/>
        </p:nvSpPr>
        <p:spPr>
          <a:xfrm>
            <a:off x="6300192" y="5599885"/>
            <a:ext cx="874984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ko-KR" sz="12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Calibri" panose="020F0502020204030204" pitchFamily="34" charset="0"/>
                <a:ea typeface="Arial Unicode MS" panose="020B0604020202020204" pitchFamily="50" charset="-127"/>
                <a:cs typeface="Calibri" panose="020F0502020204030204" pitchFamily="34" charset="0"/>
              </a:rPr>
              <a:t>Severity</a:t>
            </a:r>
          </a:p>
        </p:txBody>
      </p:sp>
      <p:pic>
        <p:nvPicPr>
          <p:cNvPr id="91" name="Picture 4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1312" y="5845043"/>
            <a:ext cx="688274" cy="42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" name="그룹 91"/>
          <p:cNvGrpSpPr/>
          <p:nvPr/>
        </p:nvGrpSpPr>
        <p:grpSpPr>
          <a:xfrm>
            <a:off x="7049586" y="5445224"/>
            <a:ext cx="327037" cy="472386"/>
            <a:chOff x="6162542" y="4745796"/>
            <a:chExt cx="353674" cy="510862"/>
          </a:xfrm>
        </p:grpSpPr>
        <p:pic>
          <p:nvPicPr>
            <p:cNvPr id="93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60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2542" y="4745796"/>
              <a:ext cx="353674" cy="51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148" b="22661" l="74775" r="978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4" t="7564" r="2562" b="75464"/>
            <a:stretch/>
          </p:blipFill>
          <p:spPr bwMode="auto">
            <a:xfrm>
              <a:off x="6411150" y="4745796"/>
              <a:ext cx="105066" cy="103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5" name="직선 연결선 94"/>
          <p:cNvCxnSpPr/>
          <p:nvPr/>
        </p:nvCxnSpPr>
        <p:spPr>
          <a:xfrm flipH="1">
            <a:off x="7175176" y="6129427"/>
            <a:ext cx="201447" cy="1"/>
          </a:xfrm>
          <a:prstGeom prst="line">
            <a:avLst/>
          </a:prstGeom>
          <a:noFill/>
          <a:ln w="9525" cap="flat" cmpd="sng" algn="ctr">
            <a:solidFill>
              <a:srgbClr val="92D050"/>
            </a:solidFill>
            <a:prstDash val="solid"/>
          </a:ln>
          <a:effectLst/>
        </p:spPr>
      </p:cxnSp>
      <p:sp>
        <p:nvSpPr>
          <p:cNvPr id="97" name="모서리가 둥근 직사각형 96"/>
          <p:cNvSpPr/>
          <p:nvPr/>
        </p:nvSpPr>
        <p:spPr>
          <a:xfrm>
            <a:off x="4932039" y="5484890"/>
            <a:ext cx="1228792" cy="414656"/>
          </a:xfrm>
          <a:prstGeom prst="roundRect">
            <a:avLst/>
          </a:prstGeom>
          <a:noFill/>
          <a:ln w="38100" cap="flat" cmpd="sng" algn="ctr">
            <a:solidFill>
              <a:srgbClr val="FEB80A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latinLnBrk="0">
              <a:defRPr/>
            </a:pPr>
            <a:r>
              <a:rPr lang="mn-MN" altLang="ko-KR" sz="900" kern="0" dirty="0">
                <a:solidFill>
                  <a:srgbClr val="FEB80A">
                    <a:lumMod val="50000"/>
                  </a:srgbClr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Шаардлага хангахгүй дэд бүтэц</a:t>
            </a:r>
            <a:endParaRPr lang="en-US" altLang="ko-KR" sz="900" kern="0" dirty="0">
              <a:solidFill>
                <a:srgbClr val="FEB80A">
                  <a:lumMod val="50000"/>
                </a:srgbClr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cxnSp>
        <p:nvCxnSpPr>
          <p:cNvPr id="98" name="직선 연결선 97"/>
          <p:cNvCxnSpPr/>
          <p:nvPr/>
        </p:nvCxnSpPr>
        <p:spPr>
          <a:xfrm flipH="1">
            <a:off x="5964515" y="6191069"/>
            <a:ext cx="230606" cy="93788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sp>
        <p:nvSpPr>
          <p:cNvPr id="99" name="모서리가 둥근 직사각형 98"/>
          <p:cNvSpPr/>
          <p:nvPr/>
        </p:nvSpPr>
        <p:spPr>
          <a:xfrm>
            <a:off x="4932039" y="6005606"/>
            <a:ext cx="1032476" cy="376602"/>
          </a:xfrm>
          <a:prstGeom prst="roundRect">
            <a:avLst/>
          </a:prstGeom>
          <a:noFill/>
          <a:ln w="381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lvl="0" algn="ctr" latinLnBrk="0">
              <a:defRPr/>
            </a:pPr>
            <a:r>
              <a:rPr lang="mn-MN" altLang="ko-KR" sz="1100" kern="0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Чиглэлийн тоо бага</a:t>
            </a:r>
          </a:p>
        </p:txBody>
      </p:sp>
      <p:cxnSp>
        <p:nvCxnSpPr>
          <p:cNvPr id="100" name="직선 연결선 99"/>
          <p:cNvCxnSpPr/>
          <p:nvPr/>
        </p:nvCxnSpPr>
        <p:spPr>
          <a:xfrm>
            <a:off x="6160831" y="5631658"/>
            <a:ext cx="74903" cy="90203"/>
          </a:xfrm>
          <a:prstGeom prst="line">
            <a:avLst/>
          </a:prstGeom>
          <a:noFill/>
          <a:ln w="9525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101" name="모서리가 둥근 직사각형 100"/>
          <p:cNvSpPr/>
          <p:nvPr/>
        </p:nvSpPr>
        <p:spPr>
          <a:xfrm>
            <a:off x="7376622" y="5661248"/>
            <a:ext cx="1211239" cy="664872"/>
          </a:xfrm>
          <a:prstGeom prst="roundRect">
            <a:avLst/>
          </a:prstGeom>
          <a:noFill/>
          <a:ln w="38100" cap="flat" cmpd="sng" algn="ctr">
            <a:solidFill>
              <a:srgbClr val="588824"/>
            </a:solidFill>
            <a:prstDash val="solid"/>
          </a:ln>
          <a:effectLst/>
        </p:spPr>
        <p:txBody>
          <a:bodyPr rtlCol="0" anchor="ctr"/>
          <a:lstStyle/>
          <a:p>
            <a:pPr lvl="0" algn="ctr" latinLnBrk="0">
              <a:defRPr/>
            </a:pPr>
            <a:r>
              <a:rPr lang="mn-MN" altLang="ko-KR" sz="1200" kern="0" dirty="0">
                <a:solidFill>
                  <a:srgbClr val="588824"/>
                </a:solidFill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Хангалтгүй мэдээлэл</a:t>
            </a:r>
            <a:endParaRPr lang="en-US" altLang="ko-KR" sz="1200" kern="0" dirty="0">
              <a:solidFill>
                <a:srgbClr val="588824"/>
              </a:solidFill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102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58" b="90372" l="25298" r="78411">
                        <a14:foregroundMark x1="51523" y1="10284" x2="74967" y2="7221"/>
                        <a14:foregroundMark x1="65298" y1="14661" x2="71391" y2="13348"/>
                        <a14:foregroundMark x1="58543" y1="6783" x2="71391" y2="10722"/>
                        <a14:foregroundMark x1="72848" y1="8753" x2="76821" y2="8753"/>
                        <a14:foregroundMark x1="64901" y1="14661" x2="67682" y2="8753"/>
                        <a14:foregroundMark x1="36159" y1="49234" x2="38013" y2="51204"/>
                        <a14:foregroundMark x1="38013" y1="17287" x2="44371" y2="16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5357" r="23077" b="11355"/>
          <a:stretch/>
        </p:blipFill>
        <p:spPr bwMode="auto">
          <a:xfrm>
            <a:off x="6771883" y="1444581"/>
            <a:ext cx="1385185" cy="138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3" name="표 102"/>
          <p:cNvGraphicFramePr>
            <a:graphicFrameLocks noGrp="1"/>
          </p:cNvGraphicFramePr>
          <p:nvPr/>
        </p:nvGraphicFramePr>
        <p:xfrm>
          <a:off x="539552" y="2852937"/>
          <a:ext cx="3794089" cy="2534528"/>
        </p:xfrm>
        <a:graphic>
          <a:graphicData uri="http://schemas.openxmlformats.org/drawingml/2006/table">
            <a:tbl>
              <a:tblPr/>
              <a:tblGrid>
                <a:gridCol w="3119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4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02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altLang="ko-KR" sz="800" b="1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Замын хөдөлгөөнд тулгарч буй асуудал</a:t>
                      </a:r>
                      <a:endParaRPr lang="ko-KR" altLang="en-US" sz="800" b="1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48403" marR="48403" marT="13382" marB="133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altLang="ko-KR" sz="800" b="1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Оноо</a:t>
                      </a:r>
                      <a:endParaRPr lang="ko-KR" altLang="en-US" sz="800" b="1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48403" marR="48403" marT="13382" marB="133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345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Нийтийн тээврийн үйлчилгээний мэдээлэл хангалттай бус (жишээ нь: автобусны чиглэл, дамжин суултын мэдээлэл, автобусны давтамж, зогсоол дээр ирэх автобусны хугацаа тодорхойгүй)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198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345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Нийтийн тээврийн үйлчилгээний мэдээллийг үнэн, зөв өгдөггүй (жишээ нь: зогсоол дээр ирэх автобусны мэдээлэл/хугацаа тодорхойгүй)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183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345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Чиглэлийн автобусны тоо хангалтгүй, автобус тогтмол ирдэггүй. 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171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345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Тухайн чиглэлд явж буй эхний бөгөөд сүүлийн автобусны цагийн хуваарийг баримталдаггүй.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162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345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Автобусны жолооч замын хөдөлгөөний дүрэм баримтлахгүй байх, хурд хэтрүүлэх зэргээс болж осол гарах эрсдэл өндөр байдаг. 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135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3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mn-MN" sz="700" kern="0" spc="-25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한컴바탕"/>
                          <a:cs typeface="Calibri" panose="020F0502020204030204" pitchFamily="34" charset="0"/>
                        </a:rPr>
                        <a:t>Автобусны тоног төхөөрөмж, үйлчилгээ хангалттай бус </a:t>
                      </a:r>
                      <a:r>
                        <a:rPr lang="en-US" sz="700" kern="0" spc="-25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한컴바탕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mn-MN" sz="700" kern="0" spc="-25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한컴바탕"/>
                          <a:cs typeface="Calibri" panose="020F0502020204030204" pitchFamily="34" charset="0"/>
                        </a:rPr>
                        <a:t>жишээ нь: мэдээлэл түгээх самбар, цэвэрлэгээ</a:t>
                      </a:r>
                      <a:r>
                        <a:rPr lang="en-US" sz="700" kern="0" spc="-25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한컴바탕"/>
                          <a:cs typeface="Calibri" panose="020F0502020204030204" pitchFamily="34" charset="0"/>
                        </a:rPr>
                        <a:t>)</a:t>
                      </a:r>
                      <a:endParaRPr lang="en-US" sz="700" kern="100" spc="-25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770" marR="179705" marT="17780" marB="1778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132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3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mn-MN" sz="700" kern="0" spc="-25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한컴바탕"/>
                          <a:cs typeface="Calibri" panose="020F0502020204030204" pitchFamily="34" charset="0"/>
                        </a:rPr>
                        <a:t>Автобусны чиглэлийн тоо хангалтгүй тул дамжин суулт, зорчих хугацаа их байдаг.</a:t>
                      </a:r>
                      <a:endParaRPr lang="en-US" sz="700" kern="100" spc="-25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770" marR="179705" marT="17780" marB="1778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129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3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mn-MN" sz="700" kern="0" spc="-25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한컴바탕"/>
                          <a:cs typeface="Calibri" panose="020F0502020204030204" pitchFamily="34" charset="0"/>
                        </a:rPr>
                        <a:t>Дараагийн зогсоол хүрэх автобусны хугацааг тодорхойлдоггүй.</a:t>
                      </a:r>
                      <a:endParaRPr lang="en-US" sz="700" kern="100" spc="-25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770" marR="179705" marT="17780" marB="1778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111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3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mn-MN" sz="700" kern="0" spc="-25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한컴바탕"/>
                          <a:cs typeface="Calibri" panose="020F0502020204030204" pitchFamily="34" charset="0"/>
                        </a:rPr>
                        <a:t>Гэрээсээ автобусны зогсоолруу очиход хүндрэлтэй байдаг </a:t>
                      </a:r>
                      <a:r>
                        <a:rPr lang="en-US" sz="700" kern="0" spc="-25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한컴바탕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mn-MN" sz="700" kern="0" spc="-25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한컴바탕"/>
                          <a:cs typeface="Calibri" panose="020F0502020204030204" pitchFamily="34" charset="0"/>
                        </a:rPr>
                        <a:t>дэд бүтэц муу</a:t>
                      </a:r>
                      <a:r>
                        <a:rPr lang="en-US" sz="700" kern="0" spc="-25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한컴바탕"/>
                          <a:cs typeface="Calibri" panose="020F0502020204030204" pitchFamily="34" charset="0"/>
                        </a:rPr>
                        <a:t>)</a:t>
                      </a:r>
                      <a:endParaRPr lang="en-US" sz="700" kern="100" spc="-25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770" marR="179705" marT="17780" marB="1778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102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4" name="표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407097"/>
              </p:ext>
            </p:extLst>
          </p:nvPr>
        </p:nvGraphicFramePr>
        <p:xfrm>
          <a:off x="4810359" y="2864421"/>
          <a:ext cx="3794089" cy="2540699"/>
        </p:xfrm>
        <a:graphic>
          <a:graphicData uri="http://schemas.openxmlformats.org/drawingml/2006/table">
            <a:tbl>
              <a:tblPr/>
              <a:tblGrid>
                <a:gridCol w="3119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4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13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altLang="ko-KR" sz="800" b="1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Замын хөдөлгөөнд тулгарч буй асуудал</a:t>
                      </a:r>
                      <a:endParaRPr lang="ko-KR" altLang="en-US" sz="800" b="1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48403" marR="48403" marT="13382" marB="133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altLang="ko-KR" sz="800" b="1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Оноо</a:t>
                      </a:r>
                      <a:endParaRPr lang="ko-KR" altLang="en-US" sz="800" b="1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48403" marR="48403" marT="13382" marB="133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072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Нийтийн тээврийн үйлчилгээний мэдээлэл хангалттай бус (жишээ нь: автобусны чиглэл, дамжин суултын мэдээлэл, автобусны давтамж, зогсоол дээр ирэх автобусны хугацаа тодорхойгүй)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471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072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Автобусны зогсоолын тохижилт муу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428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072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Автобусны чиглэлийн тоо хангалтгүй тул дамжин суулт, зорчих хугацаа их байдаг.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398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072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Автобус болон таксины зогсоолын хүрэлцээ муу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361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072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Нийтийн тээврийн үйлчилгээний мэдээллийг үнэн, зөв өгдөггүй (жишээ нь: зогсоол дээр ирэх автобусны мэдээлэл/хугацаа тодорхойгүй)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340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07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mn-MN" sz="700" kern="0" spc="-25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한컴바탕"/>
                          <a:cs typeface="Calibri" panose="020F0502020204030204" pitchFamily="34" charset="0"/>
                        </a:rPr>
                        <a:t>Гэрээсээ автобусны зогсоолруу очиход хүндрэлтэй байдаг </a:t>
                      </a:r>
                      <a:r>
                        <a:rPr lang="en-US" sz="700" kern="0" spc="-25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한컴바탕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mn-MN" sz="700" kern="0" spc="-25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한컴바탕"/>
                          <a:cs typeface="Calibri" panose="020F0502020204030204" pitchFamily="34" charset="0"/>
                        </a:rPr>
                        <a:t>дэд бүтэц муу</a:t>
                      </a:r>
                      <a:r>
                        <a:rPr lang="en-US" sz="700" kern="0" spc="-25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한컴바탕"/>
                          <a:cs typeface="Calibri" panose="020F0502020204030204" pitchFamily="34" charset="0"/>
                        </a:rPr>
                        <a:t>)</a:t>
                      </a:r>
                      <a:endParaRPr lang="en-US" sz="700" kern="100" spc="-25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294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072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Чиглэлийн автобусны тоо хангалтгүй, автобус тогтмол ирдэггүй. 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나눔고딕 ExtraBold" panose="020D0904000000000000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293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07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mn-MN" sz="700" kern="0" spc="-25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한컴바탕"/>
                          <a:cs typeface="Calibri" panose="020F0502020204030204" pitchFamily="34" charset="0"/>
                        </a:rPr>
                        <a:t>Автобусны тоног төхөөрөмж, үйлчилгээ хангалттай бус </a:t>
                      </a:r>
                      <a:r>
                        <a:rPr lang="en-US" sz="700" kern="0" spc="-25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한컴바탕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mn-MN" sz="700" kern="0" spc="-25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한컴바탕"/>
                          <a:cs typeface="Calibri" panose="020F0502020204030204" pitchFamily="34" charset="0"/>
                        </a:rPr>
                        <a:t>жишээ нь: мэдээлэл түгээх самбар, цэвэрлэгээ</a:t>
                      </a:r>
                      <a:r>
                        <a:rPr lang="en-US" sz="700" kern="0" spc="-25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한컴바탕"/>
                          <a:cs typeface="Calibri" panose="020F0502020204030204" pitchFamily="34" charset="0"/>
                        </a:rPr>
                        <a:t>)</a:t>
                      </a:r>
                      <a:endParaRPr lang="en-US" sz="700" kern="100" spc="-25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283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07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mn-MN" sz="700" kern="0" spc="-25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한컴바탕"/>
                          <a:cs typeface="Calibri" panose="020F0502020204030204" pitchFamily="34" charset="0"/>
                        </a:rPr>
                        <a:t>Дараагийн зогсоол хүрэх автобусны хугацааг тодорхойлдоггүй.</a:t>
                      </a:r>
                      <a:endParaRPr lang="en-US" sz="700" kern="100" spc="-25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770" marR="17995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나눔고딕 ExtraBold" panose="020D0904000000000000" pitchFamily="50" charset="-127"/>
                          <a:cs typeface="Calibri" panose="020F0502020204030204" pitchFamily="34" charset="0"/>
                        </a:rPr>
                        <a:t>249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5" name="직사각형 104"/>
          <p:cNvSpPr/>
          <p:nvPr/>
        </p:nvSpPr>
        <p:spPr>
          <a:xfrm>
            <a:off x="179512" y="1412775"/>
            <a:ext cx="4392488" cy="5256585"/>
          </a:xfrm>
          <a:prstGeom prst="rect">
            <a:avLst/>
          </a:prstGeom>
          <a:noFill/>
          <a:ln w="19050" cap="flat" cmpd="sng" algn="ctr">
            <a:solidFill>
              <a:srgbClr val="FFFFFF">
                <a:lumMod val="75000"/>
              </a:srgb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88900" lvl="1" indent="-88900" defTabSz="831614" fontAlgn="base" latinLnBrk="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rgbClr val="282828">
                  <a:lumMod val="50000"/>
                  <a:lumOff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kumimoji="1" lang="en-US" altLang="ko-KR" sz="1100" kern="0" dirty="0">
              <a:ln w="0">
                <a:solidFill>
                  <a:srgbClr val="FFFFFF">
                    <a:alpha val="0"/>
                  </a:srgbClr>
                </a:solidFill>
              </a:ln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나눔고딕 Bold" panose="020D08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06" name="직사각형 105"/>
          <p:cNvSpPr/>
          <p:nvPr/>
        </p:nvSpPr>
        <p:spPr>
          <a:xfrm>
            <a:off x="4647132" y="1412775"/>
            <a:ext cx="4173340" cy="5256585"/>
          </a:xfrm>
          <a:prstGeom prst="rect">
            <a:avLst/>
          </a:prstGeom>
          <a:noFill/>
          <a:ln w="19050" cap="flat" cmpd="sng" algn="ctr">
            <a:solidFill>
              <a:srgbClr val="FFFFFF">
                <a:lumMod val="75000"/>
              </a:srgb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88900" lvl="1" indent="-88900" defTabSz="831614" fontAlgn="base" latinLnBrk="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rgbClr val="282828">
                  <a:lumMod val="50000"/>
                  <a:lumOff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kumimoji="1" lang="en-US" altLang="ko-KR" sz="1100" kern="0" dirty="0">
              <a:ln w="0">
                <a:solidFill>
                  <a:srgbClr val="FFFFFF">
                    <a:alpha val="0"/>
                  </a:srgbClr>
                </a:solidFill>
              </a:ln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나눔고딕 Bold" panose="020D08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07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0392748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직사각형 100"/>
          <p:cNvSpPr/>
          <p:nvPr/>
        </p:nvSpPr>
        <p:spPr>
          <a:xfrm>
            <a:off x="0" y="2670003"/>
            <a:ext cx="9144000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2" tIns="45530" rIns="91062" bIns="45530" anchor="ctr"/>
          <a:lstStyle/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43508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60">
              <a:buSzPct val="130000"/>
            </a:pPr>
            <a:r>
              <a:rPr lang="mn-MN" altLang="ko-KR" sz="2800" dirty="0">
                <a:ln w="9000" cmpd="sng">
                  <a:noFill/>
                  <a:prstDash val="solid"/>
                </a:ln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Хэрэгцээ, шаардлагыг тодорхойлох судалгаа</a:t>
            </a:r>
            <a:endParaRPr lang="ko-KR" altLang="en-US" sz="280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grpSp>
        <p:nvGrpSpPr>
          <p:cNvPr id="64" name="그룹 63"/>
          <p:cNvGrpSpPr/>
          <p:nvPr/>
        </p:nvGrpSpPr>
        <p:grpSpPr>
          <a:xfrm>
            <a:off x="572119" y="620690"/>
            <a:ext cx="3307860" cy="646331"/>
            <a:chOff x="392568" y="971046"/>
            <a:chExt cx="5058486" cy="385409"/>
          </a:xfrm>
        </p:grpSpPr>
        <p:grpSp>
          <p:nvGrpSpPr>
            <p:cNvPr id="65" name="Group 5"/>
            <p:cNvGrpSpPr>
              <a:grpSpLocks/>
            </p:cNvGrpSpPr>
            <p:nvPr/>
          </p:nvGrpSpPr>
          <p:grpSpPr bwMode="auto">
            <a:xfrm>
              <a:off x="392568" y="986131"/>
              <a:ext cx="5058486" cy="358526"/>
              <a:chOff x="752" y="1413"/>
              <a:chExt cx="1881" cy="294"/>
            </a:xfrm>
          </p:grpSpPr>
          <p:sp>
            <p:nvSpPr>
              <p:cNvPr id="67" name="AutoShape 6"/>
              <p:cNvSpPr>
                <a:spLocks noChangeArrowheads="1"/>
              </p:cNvSpPr>
              <p:nvPr/>
            </p:nvSpPr>
            <p:spPr bwMode="gray">
              <a:xfrm>
                <a:off x="752" y="1413"/>
                <a:ext cx="1881" cy="29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70C0"/>
                  </a:gs>
                  <a:gs pos="50000">
                    <a:srgbClr val="00B0F0"/>
                  </a:gs>
                  <a:gs pos="100000">
                    <a:srgbClr val="0070C0"/>
                  </a:gs>
                </a:gsLst>
                <a:lin ang="0" scaled="1"/>
              </a:gradFill>
              <a:ln w="12700">
                <a:noFill/>
                <a:round/>
                <a:headEnd/>
                <a:tailEnd/>
              </a:ln>
              <a:effectLst>
                <a:outerShdw dist="53882" dir="2700000" algn="ctr" rotWithShape="0">
                  <a:srgbClr val="292929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defTabSz="837945" latinLnBrk="0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휴먼모음T" pitchFamily="18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AutoShape 7"/>
              <p:cNvSpPr>
                <a:spLocks noChangeArrowheads="1"/>
              </p:cNvSpPr>
              <p:nvPr/>
            </p:nvSpPr>
            <p:spPr bwMode="gray">
              <a:xfrm flipH="1">
                <a:off x="2590" y="1457"/>
                <a:ext cx="36" cy="204"/>
              </a:xfrm>
              <a:prstGeom prst="moon">
                <a:avLst>
                  <a:gd name="adj" fmla="val 22032"/>
                </a:avLst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  <a:alpha val="0"/>
                    </a:srgbClr>
                  </a:gs>
                  <a:gs pos="50000">
                    <a:srgbClr val="FFFFFF">
                      <a:alpha val="84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837945" latinLnBrk="0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휴먼모음T" pitchFamily="18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AutoShape 8"/>
              <p:cNvSpPr>
                <a:spLocks noChangeArrowheads="1"/>
              </p:cNvSpPr>
              <p:nvPr/>
            </p:nvSpPr>
            <p:spPr bwMode="gray">
              <a:xfrm>
                <a:off x="762" y="1457"/>
                <a:ext cx="36" cy="204"/>
              </a:xfrm>
              <a:prstGeom prst="moon">
                <a:avLst>
                  <a:gd name="adj" fmla="val 22032"/>
                </a:avLst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  <a:alpha val="0"/>
                    </a:srgbClr>
                  </a:gs>
                  <a:gs pos="50000">
                    <a:srgbClr val="FFFFFF">
                      <a:alpha val="84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837945" latinLnBrk="0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휴먼모음T" pitchFamily="18" charset="-127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6" name="Text Box 18"/>
            <p:cNvSpPr txBox="1">
              <a:spLocks noChangeArrowheads="1"/>
            </p:cNvSpPr>
            <p:nvPr/>
          </p:nvSpPr>
          <p:spPr bwMode="white">
            <a:xfrm>
              <a:off x="673116" y="971046"/>
              <a:ext cx="4514797" cy="3854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mn-MN" altLang="ko-KR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휴먼모음T" pitchFamily="18" charset="-127"/>
                  <a:cs typeface="Calibri" panose="020F0502020204030204" pitchFamily="34" charset="0"/>
                </a:rPr>
                <a:t>Мэргэжилтнүүдээс авсан судалгаа</a:t>
              </a:r>
              <a:endParaRPr lang="en-US" altLang="ko-KR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휴먼모음T" pitchFamily="18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24" name="직사각형 23"/>
          <p:cNvSpPr/>
          <p:nvPr/>
        </p:nvSpPr>
        <p:spPr>
          <a:xfrm>
            <a:off x="179512" y="1455420"/>
            <a:ext cx="2808312" cy="5141933"/>
          </a:xfrm>
          <a:prstGeom prst="rect">
            <a:avLst/>
          </a:prstGeom>
          <a:noFill/>
          <a:ln w="19050" cap="flat" cmpd="sng" algn="ctr">
            <a:solidFill>
              <a:srgbClr val="FFFFFF">
                <a:lumMod val="75000"/>
              </a:srgb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88900" lvl="1" indent="-88900" defTabSz="831614" fontAlgn="base" latinLnBrk="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rgbClr val="282828">
                  <a:lumMod val="50000"/>
                  <a:lumOff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kumimoji="1" lang="en-US" altLang="ko-KR" sz="1100" kern="0" dirty="0">
              <a:ln w="0">
                <a:solidFill>
                  <a:srgbClr val="FFFFFF">
                    <a:alpha val="0"/>
                  </a:srgbClr>
                </a:solidFill>
              </a:ln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나눔고딕 Bold" panose="020D0804000000000000" pitchFamily="50" charset="-127"/>
              <a:cs typeface="Calibri" panose="020F0502020204030204" pitchFamily="34" charset="0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771636" y="1832772"/>
            <a:ext cx="1507182" cy="1432939"/>
            <a:chOff x="392568" y="1844823"/>
            <a:chExt cx="1759198" cy="1667745"/>
          </a:xfrm>
        </p:grpSpPr>
        <p:pic>
          <p:nvPicPr>
            <p:cNvPr id="17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963" b="93721" l="19980" r="790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0" t="8533" r="22166" b="8790"/>
            <a:stretch/>
          </p:blipFill>
          <p:spPr bwMode="auto">
            <a:xfrm>
              <a:off x="392568" y="1844823"/>
              <a:ext cx="1759198" cy="16677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직사각형 19"/>
            <p:cNvSpPr/>
            <p:nvPr/>
          </p:nvSpPr>
          <p:spPr>
            <a:xfrm>
              <a:off x="1416677" y="2670003"/>
              <a:ext cx="592095" cy="38328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856" tIns="41929" rIns="83856" bIns="41929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674737" y="2721514"/>
              <a:ext cx="648609" cy="650914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856" tIns="41929" rIns="83856" bIns="41929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1289216" y="2143220"/>
              <a:ext cx="776651" cy="362882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856" tIns="41929" rIns="83856" bIns="41929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0" name="AutoShape 6"/>
          <p:cNvSpPr>
            <a:spLocks noChangeArrowheads="1"/>
          </p:cNvSpPr>
          <p:nvPr/>
        </p:nvSpPr>
        <p:spPr bwMode="gray">
          <a:xfrm>
            <a:off x="486400" y="3284984"/>
            <a:ext cx="2069376" cy="23295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2700">
            <a:noFill/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838369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mn-MN" altLang="ko-KR" sz="105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rPr>
              <a:t>Нийтийн тээвэр</a:t>
            </a:r>
            <a:endParaRPr kumimoji="1" lang="ko-KR" altLang="en-US" sz="105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나눔고딕 Bold" panose="020D0804000000000000" pitchFamily="50" charset="-127"/>
              <a:cs typeface="Calibri" panose="020F0502020204030204" pitchFamily="34" charset="0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3059832" y="1905103"/>
            <a:ext cx="2989037" cy="1811929"/>
            <a:chOff x="3131839" y="1905103"/>
            <a:chExt cx="2989037" cy="1811929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" t="1634" r="1382" b="2406"/>
            <a:stretch/>
          </p:blipFill>
          <p:spPr bwMode="auto">
            <a:xfrm>
              <a:off x="3228451" y="1905103"/>
              <a:ext cx="2892425" cy="18119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직사각형 42"/>
            <p:cNvSpPr/>
            <p:nvPr/>
          </p:nvSpPr>
          <p:spPr>
            <a:xfrm>
              <a:off x="3131839" y="1979988"/>
              <a:ext cx="2932783" cy="2968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856" tIns="41929" rIns="83856" bIns="41929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3269466" y="2402220"/>
              <a:ext cx="2727454" cy="2968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856" tIns="41929" rIns="83856" bIns="41929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" name="AutoShape 6"/>
          <p:cNvSpPr>
            <a:spLocks noChangeArrowheads="1"/>
          </p:cNvSpPr>
          <p:nvPr/>
        </p:nvSpPr>
        <p:spPr bwMode="gray">
          <a:xfrm>
            <a:off x="6714381" y="1550578"/>
            <a:ext cx="1779722" cy="25171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2700">
            <a:noFill/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838369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mn-MN" altLang="ko-KR" sz="105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rPr>
              <a:t>Түгжрэл</a:t>
            </a:r>
            <a:endParaRPr kumimoji="1" lang="ko-KR" altLang="en-US" sz="105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나눔고딕 Bold" panose="020D08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41" name="AutoShape 6"/>
          <p:cNvSpPr>
            <a:spLocks noChangeArrowheads="1"/>
          </p:cNvSpPr>
          <p:nvPr/>
        </p:nvSpPr>
        <p:spPr bwMode="gray">
          <a:xfrm>
            <a:off x="3567660" y="1550578"/>
            <a:ext cx="1779722" cy="25171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2700">
            <a:noFill/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838369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mn-MN" altLang="ko-KR" sz="105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rPr>
              <a:t>Авто зогсоол</a:t>
            </a:r>
            <a:endParaRPr kumimoji="1" lang="ko-KR" altLang="en-US" sz="105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나눔고딕 Bold" panose="020D0804000000000000" pitchFamily="50" charset="-127"/>
              <a:cs typeface="Calibri" panose="020F0502020204030204" pitchFamily="34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241223" y="3571601"/>
            <a:ext cx="2591685" cy="2933397"/>
            <a:chOff x="241223" y="3571601"/>
            <a:chExt cx="2591685" cy="2933397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" t="1485" r="6941" b="1474"/>
            <a:stretch/>
          </p:blipFill>
          <p:spPr bwMode="auto">
            <a:xfrm>
              <a:off x="265534" y="3571601"/>
              <a:ext cx="2567374" cy="2933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직사각형 45"/>
            <p:cNvSpPr/>
            <p:nvPr/>
          </p:nvSpPr>
          <p:spPr>
            <a:xfrm>
              <a:off x="241223" y="5646327"/>
              <a:ext cx="2591685" cy="23094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856" tIns="41929" rIns="83856" bIns="41929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671089" y="3571601"/>
              <a:ext cx="1956695" cy="23094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856" tIns="41929" rIns="83856" bIns="41929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5" name="AutoShape 6"/>
          <p:cNvSpPr>
            <a:spLocks noChangeArrowheads="1"/>
          </p:cNvSpPr>
          <p:nvPr/>
        </p:nvSpPr>
        <p:spPr bwMode="gray">
          <a:xfrm>
            <a:off x="3656375" y="3969374"/>
            <a:ext cx="1779722" cy="25171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2700">
            <a:noFill/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838369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mn-MN" altLang="ko-KR" sz="105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rPr>
              <a:t>Даац хэтрүүлсэн </a:t>
            </a:r>
            <a:br>
              <a:rPr kumimoji="1" lang="mn-MN" altLang="ko-KR" sz="105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rPr>
            </a:br>
            <a:r>
              <a:rPr kumimoji="1" lang="mn-MN" altLang="ko-KR" sz="105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rPr>
              <a:t>Тээврийн хэрэгсэл</a:t>
            </a:r>
            <a:endParaRPr kumimoji="1" lang="en-US" altLang="ko-KR" sz="105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나눔고딕 Bold" panose="020D08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56" name="AutoShape 6"/>
          <p:cNvSpPr>
            <a:spLocks noChangeArrowheads="1"/>
          </p:cNvSpPr>
          <p:nvPr/>
        </p:nvSpPr>
        <p:spPr bwMode="gray">
          <a:xfrm>
            <a:off x="6732240" y="3969374"/>
            <a:ext cx="1779722" cy="25171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2700">
            <a:noFill/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838369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mn-MN" altLang="ko-KR" sz="105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rPr>
              <a:t>Замын хөдөлгөөний</a:t>
            </a:r>
            <a:br>
              <a:rPr kumimoji="1" lang="mn-MN" altLang="ko-KR" sz="105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rPr>
            </a:br>
            <a:r>
              <a:rPr kumimoji="1" lang="mn-MN" altLang="ko-KR" sz="105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rPr>
              <a:t>аюулгүй байдал</a:t>
            </a:r>
            <a:endParaRPr kumimoji="1" lang="en-US" altLang="ko-KR" sz="105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나눔고딕 Bold" panose="020D08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90" name="슬라이드 번호 개체 틀 2"/>
          <p:cNvSpPr txBox="1">
            <a:spLocks/>
          </p:cNvSpPr>
          <p:nvPr/>
        </p:nvSpPr>
        <p:spPr>
          <a:xfrm>
            <a:off x="8748464" y="6597352"/>
            <a:ext cx="360040" cy="241086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>
                <a:latin typeface="Calibri" panose="020F0502020204030204" pitchFamily="34" charset="0"/>
                <a:ea typeface="나눔고딕 ExtraBold" panose="020D0904000000000000" pitchFamily="50" charset="-127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8" name="텍스트"/>
          <p:cNvSpPr txBox="1"/>
          <p:nvPr/>
        </p:nvSpPr>
        <p:spPr>
          <a:xfrm>
            <a:off x="3677939" y="1099660"/>
            <a:ext cx="1903417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lvl="0" indent="-266700" algn="ctr" defTabSz="914400">
              <a:spcBef>
                <a:spcPct val="0"/>
              </a:spcBef>
              <a:spcAft>
                <a:spcPts val="100"/>
              </a:spcAft>
              <a:buSzPct val="120000"/>
              <a:tabLst>
                <a:tab pos="177800" algn="l"/>
                <a:tab pos="803275" algn="l"/>
              </a:tabLst>
              <a:defRPr sz="1800" b="1" kern="1000" spc="-50">
                <a:ln>
                  <a:noFill/>
                  <a:prstDash val="solid"/>
                </a:ln>
                <a:gradFill rotWithShape="1"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latin typeface="Rix정고딕 M" pitchFamily="18" charset="-127"/>
                <a:ea typeface="Rix정고딕 M" pitchFamily="18" charset="-127"/>
                <a:cs typeface="Arial" pitchFamily="34" charset="0"/>
              </a:defRPr>
            </a:lvl1pPr>
          </a:lstStyle>
          <a:p>
            <a:pPr>
              <a:defRPr/>
            </a:pPr>
            <a:r>
              <a:rPr lang="mn-MN" altLang="ko-KR" sz="20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Calibri" panose="020F0502020204030204" pitchFamily="34" charset="0"/>
                <a:ea typeface="Arial Unicode MS" panose="020B0604020202020204" pitchFamily="50" charset="-127"/>
                <a:cs typeface="Calibri" panose="020F0502020204030204" pitchFamily="34" charset="0"/>
              </a:rPr>
              <a:t>Улаанбаатар хот</a:t>
            </a:r>
            <a:r>
              <a:rPr lang="en-US" altLang="ko-KR" sz="2000" dirty="0">
                <a:gradFill rotWithShape="1">
                  <a:gsLst>
                    <a:gs pos="0">
                      <a:srgbClr val="FFE400"/>
                    </a:gs>
                    <a:gs pos="100000">
                      <a:srgbClr val="FA8006"/>
                    </a:gs>
                  </a:gsLst>
                  <a:lin ang="5400000"/>
                </a:gradFill>
                <a:effectLst>
                  <a:glow rad="88900">
                    <a:prstClr val="black">
                      <a:alpha val="60000"/>
                    </a:prstClr>
                  </a:glow>
                  <a:outerShdw blurRad="50800" dist="38100" dir="5040000" algn="tl">
                    <a:prstClr val="black">
                      <a:alpha val="70000"/>
                    </a:prstClr>
                  </a:outerShdw>
                </a:effectLst>
                <a:latin typeface="Calibri" panose="020F0502020204030204" pitchFamily="34" charset="0"/>
                <a:ea typeface="Arial Unicode MS" panose="020B0604020202020204" pitchFamily="50" charset="-127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6" name="AutoShape 6"/>
          <p:cNvSpPr>
            <a:spLocks noChangeArrowheads="1"/>
          </p:cNvSpPr>
          <p:nvPr/>
        </p:nvSpPr>
        <p:spPr bwMode="gray">
          <a:xfrm>
            <a:off x="683568" y="1550578"/>
            <a:ext cx="1779722" cy="25171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2700">
            <a:noFill/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838369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mn-MN" altLang="ko-KR" sz="105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rPr>
              <a:t>Замын хөдөлгөөнд тулгарч</a:t>
            </a:r>
            <a:br>
              <a:rPr kumimoji="1" lang="mn-MN" altLang="ko-KR" sz="105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rPr>
            </a:br>
            <a:r>
              <a:rPr kumimoji="1" lang="mn-MN" altLang="ko-KR" sz="105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나눔고딕 Bold" panose="020D0804000000000000" pitchFamily="50" charset="-127"/>
                <a:cs typeface="Calibri" panose="020F0502020204030204" pitchFamily="34" charset="0"/>
              </a:rPr>
              <a:t>буй асуудал</a:t>
            </a:r>
            <a:endParaRPr kumimoji="1" lang="en-US" altLang="ko-KR" sz="105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나눔고딕 Bold" panose="020D0804000000000000" pitchFamily="50" charset="-127"/>
              <a:cs typeface="Calibri" panose="020F0502020204030204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3131840" y="4345631"/>
            <a:ext cx="2784083" cy="2107705"/>
            <a:chOff x="3280540" y="4345631"/>
            <a:chExt cx="2784083" cy="2107705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" t="5082" r="1109" b="1763"/>
            <a:stretch/>
          </p:blipFill>
          <p:spPr bwMode="auto">
            <a:xfrm>
              <a:off x="3280540" y="4345631"/>
              <a:ext cx="2784083" cy="2107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직사각형 50"/>
            <p:cNvSpPr/>
            <p:nvPr/>
          </p:nvSpPr>
          <p:spPr>
            <a:xfrm>
              <a:off x="3280540" y="5386442"/>
              <a:ext cx="2784083" cy="38062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856" tIns="41929" rIns="83856" bIns="41929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3284706" y="5883438"/>
              <a:ext cx="2779917" cy="388996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856" tIns="41929" rIns="83856" bIns="41929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1" name="직사각형 90"/>
          <p:cNvSpPr/>
          <p:nvPr/>
        </p:nvSpPr>
        <p:spPr>
          <a:xfrm>
            <a:off x="2987824" y="1455420"/>
            <a:ext cx="3096344" cy="5141933"/>
          </a:xfrm>
          <a:prstGeom prst="rect">
            <a:avLst/>
          </a:prstGeom>
          <a:noFill/>
          <a:ln w="19050" cap="flat" cmpd="sng" algn="ctr">
            <a:solidFill>
              <a:srgbClr val="FFFFFF">
                <a:lumMod val="75000"/>
              </a:srgb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88900" lvl="1" indent="-88900" defTabSz="831614" fontAlgn="base" latinLnBrk="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rgbClr val="282828">
                  <a:lumMod val="50000"/>
                  <a:lumOff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kumimoji="1" lang="en-US" altLang="ko-KR" sz="1100" kern="0" dirty="0">
              <a:ln w="0">
                <a:solidFill>
                  <a:srgbClr val="FFFFFF">
                    <a:alpha val="0"/>
                  </a:srgbClr>
                </a:solidFill>
              </a:ln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나눔고딕 Bold" panose="020D08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92" name="직사각형 91"/>
          <p:cNvSpPr/>
          <p:nvPr/>
        </p:nvSpPr>
        <p:spPr>
          <a:xfrm>
            <a:off x="6084168" y="1455420"/>
            <a:ext cx="2844316" cy="5141933"/>
          </a:xfrm>
          <a:prstGeom prst="rect">
            <a:avLst/>
          </a:prstGeom>
          <a:noFill/>
          <a:ln w="19050" cap="flat" cmpd="sng" algn="ctr">
            <a:solidFill>
              <a:srgbClr val="FFFFFF">
                <a:lumMod val="75000"/>
              </a:srgb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88900" lvl="1" indent="-88900" defTabSz="831614" fontAlgn="base" latinLnBrk="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rgbClr val="282828">
                  <a:lumMod val="50000"/>
                  <a:lumOff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kumimoji="1" lang="en-US" altLang="ko-KR" sz="1100" kern="0" dirty="0">
              <a:ln w="0">
                <a:solidFill>
                  <a:srgbClr val="FFFFFF">
                    <a:alpha val="0"/>
                  </a:srgbClr>
                </a:solidFill>
              </a:ln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나눔고딕 Bold" panose="020D0804000000000000" pitchFamily="50" charset="-127"/>
              <a:cs typeface="Calibri" panose="020F0502020204030204" pitchFamily="34" charset="0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6156175" y="4365104"/>
            <a:ext cx="2772309" cy="2101033"/>
            <a:chOff x="6156175" y="4365104"/>
            <a:chExt cx="2772309" cy="2101033"/>
          </a:xfrm>
        </p:grpSpPr>
        <p:pic>
          <p:nvPicPr>
            <p:cNvPr id="2062" name="Picture 1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7" t="3164" r="1248" b="1434"/>
            <a:stretch/>
          </p:blipFill>
          <p:spPr bwMode="auto">
            <a:xfrm>
              <a:off x="6156176" y="4365104"/>
              <a:ext cx="2721889" cy="2101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직사각형 48"/>
            <p:cNvSpPr/>
            <p:nvPr/>
          </p:nvSpPr>
          <p:spPr>
            <a:xfrm>
              <a:off x="6156175" y="4744945"/>
              <a:ext cx="2772309" cy="41224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856" tIns="41929" rIns="83856" bIns="41929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6241161" y="5584933"/>
              <a:ext cx="2507303" cy="29850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856" tIns="41929" rIns="83856" bIns="41929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6170512" y="1920927"/>
            <a:ext cx="2681388" cy="1868113"/>
            <a:chOff x="6170512" y="1920927"/>
            <a:chExt cx="2681388" cy="1868113"/>
          </a:xfrm>
        </p:grpSpPr>
        <p:pic>
          <p:nvPicPr>
            <p:cNvPr id="98" name="Picture 17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" t="3792" r="961" b="1613"/>
            <a:stretch/>
          </p:blipFill>
          <p:spPr bwMode="auto">
            <a:xfrm>
              <a:off x="6184899" y="1920927"/>
              <a:ext cx="2667001" cy="1868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직사각형 36"/>
            <p:cNvSpPr/>
            <p:nvPr/>
          </p:nvSpPr>
          <p:spPr>
            <a:xfrm>
              <a:off x="6372199" y="3342400"/>
              <a:ext cx="2479701" cy="289862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856" tIns="41929" rIns="83856" bIns="41929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6170512" y="2990850"/>
              <a:ext cx="2217912" cy="289862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856" tIns="41929" rIns="83856" bIns="41929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337971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2_Office 테마">
  <a:themeElements>
    <a:clrScheme name="im's color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99CC00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사용자 지정 5">
      <a:majorFont>
        <a:latin typeface="나눔고딕 ExtraBold"/>
        <a:ea typeface="다음_SemiBold"/>
        <a:cs typeface=""/>
      </a:majorFont>
      <a:minorFont>
        <a:latin typeface="나눔고딕 ExtraBold"/>
        <a:ea typeface="다음_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1750">
          <a:solidFill>
            <a:srgbClr val="C00000"/>
          </a:solidFill>
          <a:headEnd type="none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9040</TotalTime>
  <Words>6328</Words>
  <Application>Microsoft Office PowerPoint</Application>
  <PresentationFormat>On-screen Show (4:3)</PresentationFormat>
  <Paragraphs>1441</Paragraphs>
  <Slides>43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9" baseType="lpstr">
      <vt:lpstr>Arial</vt:lpstr>
      <vt:lpstr>Gulim</vt:lpstr>
      <vt:lpstr>휴먼모음T</vt:lpstr>
      <vt:lpstr>Wingdings</vt:lpstr>
      <vt:lpstr>다음_Regular</vt:lpstr>
      <vt:lpstr>Malgun Gothic</vt:lpstr>
      <vt:lpstr>나눔고딕 Bold</vt:lpstr>
      <vt:lpstr>Arial Unicode MS</vt:lpstr>
      <vt:lpstr>HY견고딕</vt:lpstr>
      <vt:lpstr>나눔고딕 ExtraBold</vt:lpstr>
      <vt:lpstr>Calibri</vt:lpstr>
      <vt:lpstr>Times New Roman</vt:lpstr>
      <vt:lpstr>Malgun Gothic</vt:lpstr>
      <vt:lpstr>HY헤드라인M</vt:lpstr>
      <vt:lpstr>2_Office 테마</vt:lpstr>
      <vt:lpstr>기본 디자인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Intelligent Transport Systems Development for Mongolia  - 연구진 워크샵 -</dc:title>
  <dc:creator>전산팀</dc:creator>
  <cp:lastModifiedBy>NerguiBaatar</cp:lastModifiedBy>
  <cp:revision>566</cp:revision>
  <cp:lastPrinted>2018-05-10T09:04:32Z</cp:lastPrinted>
  <dcterms:created xsi:type="dcterms:W3CDTF">2017-08-08T06:47:12Z</dcterms:created>
  <dcterms:modified xsi:type="dcterms:W3CDTF">2020-03-13T01:32:00Z</dcterms:modified>
</cp:coreProperties>
</file>