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87" r:id="rId1"/>
    <p:sldMasterId id="2147484301" r:id="rId2"/>
  </p:sldMasterIdLst>
  <p:handoutMasterIdLst>
    <p:handoutMasterId r:id="rId20"/>
  </p:handoutMasterIdLst>
  <p:sldIdLst>
    <p:sldId id="256" r:id="rId3"/>
    <p:sldId id="276"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Lst>
  <p:sldSz cx="6858000" cy="9906000" type="A4"/>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3477"/>
    <a:srgbClr val="4472C4"/>
    <a:srgbClr val="517BC7"/>
    <a:srgbClr val="3965B5"/>
    <a:srgbClr val="3864B2"/>
    <a:srgbClr val="7193D1"/>
    <a:srgbClr val="5D84CB"/>
    <a:srgbClr val="ABC0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00" d="100"/>
          <a:sy n="100" d="100"/>
        </p:scale>
        <p:origin x="2592" y="-648"/>
      </p:cViewPr>
      <p:guideLst/>
    </p:cSldViewPr>
  </p:slideViewPr>
  <p:notesTextViewPr>
    <p:cViewPr>
      <p:scale>
        <a:sx n="1" d="1"/>
        <a:sy n="1" d="1"/>
      </p:scale>
      <p:origin x="0" y="0"/>
    </p:cViewPr>
  </p:notesTextViewPr>
  <p:notesViewPr>
    <p:cSldViewPr snapToGrid="0">
      <p:cViewPr varScale="1">
        <p:scale>
          <a:sx n="81" d="100"/>
          <a:sy n="81" d="100"/>
        </p:scale>
        <p:origin x="304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96F229-D63B-A5CF-F740-608B44F3FF96}"/>
              </a:ext>
            </a:extLst>
          </p:cNvPr>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AD499EA-551F-FDDE-76AA-0F9DB7C0CA3E}"/>
              </a:ext>
            </a:extLst>
          </p:cNvPr>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73D0501E-0215-4139-8C17-0F69D3432072}" type="datetimeFigureOut">
              <a:rPr lang="en-US" smtClean="0"/>
              <a:t>9/1/2023</a:t>
            </a:fld>
            <a:endParaRPr lang="en-US" dirty="0"/>
          </a:p>
        </p:txBody>
      </p:sp>
      <p:sp>
        <p:nvSpPr>
          <p:cNvPr id="4" name="Footer Placeholder 3">
            <a:extLst>
              <a:ext uri="{FF2B5EF4-FFF2-40B4-BE49-F238E27FC236}">
                <a16:creationId xmlns:a16="http://schemas.microsoft.com/office/drawing/2014/main" id="{6A510E37-EA0B-D852-3138-2377EF0E1BE0}"/>
              </a:ext>
            </a:extLst>
          </p:cNvPr>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91D5912-9A37-4E25-5B5E-A3E5F78156CA}"/>
              </a:ext>
            </a:extLst>
          </p:cNvPr>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B104A41A-049D-4804-A388-DBB115432A62}" type="slidenum">
              <a:rPr lang="en-US" smtClean="0"/>
              <a:t>‹#›</a:t>
            </a:fld>
            <a:endParaRPr lang="en-US" dirty="0"/>
          </a:p>
        </p:txBody>
      </p:sp>
    </p:spTree>
    <p:extLst>
      <p:ext uri="{BB962C8B-B14F-4D97-AF65-F5344CB8AC3E}">
        <p14:creationId xmlns:p14="http://schemas.microsoft.com/office/powerpoint/2010/main" val="159656062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7D96D-128A-6B73-1915-B09F6514CF2A}"/>
              </a:ext>
            </a:extLst>
          </p:cNvPr>
          <p:cNvSpPr>
            <a:spLocks noGrp="1"/>
          </p:cNvSpPr>
          <p:nvPr>
            <p:ph type="ctrTitle"/>
          </p:nvPr>
        </p:nvSpPr>
        <p:spPr>
          <a:xfrm>
            <a:off x="857250" y="1621191"/>
            <a:ext cx="5143500" cy="3448756"/>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FC15023B-C602-4B9F-39FB-14E2D2CC826F}"/>
              </a:ext>
            </a:extLst>
          </p:cNvPr>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B97FD967-25B3-F2A7-1C91-EF13EA8E0E86}"/>
              </a:ext>
            </a:extLst>
          </p:cNvPr>
          <p:cNvSpPr>
            <a:spLocks noGrp="1"/>
          </p:cNvSpPr>
          <p:nvPr>
            <p:ph type="dt" sz="half" idx="10"/>
          </p:nvPr>
        </p:nvSpPr>
        <p:spPr/>
        <p:txBody>
          <a:bodyPr/>
          <a:lstStyle/>
          <a:p>
            <a:fld id="{A2A86BD5-8468-4173-B7D6-AED0AC38F0A6}" type="datetimeFigureOut">
              <a:rPr lang="en-US" smtClean="0"/>
              <a:t>9/1/2023</a:t>
            </a:fld>
            <a:endParaRPr lang="en-US" dirty="0"/>
          </a:p>
        </p:txBody>
      </p:sp>
      <p:sp>
        <p:nvSpPr>
          <p:cNvPr id="5" name="Footer Placeholder 4">
            <a:extLst>
              <a:ext uri="{FF2B5EF4-FFF2-40B4-BE49-F238E27FC236}">
                <a16:creationId xmlns:a16="http://schemas.microsoft.com/office/drawing/2014/main" id="{177C087B-F7EC-801F-D376-D5E3CA82E6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2AF88A-BC8E-874D-59FC-E32B331C769C}"/>
              </a:ext>
            </a:extLst>
          </p:cNvPr>
          <p:cNvSpPr>
            <a:spLocks noGrp="1"/>
          </p:cNvSpPr>
          <p:nvPr>
            <p:ph type="sldNum" sz="quarter" idx="12"/>
          </p:nvPr>
        </p:nvSpPr>
        <p:spPr/>
        <p:txBody>
          <a:bodyPr/>
          <a:lstStyle/>
          <a:p>
            <a:fld id="{7F8ECEE6-77C6-4A1F-B37D-4FA93DF120A4}" type="slidenum">
              <a:rPr lang="en-US" smtClean="0"/>
              <a:t>‹#›</a:t>
            </a:fld>
            <a:endParaRPr lang="en-US" dirty="0"/>
          </a:p>
        </p:txBody>
      </p:sp>
    </p:spTree>
    <p:extLst>
      <p:ext uri="{BB962C8B-B14F-4D97-AF65-F5344CB8AC3E}">
        <p14:creationId xmlns:p14="http://schemas.microsoft.com/office/powerpoint/2010/main" val="3861105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bg>
      <p:bgPr>
        <a:gradFill flip="none" rotWithShape="1">
          <a:gsLst>
            <a:gs pos="0">
              <a:srgbClr val="193477"/>
            </a:gs>
            <a:gs pos="53000">
              <a:srgbClr val="7193D1">
                <a:alpha val="60000"/>
              </a:srgbClr>
            </a:gs>
            <a:gs pos="100000">
              <a:srgbClr val="193477">
                <a:alpha val="89000"/>
              </a:srgbClr>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7867DF00-1D7A-A5FD-941B-74E992BF2BBE}"/>
              </a:ext>
            </a:extLst>
          </p:cNvPr>
          <p:cNvCxnSpPr>
            <a:cxnSpLocks/>
          </p:cNvCxnSpPr>
          <p:nvPr userDrawn="1"/>
        </p:nvCxnSpPr>
        <p:spPr>
          <a:xfrm>
            <a:off x="288758" y="1400966"/>
            <a:ext cx="6239043" cy="0"/>
          </a:xfrm>
          <a:prstGeom prst="line">
            <a:avLst/>
          </a:prstGeom>
          <a:ln>
            <a:solidFill>
              <a:schemeClr val="bg1"/>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26" name="Straight Connector 25">
            <a:extLst>
              <a:ext uri="{FF2B5EF4-FFF2-40B4-BE49-F238E27FC236}">
                <a16:creationId xmlns:a16="http://schemas.microsoft.com/office/drawing/2014/main" id="{F6E138A0-AB29-33F6-486C-A1D7201C7A14}"/>
              </a:ext>
            </a:extLst>
          </p:cNvPr>
          <p:cNvCxnSpPr>
            <a:cxnSpLocks/>
          </p:cNvCxnSpPr>
          <p:nvPr userDrawn="1"/>
        </p:nvCxnSpPr>
        <p:spPr>
          <a:xfrm>
            <a:off x="0" y="9020965"/>
            <a:ext cx="6850049" cy="0"/>
          </a:xfrm>
          <a:prstGeom prst="line">
            <a:avLst/>
          </a:prstGeom>
          <a:ln>
            <a:solidFill>
              <a:schemeClr val="bg1"/>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pic>
        <p:nvPicPr>
          <p:cNvPr id="28" name="Graphic 1">
            <a:extLst>
              <a:ext uri="{FF2B5EF4-FFF2-40B4-BE49-F238E27FC236}">
                <a16:creationId xmlns:a16="http://schemas.microsoft.com/office/drawing/2014/main" id="{7C516FA8-DADC-11D3-1867-B090C0FC653C}"/>
              </a:ext>
            </a:extLst>
          </p:cNvPr>
          <p:cNvPicPr>
            <a:picLocks noChangeAspect="1"/>
          </p:cNvPicPr>
          <p:nvPr userDrawn="1"/>
        </p:nvPicPr>
        <p:blipFill rotWithShape="1">
          <a:blip r:embed="rId2"/>
          <a:srcRect t="36952" b="36645"/>
          <a:stretch>
            <a:fillRect/>
          </a:stretch>
        </p:blipFill>
        <p:spPr>
          <a:xfrm>
            <a:off x="2400396" y="381909"/>
            <a:ext cx="4449653" cy="316193"/>
          </a:xfrm>
          <a:prstGeom prst="rect">
            <a:avLst/>
          </a:prstGeom>
        </p:spPr>
      </p:pic>
      <p:sp>
        <p:nvSpPr>
          <p:cNvPr id="29" name="Rectangle 28">
            <a:extLst>
              <a:ext uri="{FF2B5EF4-FFF2-40B4-BE49-F238E27FC236}">
                <a16:creationId xmlns:a16="http://schemas.microsoft.com/office/drawing/2014/main" id="{4D5683D1-AF61-91C0-23D0-3A48276787A3}"/>
              </a:ext>
            </a:extLst>
          </p:cNvPr>
          <p:cNvSpPr/>
          <p:nvPr userDrawn="1"/>
        </p:nvSpPr>
        <p:spPr>
          <a:xfrm>
            <a:off x="0" y="9043087"/>
            <a:ext cx="6858000" cy="890264"/>
          </a:xfrm>
          <a:prstGeom prst="rect">
            <a:avLst/>
          </a:prstGeom>
          <a:gradFill>
            <a:gsLst>
              <a:gs pos="0">
                <a:srgbClr val="193477"/>
              </a:gs>
              <a:gs pos="53000">
                <a:srgbClr val="7193D1">
                  <a:alpha val="60000"/>
                </a:srgbClr>
              </a:gs>
              <a:gs pos="100000">
                <a:srgbClr val="193477">
                  <a:alpha val="89000"/>
                </a:srgbClr>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 name="Straight Connector 1">
            <a:extLst>
              <a:ext uri="{FF2B5EF4-FFF2-40B4-BE49-F238E27FC236}">
                <a16:creationId xmlns:a16="http://schemas.microsoft.com/office/drawing/2014/main" id="{202EA5B3-74CA-0CE4-303A-F732FA809A45}"/>
              </a:ext>
            </a:extLst>
          </p:cNvPr>
          <p:cNvCxnSpPr>
            <a:cxnSpLocks/>
          </p:cNvCxnSpPr>
          <p:nvPr userDrawn="1"/>
        </p:nvCxnSpPr>
        <p:spPr>
          <a:xfrm>
            <a:off x="4233562" y="1386017"/>
            <a:ext cx="0" cy="5719652"/>
          </a:xfrm>
          <a:prstGeom prst="line">
            <a:avLst/>
          </a:prstGeom>
          <a:ln>
            <a:solidFill>
              <a:schemeClr val="bg1"/>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3" name="Straight Connector 2">
            <a:extLst>
              <a:ext uri="{FF2B5EF4-FFF2-40B4-BE49-F238E27FC236}">
                <a16:creationId xmlns:a16="http://schemas.microsoft.com/office/drawing/2014/main" id="{F1388DA1-1DE8-7FD3-423C-BC3A9FB9DC4D}"/>
              </a:ext>
            </a:extLst>
          </p:cNvPr>
          <p:cNvCxnSpPr>
            <a:cxnSpLocks/>
          </p:cNvCxnSpPr>
          <p:nvPr userDrawn="1"/>
        </p:nvCxnSpPr>
        <p:spPr>
          <a:xfrm>
            <a:off x="280519" y="7105669"/>
            <a:ext cx="6239043" cy="0"/>
          </a:xfrm>
          <a:prstGeom prst="line">
            <a:avLst/>
          </a:prstGeom>
          <a:ln>
            <a:solidFill>
              <a:schemeClr val="bg1"/>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BB7D4E14-5A48-8E52-D773-D02B454002DD}"/>
              </a:ext>
            </a:extLst>
          </p:cNvPr>
          <p:cNvCxnSpPr>
            <a:cxnSpLocks/>
          </p:cNvCxnSpPr>
          <p:nvPr userDrawn="1"/>
        </p:nvCxnSpPr>
        <p:spPr>
          <a:xfrm>
            <a:off x="3146854" y="3143271"/>
            <a:ext cx="3372708" cy="0"/>
          </a:xfrm>
          <a:prstGeom prst="line">
            <a:avLst/>
          </a:prstGeom>
          <a:ln>
            <a:solidFill>
              <a:schemeClr val="bg1"/>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pic>
        <p:nvPicPr>
          <p:cNvPr id="16" name="Picture 15">
            <a:extLst>
              <a:ext uri="{FF2B5EF4-FFF2-40B4-BE49-F238E27FC236}">
                <a16:creationId xmlns:a16="http://schemas.microsoft.com/office/drawing/2014/main" id="{DD3FF89A-85EE-C4AA-E249-F2B6A218189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2685"/>
          <a:stretch/>
        </p:blipFill>
        <p:spPr>
          <a:xfrm>
            <a:off x="256129" y="9133664"/>
            <a:ext cx="1226682" cy="772335"/>
          </a:xfrm>
          <a:prstGeom prst="rect">
            <a:avLst/>
          </a:prstGeom>
        </p:spPr>
      </p:pic>
      <p:pic>
        <p:nvPicPr>
          <p:cNvPr id="6" name="Picture 5">
            <a:extLst>
              <a:ext uri="{FF2B5EF4-FFF2-40B4-BE49-F238E27FC236}">
                <a16:creationId xmlns:a16="http://schemas.microsoft.com/office/drawing/2014/main" id="{A4AF7220-0896-4B9B-B770-34C7BC2DFF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2927" b="70809"/>
          <a:stretch/>
        </p:blipFill>
        <p:spPr>
          <a:xfrm>
            <a:off x="4976522" y="9508720"/>
            <a:ext cx="962108" cy="430219"/>
          </a:xfrm>
          <a:prstGeom prst="rect">
            <a:avLst/>
          </a:prstGeom>
        </p:spPr>
      </p:pic>
      <p:pic>
        <p:nvPicPr>
          <p:cNvPr id="7" name="Picture 6">
            <a:extLst>
              <a:ext uri="{FF2B5EF4-FFF2-40B4-BE49-F238E27FC236}">
                <a16:creationId xmlns:a16="http://schemas.microsoft.com/office/drawing/2014/main" id="{06DFCEDA-8ACD-93D7-15E9-F58AB113D1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2927" b="70809"/>
          <a:stretch/>
        </p:blipFill>
        <p:spPr>
          <a:xfrm>
            <a:off x="5887941" y="9508720"/>
            <a:ext cx="962108" cy="430219"/>
          </a:xfrm>
          <a:prstGeom prst="rect">
            <a:avLst/>
          </a:prstGeom>
        </p:spPr>
      </p:pic>
      <p:pic>
        <p:nvPicPr>
          <p:cNvPr id="8" name="Picture 7">
            <a:extLst>
              <a:ext uri="{FF2B5EF4-FFF2-40B4-BE49-F238E27FC236}">
                <a16:creationId xmlns:a16="http://schemas.microsoft.com/office/drawing/2014/main" id="{BACA689A-C55B-1192-F870-CA18BAA3967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2927" b="70809"/>
          <a:stretch/>
        </p:blipFill>
        <p:spPr>
          <a:xfrm>
            <a:off x="5432232" y="9184750"/>
            <a:ext cx="962108" cy="430219"/>
          </a:xfrm>
          <a:prstGeom prst="rect">
            <a:avLst/>
          </a:prstGeom>
        </p:spPr>
      </p:pic>
    </p:spTree>
    <p:extLst>
      <p:ext uri="{BB962C8B-B14F-4D97-AF65-F5344CB8AC3E}">
        <p14:creationId xmlns:p14="http://schemas.microsoft.com/office/powerpoint/2010/main" val="3432083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D1426-7553-13C2-FC59-75E5F4F7ADCF}"/>
              </a:ext>
            </a:extLst>
          </p:cNvPr>
          <p:cNvSpPr>
            <a:spLocks noGrp="1"/>
          </p:cNvSpPr>
          <p:nvPr>
            <p:ph type="ctrTitle"/>
          </p:nvPr>
        </p:nvSpPr>
        <p:spPr>
          <a:xfrm>
            <a:off x="857250" y="1620838"/>
            <a:ext cx="5143500" cy="344963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C72F89-11EC-C003-02B4-E96FC4F045F6}"/>
              </a:ext>
            </a:extLst>
          </p:cNvPr>
          <p:cNvSpPr>
            <a:spLocks noGrp="1"/>
          </p:cNvSpPr>
          <p:nvPr>
            <p:ph type="subTitle" idx="1"/>
          </p:nvPr>
        </p:nvSpPr>
        <p:spPr>
          <a:xfrm>
            <a:off x="857250" y="5202238"/>
            <a:ext cx="5143500" cy="23923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46EEB0-B602-2C1D-9EC4-71216A48C131}"/>
              </a:ext>
            </a:extLst>
          </p:cNvPr>
          <p:cNvSpPr>
            <a:spLocks noGrp="1"/>
          </p:cNvSpPr>
          <p:nvPr>
            <p:ph type="dt" sz="half" idx="10"/>
          </p:nvPr>
        </p:nvSpPr>
        <p:spPr/>
        <p:txBody>
          <a:bodyPr/>
          <a:lstStyle/>
          <a:p>
            <a:fld id="{ED84856A-0F1F-4F82-9F0A-8C7DFC491F9A}" type="datetimeFigureOut">
              <a:rPr lang="en-US" smtClean="0"/>
              <a:t>9/1/2023</a:t>
            </a:fld>
            <a:endParaRPr lang="en-US" dirty="0"/>
          </a:p>
        </p:txBody>
      </p:sp>
      <p:sp>
        <p:nvSpPr>
          <p:cNvPr id="5" name="Footer Placeholder 4">
            <a:extLst>
              <a:ext uri="{FF2B5EF4-FFF2-40B4-BE49-F238E27FC236}">
                <a16:creationId xmlns:a16="http://schemas.microsoft.com/office/drawing/2014/main" id="{F2BB8E17-3F37-3C25-B017-B878FF3552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4B35D6-5E72-F0FC-2357-812E60F424BA}"/>
              </a:ext>
            </a:extLst>
          </p:cNvPr>
          <p:cNvSpPr>
            <a:spLocks noGrp="1"/>
          </p:cNvSpPr>
          <p:nvPr>
            <p:ph type="sldNum" sz="quarter" idx="12"/>
          </p:nvPr>
        </p:nvSpPr>
        <p:spPr/>
        <p:txBody>
          <a:bodyPr/>
          <a:lstStyle/>
          <a:p>
            <a:fld id="{972C9175-81A4-4989-9453-85E8E0FDD386}" type="slidenum">
              <a:rPr lang="en-US" smtClean="0"/>
              <a:t>‹#›</a:t>
            </a:fld>
            <a:endParaRPr lang="en-US" dirty="0"/>
          </a:p>
        </p:txBody>
      </p:sp>
    </p:spTree>
    <p:extLst>
      <p:ext uri="{BB962C8B-B14F-4D97-AF65-F5344CB8AC3E}">
        <p14:creationId xmlns:p14="http://schemas.microsoft.com/office/powerpoint/2010/main" val="1943482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6D425-CABA-14A0-3987-F4BD7530D7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78F1B7-1CB9-D2F8-357C-B2480F9BA8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22212D-E310-47FC-5D4E-3C3FCFECBF52}"/>
              </a:ext>
            </a:extLst>
          </p:cNvPr>
          <p:cNvSpPr>
            <a:spLocks noGrp="1"/>
          </p:cNvSpPr>
          <p:nvPr>
            <p:ph type="dt" sz="half" idx="10"/>
          </p:nvPr>
        </p:nvSpPr>
        <p:spPr/>
        <p:txBody>
          <a:bodyPr/>
          <a:lstStyle/>
          <a:p>
            <a:fld id="{ED84856A-0F1F-4F82-9F0A-8C7DFC491F9A}" type="datetimeFigureOut">
              <a:rPr lang="en-US" smtClean="0"/>
              <a:t>9/1/2023</a:t>
            </a:fld>
            <a:endParaRPr lang="en-US" dirty="0"/>
          </a:p>
        </p:txBody>
      </p:sp>
      <p:sp>
        <p:nvSpPr>
          <p:cNvPr id="5" name="Footer Placeholder 4">
            <a:extLst>
              <a:ext uri="{FF2B5EF4-FFF2-40B4-BE49-F238E27FC236}">
                <a16:creationId xmlns:a16="http://schemas.microsoft.com/office/drawing/2014/main" id="{57857D9E-4D4F-BF5F-7C28-54828E426E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659D2E-0ABB-B009-C4F0-B21104B6EE0D}"/>
              </a:ext>
            </a:extLst>
          </p:cNvPr>
          <p:cNvSpPr>
            <a:spLocks noGrp="1"/>
          </p:cNvSpPr>
          <p:nvPr>
            <p:ph type="sldNum" sz="quarter" idx="12"/>
          </p:nvPr>
        </p:nvSpPr>
        <p:spPr/>
        <p:txBody>
          <a:bodyPr/>
          <a:lstStyle/>
          <a:p>
            <a:fld id="{972C9175-81A4-4989-9453-85E8E0FDD386}" type="slidenum">
              <a:rPr lang="en-US" smtClean="0"/>
              <a:t>‹#›</a:t>
            </a:fld>
            <a:endParaRPr lang="en-US" dirty="0"/>
          </a:p>
        </p:txBody>
      </p:sp>
    </p:spTree>
    <p:extLst>
      <p:ext uri="{BB962C8B-B14F-4D97-AF65-F5344CB8AC3E}">
        <p14:creationId xmlns:p14="http://schemas.microsoft.com/office/powerpoint/2010/main" val="3436151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7EDE-749C-58E7-0194-7F0F1DFE6956}"/>
              </a:ext>
            </a:extLst>
          </p:cNvPr>
          <p:cNvSpPr>
            <a:spLocks noGrp="1"/>
          </p:cNvSpPr>
          <p:nvPr>
            <p:ph type="title"/>
          </p:nvPr>
        </p:nvSpPr>
        <p:spPr>
          <a:xfrm>
            <a:off x="468313" y="2470150"/>
            <a:ext cx="5915025" cy="41195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475CE-B4A6-8E27-E35E-5F74C84EB632}"/>
              </a:ext>
            </a:extLst>
          </p:cNvPr>
          <p:cNvSpPr>
            <a:spLocks noGrp="1"/>
          </p:cNvSpPr>
          <p:nvPr>
            <p:ph type="body" idx="1"/>
          </p:nvPr>
        </p:nvSpPr>
        <p:spPr>
          <a:xfrm>
            <a:off x="468313" y="6629400"/>
            <a:ext cx="5915025" cy="21669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B2B7FE-3215-D26B-699F-A3395EC1327B}"/>
              </a:ext>
            </a:extLst>
          </p:cNvPr>
          <p:cNvSpPr>
            <a:spLocks noGrp="1"/>
          </p:cNvSpPr>
          <p:nvPr>
            <p:ph type="dt" sz="half" idx="10"/>
          </p:nvPr>
        </p:nvSpPr>
        <p:spPr/>
        <p:txBody>
          <a:bodyPr/>
          <a:lstStyle/>
          <a:p>
            <a:fld id="{ED84856A-0F1F-4F82-9F0A-8C7DFC491F9A}" type="datetimeFigureOut">
              <a:rPr lang="en-US" smtClean="0"/>
              <a:t>9/1/2023</a:t>
            </a:fld>
            <a:endParaRPr lang="en-US" dirty="0"/>
          </a:p>
        </p:txBody>
      </p:sp>
      <p:sp>
        <p:nvSpPr>
          <p:cNvPr id="5" name="Footer Placeholder 4">
            <a:extLst>
              <a:ext uri="{FF2B5EF4-FFF2-40B4-BE49-F238E27FC236}">
                <a16:creationId xmlns:a16="http://schemas.microsoft.com/office/drawing/2014/main" id="{019F3F04-6B56-54D7-4483-8D4F3750BA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8B77F1-54BE-A136-6F4A-14405D5D435B}"/>
              </a:ext>
            </a:extLst>
          </p:cNvPr>
          <p:cNvSpPr>
            <a:spLocks noGrp="1"/>
          </p:cNvSpPr>
          <p:nvPr>
            <p:ph type="sldNum" sz="quarter" idx="12"/>
          </p:nvPr>
        </p:nvSpPr>
        <p:spPr/>
        <p:txBody>
          <a:bodyPr/>
          <a:lstStyle/>
          <a:p>
            <a:fld id="{972C9175-81A4-4989-9453-85E8E0FDD386}" type="slidenum">
              <a:rPr lang="en-US" smtClean="0"/>
              <a:t>‹#›</a:t>
            </a:fld>
            <a:endParaRPr lang="en-US" dirty="0"/>
          </a:p>
        </p:txBody>
      </p:sp>
    </p:spTree>
    <p:extLst>
      <p:ext uri="{BB962C8B-B14F-4D97-AF65-F5344CB8AC3E}">
        <p14:creationId xmlns:p14="http://schemas.microsoft.com/office/powerpoint/2010/main" val="2107290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EA74-F564-420C-E5C7-45AE6DB282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DE297C-31AB-7B24-6FE5-77793BC5D1B4}"/>
              </a:ext>
            </a:extLst>
          </p:cNvPr>
          <p:cNvSpPr>
            <a:spLocks noGrp="1"/>
          </p:cNvSpPr>
          <p:nvPr>
            <p:ph sz="half" idx="1"/>
          </p:nvPr>
        </p:nvSpPr>
        <p:spPr>
          <a:xfrm>
            <a:off x="471488" y="2636838"/>
            <a:ext cx="2881312" cy="6284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A7FA04-8BE7-9086-2AF6-9D015A38A2E5}"/>
              </a:ext>
            </a:extLst>
          </p:cNvPr>
          <p:cNvSpPr>
            <a:spLocks noGrp="1"/>
          </p:cNvSpPr>
          <p:nvPr>
            <p:ph sz="half" idx="2"/>
          </p:nvPr>
        </p:nvSpPr>
        <p:spPr>
          <a:xfrm>
            <a:off x="3505200" y="2636838"/>
            <a:ext cx="2881313" cy="6284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5DE4B1-D0B3-5965-A8B8-3154C21D7398}"/>
              </a:ext>
            </a:extLst>
          </p:cNvPr>
          <p:cNvSpPr>
            <a:spLocks noGrp="1"/>
          </p:cNvSpPr>
          <p:nvPr>
            <p:ph type="dt" sz="half" idx="10"/>
          </p:nvPr>
        </p:nvSpPr>
        <p:spPr/>
        <p:txBody>
          <a:bodyPr/>
          <a:lstStyle/>
          <a:p>
            <a:fld id="{ED84856A-0F1F-4F82-9F0A-8C7DFC491F9A}" type="datetimeFigureOut">
              <a:rPr lang="en-US" smtClean="0"/>
              <a:t>9/1/2023</a:t>
            </a:fld>
            <a:endParaRPr lang="en-US" dirty="0"/>
          </a:p>
        </p:txBody>
      </p:sp>
      <p:sp>
        <p:nvSpPr>
          <p:cNvPr id="6" name="Footer Placeholder 5">
            <a:extLst>
              <a:ext uri="{FF2B5EF4-FFF2-40B4-BE49-F238E27FC236}">
                <a16:creationId xmlns:a16="http://schemas.microsoft.com/office/drawing/2014/main" id="{EC534CCA-8661-1A02-180C-6C6A394536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257751-7EEE-BD76-A43B-1BE05F7E70A6}"/>
              </a:ext>
            </a:extLst>
          </p:cNvPr>
          <p:cNvSpPr>
            <a:spLocks noGrp="1"/>
          </p:cNvSpPr>
          <p:nvPr>
            <p:ph type="sldNum" sz="quarter" idx="12"/>
          </p:nvPr>
        </p:nvSpPr>
        <p:spPr/>
        <p:txBody>
          <a:bodyPr/>
          <a:lstStyle/>
          <a:p>
            <a:fld id="{972C9175-81A4-4989-9453-85E8E0FDD386}" type="slidenum">
              <a:rPr lang="en-US" smtClean="0"/>
              <a:t>‹#›</a:t>
            </a:fld>
            <a:endParaRPr lang="en-US" dirty="0"/>
          </a:p>
        </p:txBody>
      </p:sp>
    </p:spTree>
    <p:extLst>
      <p:ext uri="{BB962C8B-B14F-4D97-AF65-F5344CB8AC3E}">
        <p14:creationId xmlns:p14="http://schemas.microsoft.com/office/powerpoint/2010/main" val="399624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5074-1207-16DB-18A0-934A8789B493}"/>
              </a:ext>
            </a:extLst>
          </p:cNvPr>
          <p:cNvSpPr>
            <a:spLocks noGrp="1"/>
          </p:cNvSpPr>
          <p:nvPr>
            <p:ph type="title"/>
          </p:nvPr>
        </p:nvSpPr>
        <p:spPr>
          <a:xfrm>
            <a:off x="473075" y="527050"/>
            <a:ext cx="5915025" cy="19145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0D6CF5-A3A7-0950-7F04-4CCA4DC418B9}"/>
              </a:ext>
            </a:extLst>
          </p:cNvPr>
          <p:cNvSpPr>
            <a:spLocks noGrp="1"/>
          </p:cNvSpPr>
          <p:nvPr>
            <p:ph type="body" idx="1"/>
          </p:nvPr>
        </p:nvSpPr>
        <p:spPr>
          <a:xfrm>
            <a:off x="473075" y="2428875"/>
            <a:ext cx="2900363" cy="1189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8536B7-3DBD-FF3B-9084-678C3AC701B6}"/>
              </a:ext>
            </a:extLst>
          </p:cNvPr>
          <p:cNvSpPr>
            <a:spLocks noGrp="1"/>
          </p:cNvSpPr>
          <p:nvPr>
            <p:ph sz="half" idx="2"/>
          </p:nvPr>
        </p:nvSpPr>
        <p:spPr>
          <a:xfrm>
            <a:off x="473075" y="3617913"/>
            <a:ext cx="2900363" cy="5322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312801-41EC-EC07-D113-C18B9C68E257}"/>
              </a:ext>
            </a:extLst>
          </p:cNvPr>
          <p:cNvSpPr>
            <a:spLocks noGrp="1"/>
          </p:cNvSpPr>
          <p:nvPr>
            <p:ph type="body" sz="quarter" idx="3"/>
          </p:nvPr>
        </p:nvSpPr>
        <p:spPr>
          <a:xfrm>
            <a:off x="3471863" y="2428875"/>
            <a:ext cx="2916237" cy="11890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1299BB-2492-B513-9EAC-AFC3DA858F0F}"/>
              </a:ext>
            </a:extLst>
          </p:cNvPr>
          <p:cNvSpPr>
            <a:spLocks noGrp="1"/>
          </p:cNvSpPr>
          <p:nvPr>
            <p:ph sz="quarter" idx="4"/>
          </p:nvPr>
        </p:nvSpPr>
        <p:spPr>
          <a:xfrm>
            <a:off x="3471863" y="3617913"/>
            <a:ext cx="2916237" cy="5322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777560-56DA-A273-5DC9-E02780DABBA1}"/>
              </a:ext>
            </a:extLst>
          </p:cNvPr>
          <p:cNvSpPr>
            <a:spLocks noGrp="1"/>
          </p:cNvSpPr>
          <p:nvPr>
            <p:ph type="dt" sz="half" idx="10"/>
          </p:nvPr>
        </p:nvSpPr>
        <p:spPr/>
        <p:txBody>
          <a:bodyPr/>
          <a:lstStyle/>
          <a:p>
            <a:fld id="{ED84856A-0F1F-4F82-9F0A-8C7DFC491F9A}" type="datetimeFigureOut">
              <a:rPr lang="en-US" smtClean="0"/>
              <a:t>9/1/2023</a:t>
            </a:fld>
            <a:endParaRPr lang="en-US" dirty="0"/>
          </a:p>
        </p:txBody>
      </p:sp>
      <p:sp>
        <p:nvSpPr>
          <p:cNvPr id="8" name="Footer Placeholder 7">
            <a:extLst>
              <a:ext uri="{FF2B5EF4-FFF2-40B4-BE49-F238E27FC236}">
                <a16:creationId xmlns:a16="http://schemas.microsoft.com/office/drawing/2014/main" id="{E3B90D10-8B62-D464-4E6F-9A2AA2934C6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3345EB8-35B8-EECC-0128-5736FF0E2641}"/>
              </a:ext>
            </a:extLst>
          </p:cNvPr>
          <p:cNvSpPr>
            <a:spLocks noGrp="1"/>
          </p:cNvSpPr>
          <p:nvPr>
            <p:ph type="sldNum" sz="quarter" idx="12"/>
          </p:nvPr>
        </p:nvSpPr>
        <p:spPr/>
        <p:txBody>
          <a:bodyPr/>
          <a:lstStyle/>
          <a:p>
            <a:fld id="{972C9175-81A4-4989-9453-85E8E0FDD386}" type="slidenum">
              <a:rPr lang="en-US" smtClean="0"/>
              <a:t>‹#›</a:t>
            </a:fld>
            <a:endParaRPr lang="en-US" dirty="0"/>
          </a:p>
        </p:txBody>
      </p:sp>
    </p:spTree>
    <p:extLst>
      <p:ext uri="{BB962C8B-B14F-4D97-AF65-F5344CB8AC3E}">
        <p14:creationId xmlns:p14="http://schemas.microsoft.com/office/powerpoint/2010/main" val="3138591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E3E40-B427-8BB1-0C9B-D92A5B2280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02839A-2EAC-586D-1F29-AB9CD3E1BD14}"/>
              </a:ext>
            </a:extLst>
          </p:cNvPr>
          <p:cNvSpPr>
            <a:spLocks noGrp="1"/>
          </p:cNvSpPr>
          <p:nvPr>
            <p:ph type="dt" sz="half" idx="10"/>
          </p:nvPr>
        </p:nvSpPr>
        <p:spPr/>
        <p:txBody>
          <a:bodyPr/>
          <a:lstStyle/>
          <a:p>
            <a:fld id="{ED84856A-0F1F-4F82-9F0A-8C7DFC491F9A}" type="datetimeFigureOut">
              <a:rPr lang="en-US" smtClean="0"/>
              <a:t>9/1/2023</a:t>
            </a:fld>
            <a:endParaRPr lang="en-US" dirty="0"/>
          </a:p>
        </p:txBody>
      </p:sp>
      <p:sp>
        <p:nvSpPr>
          <p:cNvPr id="4" name="Footer Placeholder 3">
            <a:extLst>
              <a:ext uri="{FF2B5EF4-FFF2-40B4-BE49-F238E27FC236}">
                <a16:creationId xmlns:a16="http://schemas.microsoft.com/office/drawing/2014/main" id="{BF0AA0E8-1713-B976-DCA0-69323F254F4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829DA68-A506-BC6D-12F7-58AF11F8F765}"/>
              </a:ext>
            </a:extLst>
          </p:cNvPr>
          <p:cNvSpPr>
            <a:spLocks noGrp="1"/>
          </p:cNvSpPr>
          <p:nvPr>
            <p:ph type="sldNum" sz="quarter" idx="12"/>
          </p:nvPr>
        </p:nvSpPr>
        <p:spPr/>
        <p:txBody>
          <a:bodyPr/>
          <a:lstStyle/>
          <a:p>
            <a:fld id="{972C9175-81A4-4989-9453-85E8E0FDD386}" type="slidenum">
              <a:rPr lang="en-US" smtClean="0"/>
              <a:t>‹#›</a:t>
            </a:fld>
            <a:endParaRPr lang="en-US" dirty="0"/>
          </a:p>
        </p:txBody>
      </p:sp>
    </p:spTree>
    <p:extLst>
      <p:ext uri="{BB962C8B-B14F-4D97-AF65-F5344CB8AC3E}">
        <p14:creationId xmlns:p14="http://schemas.microsoft.com/office/powerpoint/2010/main" val="1171210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E6976F-D716-E1D7-0F69-60C2A6594171}"/>
              </a:ext>
            </a:extLst>
          </p:cNvPr>
          <p:cNvSpPr>
            <a:spLocks noGrp="1"/>
          </p:cNvSpPr>
          <p:nvPr>
            <p:ph type="dt" sz="half" idx="10"/>
          </p:nvPr>
        </p:nvSpPr>
        <p:spPr/>
        <p:txBody>
          <a:bodyPr/>
          <a:lstStyle/>
          <a:p>
            <a:fld id="{ED84856A-0F1F-4F82-9F0A-8C7DFC491F9A}" type="datetimeFigureOut">
              <a:rPr lang="en-US" smtClean="0"/>
              <a:t>9/1/2023</a:t>
            </a:fld>
            <a:endParaRPr lang="en-US" dirty="0"/>
          </a:p>
        </p:txBody>
      </p:sp>
      <p:sp>
        <p:nvSpPr>
          <p:cNvPr id="3" name="Footer Placeholder 2">
            <a:extLst>
              <a:ext uri="{FF2B5EF4-FFF2-40B4-BE49-F238E27FC236}">
                <a16:creationId xmlns:a16="http://schemas.microsoft.com/office/drawing/2014/main" id="{4BB52151-F3BF-5C16-AE1D-C50157BFBF2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FEBFC3B-26B5-8929-70F8-6B92FC3E7B04}"/>
              </a:ext>
            </a:extLst>
          </p:cNvPr>
          <p:cNvSpPr>
            <a:spLocks noGrp="1"/>
          </p:cNvSpPr>
          <p:nvPr>
            <p:ph type="sldNum" sz="quarter" idx="12"/>
          </p:nvPr>
        </p:nvSpPr>
        <p:spPr/>
        <p:txBody>
          <a:bodyPr/>
          <a:lstStyle/>
          <a:p>
            <a:fld id="{972C9175-81A4-4989-9453-85E8E0FDD386}" type="slidenum">
              <a:rPr lang="en-US" smtClean="0"/>
              <a:t>‹#›</a:t>
            </a:fld>
            <a:endParaRPr lang="en-US" dirty="0"/>
          </a:p>
        </p:txBody>
      </p:sp>
    </p:spTree>
    <p:extLst>
      <p:ext uri="{BB962C8B-B14F-4D97-AF65-F5344CB8AC3E}">
        <p14:creationId xmlns:p14="http://schemas.microsoft.com/office/powerpoint/2010/main" val="73650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D5FF6-7C82-E8E2-6D8D-61DD3D3DA9D2}"/>
              </a:ext>
            </a:extLst>
          </p:cNvPr>
          <p:cNvSpPr>
            <a:spLocks noGrp="1"/>
          </p:cNvSpPr>
          <p:nvPr>
            <p:ph type="title"/>
          </p:nvPr>
        </p:nvSpPr>
        <p:spPr>
          <a:xfrm>
            <a:off x="473075" y="660400"/>
            <a:ext cx="2211388" cy="2311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8E7968-A682-45AB-F558-EEC738AD31FD}"/>
              </a:ext>
            </a:extLst>
          </p:cNvPr>
          <p:cNvSpPr>
            <a:spLocks noGrp="1"/>
          </p:cNvSpPr>
          <p:nvPr>
            <p:ph idx="1"/>
          </p:nvPr>
        </p:nvSpPr>
        <p:spPr>
          <a:xfrm>
            <a:off x="2916238" y="1425575"/>
            <a:ext cx="3471862" cy="7040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8CD60A-F11F-F919-2BE6-4E59C6990D40}"/>
              </a:ext>
            </a:extLst>
          </p:cNvPr>
          <p:cNvSpPr>
            <a:spLocks noGrp="1"/>
          </p:cNvSpPr>
          <p:nvPr>
            <p:ph type="body" sz="half" idx="2"/>
          </p:nvPr>
        </p:nvSpPr>
        <p:spPr>
          <a:xfrm>
            <a:off x="473075" y="2971800"/>
            <a:ext cx="2211388" cy="5505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EB4129-AE95-E094-D55F-2B64B212A332}"/>
              </a:ext>
            </a:extLst>
          </p:cNvPr>
          <p:cNvSpPr>
            <a:spLocks noGrp="1"/>
          </p:cNvSpPr>
          <p:nvPr>
            <p:ph type="dt" sz="half" idx="10"/>
          </p:nvPr>
        </p:nvSpPr>
        <p:spPr/>
        <p:txBody>
          <a:bodyPr/>
          <a:lstStyle/>
          <a:p>
            <a:fld id="{ED84856A-0F1F-4F82-9F0A-8C7DFC491F9A}" type="datetimeFigureOut">
              <a:rPr lang="en-US" smtClean="0"/>
              <a:t>9/1/2023</a:t>
            </a:fld>
            <a:endParaRPr lang="en-US" dirty="0"/>
          </a:p>
        </p:txBody>
      </p:sp>
      <p:sp>
        <p:nvSpPr>
          <p:cNvPr id="6" name="Footer Placeholder 5">
            <a:extLst>
              <a:ext uri="{FF2B5EF4-FFF2-40B4-BE49-F238E27FC236}">
                <a16:creationId xmlns:a16="http://schemas.microsoft.com/office/drawing/2014/main" id="{015CD473-6EF7-44E5-93A4-491AF292D3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B9FE54A-0DFB-5AE3-D437-D97274AA3973}"/>
              </a:ext>
            </a:extLst>
          </p:cNvPr>
          <p:cNvSpPr>
            <a:spLocks noGrp="1"/>
          </p:cNvSpPr>
          <p:nvPr>
            <p:ph type="sldNum" sz="quarter" idx="12"/>
          </p:nvPr>
        </p:nvSpPr>
        <p:spPr/>
        <p:txBody>
          <a:bodyPr/>
          <a:lstStyle/>
          <a:p>
            <a:fld id="{972C9175-81A4-4989-9453-85E8E0FDD386}" type="slidenum">
              <a:rPr lang="en-US" smtClean="0"/>
              <a:t>‹#›</a:t>
            </a:fld>
            <a:endParaRPr lang="en-US" dirty="0"/>
          </a:p>
        </p:txBody>
      </p:sp>
    </p:spTree>
    <p:extLst>
      <p:ext uri="{BB962C8B-B14F-4D97-AF65-F5344CB8AC3E}">
        <p14:creationId xmlns:p14="http://schemas.microsoft.com/office/powerpoint/2010/main" val="1287594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1AD0E-BF9F-2833-5158-B95CA906D863}"/>
              </a:ext>
            </a:extLst>
          </p:cNvPr>
          <p:cNvSpPr>
            <a:spLocks noGrp="1"/>
          </p:cNvSpPr>
          <p:nvPr>
            <p:ph type="title"/>
          </p:nvPr>
        </p:nvSpPr>
        <p:spPr>
          <a:xfrm>
            <a:off x="473075" y="660400"/>
            <a:ext cx="2211388" cy="2311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C532E2-D3CA-D0E2-5B89-D08C3A324F2E}"/>
              </a:ext>
            </a:extLst>
          </p:cNvPr>
          <p:cNvSpPr>
            <a:spLocks noGrp="1"/>
          </p:cNvSpPr>
          <p:nvPr>
            <p:ph type="pic" idx="1"/>
          </p:nvPr>
        </p:nvSpPr>
        <p:spPr>
          <a:xfrm>
            <a:off x="2916238" y="1425575"/>
            <a:ext cx="3471862" cy="7040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8D0DCCC-D526-793E-738F-BC5FC633D9D4}"/>
              </a:ext>
            </a:extLst>
          </p:cNvPr>
          <p:cNvSpPr>
            <a:spLocks noGrp="1"/>
          </p:cNvSpPr>
          <p:nvPr>
            <p:ph type="body" sz="half" idx="2"/>
          </p:nvPr>
        </p:nvSpPr>
        <p:spPr>
          <a:xfrm>
            <a:off x="473075" y="2971800"/>
            <a:ext cx="2211388" cy="5505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441741-E21A-418C-C31F-463A7696EFD8}"/>
              </a:ext>
            </a:extLst>
          </p:cNvPr>
          <p:cNvSpPr>
            <a:spLocks noGrp="1"/>
          </p:cNvSpPr>
          <p:nvPr>
            <p:ph type="dt" sz="half" idx="10"/>
          </p:nvPr>
        </p:nvSpPr>
        <p:spPr/>
        <p:txBody>
          <a:bodyPr/>
          <a:lstStyle/>
          <a:p>
            <a:fld id="{ED84856A-0F1F-4F82-9F0A-8C7DFC491F9A}" type="datetimeFigureOut">
              <a:rPr lang="en-US" smtClean="0"/>
              <a:t>9/1/2023</a:t>
            </a:fld>
            <a:endParaRPr lang="en-US" dirty="0"/>
          </a:p>
        </p:txBody>
      </p:sp>
      <p:sp>
        <p:nvSpPr>
          <p:cNvPr id="6" name="Footer Placeholder 5">
            <a:extLst>
              <a:ext uri="{FF2B5EF4-FFF2-40B4-BE49-F238E27FC236}">
                <a16:creationId xmlns:a16="http://schemas.microsoft.com/office/drawing/2014/main" id="{71509DAE-CA64-6AC9-1D3B-F713736C00C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BD74D5-920C-0AAB-2581-6AAE59997C60}"/>
              </a:ext>
            </a:extLst>
          </p:cNvPr>
          <p:cNvSpPr>
            <a:spLocks noGrp="1"/>
          </p:cNvSpPr>
          <p:nvPr>
            <p:ph type="sldNum" sz="quarter" idx="12"/>
          </p:nvPr>
        </p:nvSpPr>
        <p:spPr/>
        <p:txBody>
          <a:bodyPr/>
          <a:lstStyle/>
          <a:p>
            <a:fld id="{972C9175-81A4-4989-9453-85E8E0FDD386}" type="slidenum">
              <a:rPr lang="en-US" smtClean="0"/>
              <a:t>‹#›</a:t>
            </a:fld>
            <a:endParaRPr lang="en-US" dirty="0"/>
          </a:p>
        </p:txBody>
      </p:sp>
    </p:spTree>
    <p:extLst>
      <p:ext uri="{BB962C8B-B14F-4D97-AF65-F5344CB8AC3E}">
        <p14:creationId xmlns:p14="http://schemas.microsoft.com/office/powerpoint/2010/main" val="363245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38C94-623E-2BF4-E5EF-785A0129B6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F6EFFA-DE6C-9927-FE00-C29944FA6F74}"/>
              </a:ext>
            </a:extLst>
          </p:cNvPr>
          <p:cNvSpPr>
            <a:spLocks noGrp="1"/>
          </p:cNvSpPr>
          <p:nvPr>
            <p:ph type="dt" sz="half" idx="10"/>
          </p:nvPr>
        </p:nvSpPr>
        <p:spPr/>
        <p:txBody>
          <a:bodyPr/>
          <a:lstStyle/>
          <a:p>
            <a:fld id="{A2A86BD5-8468-4173-B7D6-AED0AC38F0A6}" type="datetimeFigureOut">
              <a:rPr lang="en-US" smtClean="0"/>
              <a:t>9/1/2023</a:t>
            </a:fld>
            <a:endParaRPr lang="en-US" dirty="0"/>
          </a:p>
        </p:txBody>
      </p:sp>
      <p:sp>
        <p:nvSpPr>
          <p:cNvPr id="4" name="Footer Placeholder 3">
            <a:extLst>
              <a:ext uri="{FF2B5EF4-FFF2-40B4-BE49-F238E27FC236}">
                <a16:creationId xmlns:a16="http://schemas.microsoft.com/office/drawing/2014/main" id="{F6B30AAA-0837-E119-77DB-E44904AE5F6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4A70EA8-ED04-9CAA-39EB-A4B5838C6533}"/>
              </a:ext>
            </a:extLst>
          </p:cNvPr>
          <p:cNvSpPr>
            <a:spLocks noGrp="1"/>
          </p:cNvSpPr>
          <p:nvPr>
            <p:ph type="sldNum" sz="quarter" idx="12"/>
          </p:nvPr>
        </p:nvSpPr>
        <p:spPr/>
        <p:txBody>
          <a:bodyPr/>
          <a:lstStyle/>
          <a:p>
            <a:fld id="{7F8ECEE6-77C6-4A1F-B37D-4FA93DF120A4}" type="slidenum">
              <a:rPr lang="en-US" smtClean="0"/>
              <a:t>‹#›</a:t>
            </a:fld>
            <a:endParaRPr lang="en-US" dirty="0"/>
          </a:p>
        </p:txBody>
      </p:sp>
    </p:spTree>
    <p:extLst>
      <p:ext uri="{BB962C8B-B14F-4D97-AF65-F5344CB8AC3E}">
        <p14:creationId xmlns:p14="http://schemas.microsoft.com/office/powerpoint/2010/main" val="2085215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75CEA-D13F-418A-F5CB-F5CB8D32E0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561B59-EF8B-BD35-8B05-00194B2B2B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9A12F0-200F-FE61-6A3F-56726CC8806E}"/>
              </a:ext>
            </a:extLst>
          </p:cNvPr>
          <p:cNvSpPr>
            <a:spLocks noGrp="1"/>
          </p:cNvSpPr>
          <p:nvPr>
            <p:ph type="dt" sz="half" idx="10"/>
          </p:nvPr>
        </p:nvSpPr>
        <p:spPr/>
        <p:txBody>
          <a:bodyPr/>
          <a:lstStyle/>
          <a:p>
            <a:fld id="{ED84856A-0F1F-4F82-9F0A-8C7DFC491F9A}" type="datetimeFigureOut">
              <a:rPr lang="en-US" smtClean="0"/>
              <a:t>9/1/2023</a:t>
            </a:fld>
            <a:endParaRPr lang="en-US" dirty="0"/>
          </a:p>
        </p:txBody>
      </p:sp>
      <p:sp>
        <p:nvSpPr>
          <p:cNvPr id="5" name="Footer Placeholder 4">
            <a:extLst>
              <a:ext uri="{FF2B5EF4-FFF2-40B4-BE49-F238E27FC236}">
                <a16:creationId xmlns:a16="http://schemas.microsoft.com/office/drawing/2014/main" id="{BB84B9AE-3AFC-F419-BE28-A89A96832D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35D616B-A21A-2463-989B-C895205D8CC2}"/>
              </a:ext>
            </a:extLst>
          </p:cNvPr>
          <p:cNvSpPr>
            <a:spLocks noGrp="1"/>
          </p:cNvSpPr>
          <p:nvPr>
            <p:ph type="sldNum" sz="quarter" idx="12"/>
          </p:nvPr>
        </p:nvSpPr>
        <p:spPr/>
        <p:txBody>
          <a:bodyPr/>
          <a:lstStyle/>
          <a:p>
            <a:fld id="{972C9175-81A4-4989-9453-85E8E0FDD386}" type="slidenum">
              <a:rPr lang="en-US" smtClean="0"/>
              <a:t>‹#›</a:t>
            </a:fld>
            <a:endParaRPr lang="en-US" dirty="0"/>
          </a:p>
        </p:txBody>
      </p:sp>
    </p:spTree>
    <p:extLst>
      <p:ext uri="{BB962C8B-B14F-4D97-AF65-F5344CB8AC3E}">
        <p14:creationId xmlns:p14="http://schemas.microsoft.com/office/powerpoint/2010/main" val="1879250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9D633E-4DA7-B0B8-9D59-8D377A116260}"/>
              </a:ext>
            </a:extLst>
          </p:cNvPr>
          <p:cNvSpPr>
            <a:spLocks noGrp="1"/>
          </p:cNvSpPr>
          <p:nvPr>
            <p:ph type="title" orient="vert"/>
          </p:nvPr>
        </p:nvSpPr>
        <p:spPr>
          <a:xfrm>
            <a:off x="4908550" y="527050"/>
            <a:ext cx="1477963" cy="83947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C120A5-945D-E3D5-CC9C-4D473665F426}"/>
              </a:ext>
            </a:extLst>
          </p:cNvPr>
          <p:cNvSpPr>
            <a:spLocks noGrp="1"/>
          </p:cNvSpPr>
          <p:nvPr>
            <p:ph type="body" orient="vert" idx="1"/>
          </p:nvPr>
        </p:nvSpPr>
        <p:spPr>
          <a:xfrm>
            <a:off x="471488" y="527050"/>
            <a:ext cx="4284662" cy="8394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64D2C-3867-B52E-777C-19F0A2819806}"/>
              </a:ext>
            </a:extLst>
          </p:cNvPr>
          <p:cNvSpPr>
            <a:spLocks noGrp="1"/>
          </p:cNvSpPr>
          <p:nvPr>
            <p:ph type="dt" sz="half" idx="10"/>
          </p:nvPr>
        </p:nvSpPr>
        <p:spPr/>
        <p:txBody>
          <a:bodyPr/>
          <a:lstStyle/>
          <a:p>
            <a:fld id="{ED84856A-0F1F-4F82-9F0A-8C7DFC491F9A}" type="datetimeFigureOut">
              <a:rPr lang="en-US" smtClean="0"/>
              <a:t>9/1/2023</a:t>
            </a:fld>
            <a:endParaRPr lang="en-US" dirty="0"/>
          </a:p>
        </p:txBody>
      </p:sp>
      <p:sp>
        <p:nvSpPr>
          <p:cNvPr id="5" name="Footer Placeholder 4">
            <a:extLst>
              <a:ext uri="{FF2B5EF4-FFF2-40B4-BE49-F238E27FC236}">
                <a16:creationId xmlns:a16="http://schemas.microsoft.com/office/drawing/2014/main" id="{8D07C55C-9225-849D-3F3B-728772BC01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9BFB99-87C4-E691-B011-155F117554D5}"/>
              </a:ext>
            </a:extLst>
          </p:cNvPr>
          <p:cNvSpPr>
            <a:spLocks noGrp="1"/>
          </p:cNvSpPr>
          <p:nvPr>
            <p:ph type="sldNum" sz="quarter" idx="12"/>
          </p:nvPr>
        </p:nvSpPr>
        <p:spPr/>
        <p:txBody>
          <a:bodyPr/>
          <a:lstStyle/>
          <a:p>
            <a:fld id="{972C9175-81A4-4989-9453-85E8E0FDD386}" type="slidenum">
              <a:rPr lang="en-US" smtClean="0"/>
              <a:t>‹#›</a:t>
            </a:fld>
            <a:endParaRPr lang="en-US" dirty="0"/>
          </a:p>
        </p:txBody>
      </p:sp>
    </p:spTree>
    <p:extLst>
      <p:ext uri="{BB962C8B-B14F-4D97-AF65-F5344CB8AC3E}">
        <p14:creationId xmlns:p14="http://schemas.microsoft.com/office/powerpoint/2010/main" val="3591068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7F872-D194-5496-1995-B7519443B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5C0094-6822-4809-0FEE-C4DF721C11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52943E-5C54-F3AC-4824-6C82F5F661C2}"/>
              </a:ext>
            </a:extLst>
          </p:cNvPr>
          <p:cNvSpPr>
            <a:spLocks noGrp="1"/>
          </p:cNvSpPr>
          <p:nvPr>
            <p:ph type="dt" sz="half" idx="10"/>
          </p:nvPr>
        </p:nvSpPr>
        <p:spPr/>
        <p:txBody>
          <a:bodyPr/>
          <a:lstStyle/>
          <a:p>
            <a:fld id="{A2A86BD5-8468-4173-B7D6-AED0AC38F0A6}" type="datetimeFigureOut">
              <a:rPr lang="en-US" smtClean="0"/>
              <a:t>9/1/2023</a:t>
            </a:fld>
            <a:endParaRPr lang="en-US" dirty="0"/>
          </a:p>
        </p:txBody>
      </p:sp>
      <p:sp>
        <p:nvSpPr>
          <p:cNvPr id="5" name="Footer Placeholder 4">
            <a:extLst>
              <a:ext uri="{FF2B5EF4-FFF2-40B4-BE49-F238E27FC236}">
                <a16:creationId xmlns:a16="http://schemas.microsoft.com/office/drawing/2014/main" id="{B9A0A376-EB2E-48AD-8BA5-227F142315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CDB8195-D1D2-09AF-75E1-7EC871BF7F2B}"/>
              </a:ext>
            </a:extLst>
          </p:cNvPr>
          <p:cNvSpPr>
            <a:spLocks noGrp="1"/>
          </p:cNvSpPr>
          <p:nvPr>
            <p:ph type="sldNum" sz="quarter" idx="12"/>
          </p:nvPr>
        </p:nvSpPr>
        <p:spPr/>
        <p:txBody>
          <a:bodyPr/>
          <a:lstStyle/>
          <a:p>
            <a:fld id="{7F8ECEE6-77C6-4A1F-B37D-4FA93DF120A4}" type="slidenum">
              <a:rPr lang="en-US" smtClean="0"/>
              <a:t>‹#›</a:t>
            </a:fld>
            <a:endParaRPr lang="en-US" dirty="0"/>
          </a:p>
        </p:txBody>
      </p:sp>
    </p:spTree>
    <p:extLst>
      <p:ext uri="{BB962C8B-B14F-4D97-AF65-F5344CB8AC3E}">
        <p14:creationId xmlns:p14="http://schemas.microsoft.com/office/powerpoint/2010/main" val="2817083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68D6E-96AE-3A77-B1BA-32B8404FAEB5}"/>
              </a:ext>
            </a:extLst>
          </p:cNvPr>
          <p:cNvSpPr>
            <a:spLocks noGrp="1"/>
          </p:cNvSpPr>
          <p:nvPr>
            <p:ph type="title"/>
          </p:nvPr>
        </p:nvSpPr>
        <p:spPr>
          <a:xfrm>
            <a:off x="467916" y="2469622"/>
            <a:ext cx="5915025" cy="4120620"/>
          </a:xfrm>
        </p:spPr>
        <p:txBody>
          <a:bodyPr anchor="b"/>
          <a:lstStyle>
            <a:lvl1pPr>
              <a:defRPr sz="3375"/>
            </a:lvl1pPr>
          </a:lstStyle>
          <a:p>
            <a:r>
              <a:rPr lang="en-US"/>
              <a:t>Click to edit Master title style</a:t>
            </a:r>
          </a:p>
        </p:txBody>
      </p:sp>
      <p:sp>
        <p:nvSpPr>
          <p:cNvPr id="3" name="Text Placeholder 2">
            <a:extLst>
              <a:ext uri="{FF2B5EF4-FFF2-40B4-BE49-F238E27FC236}">
                <a16:creationId xmlns:a16="http://schemas.microsoft.com/office/drawing/2014/main" id="{F289D173-5519-5BA2-0FB9-C8F8802A1938}"/>
              </a:ext>
            </a:extLst>
          </p:cNvPr>
          <p:cNvSpPr>
            <a:spLocks noGrp="1"/>
          </p:cNvSpPr>
          <p:nvPr>
            <p:ph type="body" idx="1"/>
          </p:nvPr>
        </p:nvSpPr>
        <p:spPr>
          <a:xfrm>
            <a:off x="467916" y="6629225"/>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E8A638-B77F-4B6B-2C61-6E22BFF2996E}"/>
              </a:ext>
            </a:extLst>
          </p:cNvPr>
          <p:cNvSpPr>
            <a:spLocks noGrp="1"/>
          </p:cNvSpPr>
          <p:nvPr>
            <p:ph type="dt" sz="half" idx="10"/>
          </p:nvPr>
        </p:nvSpPr>
        <p:spPr/>
        <p:txBody>
          <a:bodyPr/>
          <a:lstStyle/>
          <a:p>
            <a:fld id="{A2A86BD5-8468-4173-B7D6-AED0AC38F0A6}" type="datetimeFigureOut">
              <a:rPr lang="en-US" smtClean="0"/>
              <a:t>9/1/2023</a:t>
            </a:fld>
            <a:endParaRPr lang="en-US" dirty="0"/>
          </a:p>
        </p:txBody>
      </p:sp>
      <p:sp>
        <p:nvSpPr>
          <p:cNvPr id="5" name="Footer Placeholder 4">
            <a:extLst>
              <a:ext uri="{FF2B5EF4-FFF2-40B4-BE49-F238E27FC236}">
                <a16:creationId xmlns:a16="http://schemas.microsoft.com/office/drawing/2014/main" id="{50BEFA01-8691-EE63-403A-63EB598B26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1224BD-9A12-6D79-64CC-460269135647}"/>
              </a:ext>
            </a:extLst>
          </p:cNvPr>
          <p:cNvSpPr>
            <a:spLocks noGrp="1"/>
          </p:cNvSpPr>
          <p:nvPr>
            <p:ph type="sldNum" sz="quarter" idx="12"/>
          </p:nvPr>
        </p:nvSpPr>
        <p:spPr/>
        <p:txBody>
          <a:bodyPr/>
          <a:lstStyle/>
          <a:p>
            <a:fld id="{7F8ECEE6-77C6-4A1F-B37D-4FA93DF120A4}" type="slidenum">
              <a:rPr lang="en-US" smtClean="0"/>
              <a:t>‹#›</a:t>
            </a:fld>
            <a:endParaRPr lang="en-US" dirty="0"/>
          </a:p>
        </p:txBody>
      </p:sp>
    </p:spTree>
    <p:extLst>
      <p:ext uri="{BB962C8B-B14F-4D97-AF65-F5344CB8AC3E}">
        <p14:creationId xmlns:p14="http://schemas.microsoft.com/office/powerpoint/2010/main" val="1548013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46938-4CB6-3AC4-65B7-D200B41752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25FCBD-4133-B733-E5FE-747A6BEFEC27}"/>
              </a:ext>
            </a:extLst>
          </p:cNvPr>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81DC2E-80D3-D8D3-7002-86E51EA907CC}"/>
              </a:ext>
            </a:extLst>
          </p:cNvPr>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5A7083-C423-68B7-370E-7868C1756811}"/>
              </a:ext>
            </a:extLst>
          </p:cNvPr>
          <p:cNvSpPr>
            <a:spLocks noGrp="1"/>
          </p:cNvSpPr>
          <p:nvPr>
            <p:ph type="dt" sz="half" idx="10"/>
          </p:nvPr>
        </p:nvSpPr>
        <p:spPr/>
        <p:txBody>
          <a:bodyPr/>
          <a:lstStyle/>
          <a:p>
            <a:fld id="{A2A86BD5-8468-4173-B7D6-AED0AC38F0A6}" type="datetimeFigureOut">
              <a:rPr lang="en-US" smtClean="0"/>
              <a:t>9/1/2023</a:t>
            </a:fld>
            <a:endParaRPr lang="en-US" dirty="0"/>
          </a:p>
        </p:txBody>
      </p:sp>
      <p:sp>
        <p:nvSpPr>
          <p:cNvPr id="6" name="Footer Placeholder 5">
            <a:extLst>
              <a:ext uri="{FF2B5EF4-FFF2-40B4-BE49-F238E27FC236}">
                <a16:creationId xmlns:a16="http://schemas.microsoft.com/office/drawing/2014/main" id="{0103E2E9-34FE-7FB2-5FB9-97439CE6D96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5B6661-4047-7191-A334-73BC370862BB}"/>
              </a:ext>
            </a:extLst>
          </p:cNvPr>
          <p:cNvSpPr>
            <a:spLocks noGrp="1"/>
          </p:cNvSpPr>
          <p:nvPr>
            <p:ph type="sldNum" sz="quarter" idx="12"/>
          </p:nvPr>
        </p:nvSpPr>
        <p:spPr/>
        <p:txBody>
          <a:bodyPr/>
          <a:lstStyle/>
          <a:p>
            <a:fld id="{7F8ECEE6-77C6-4A1F-B37D-4FA93DF120A4}" type="slidenum">
              <a:rPr lang="en-US" smtClean="0"/>
              <a:t>‹#›</a:t>
            </a:fld>
            <a:endParaRPr lang="en-US" dirty="0"/>
          </a:p>
        </p:txBody>
      </p:sp>
    </p:spTree>
    <p:extLst>
      <p:ext uri="{BB962C8B-B14F-4D97-AF65-F5344CB8AC3E}">
        <p14:creationId xmlns:p14="http://schemas.microsoft.com/office/powerpoint/2010/main" val="2295600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24AD-A8DD-F8E5-72E1-A07F5FC5ACAF}"/>
              </a:ext>
            </a:extLst>
          </p:cNvPr>
          <p:cNvSpPr>
            <a:spLocks noGrp="1"/>
          </p:cNvSpPr>
          <p:nvPr>
            <p:ph type="title"/>
          </p:nvPr>
        </p:nvSpPr>
        <p:spPr>
          <a:xfrm>
            <a:off x="472381" y="527404"/>
            <a:ext cx="5915025" cy="191470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D8B19D-D958-CBC3-B553-D06D5B0F96DC}"/>
              </a:ext>
            </a:extLst>
          </p:cNvPr>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B1E9C9FC-6BDD-820F-DBF7-22C4EE8AA8F2}"/>
              </a:ext>
            </a:extLst>
          </p:cNvPr>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A6227-9598-D633-A599-BB3FEB080570}"/>
              </a:ext>
            </a:extLst>
          </p:cNvPr>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89287957-08BA-F307-C79F-A2BEF3BA226E}"/>
              </a:ext>
            </a:extLst>
          </p:cNvPr>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68B336-5708-6D31-380C-7B10207975CE}"/>
              </a:ext>
            </a:extLst>
          </p:cNvPr>
          <p:cNvSpPr>
            <a:spLocks noGrp="1"/>
          </p:cNvSpPr>
          <p:nvPr>
            <p:ph type="dt" sz="half" idx="10"/>
          </p:nvPr>
        </p:nvSpPr>
        <p:spPr/>
        <p:txBody>
          <a:bodyPr/>
          <a:lstStyle/>
          <a:p>
            <a:fld id="{A2A86BD5-8468-4173-B7D6-AED0AC38F0A6}" type="datetimeFigureOut">
              <a:rPr lang="en-US" smtClean="0"/>
              <a:t>9/1/2023</a:t>
            </a:fld>
            <a:endParaRPr lang="en-US" dirty="0"/>
          </a:p>
        </p:txBody>
      </p:sp>
      <p:sp>
        <p:nvSpPr>
          <p:cNvPr id="8" name="Footer Placeholder 7">
            <a:extLst>
              <a:ext uri="{FF2B5EF4-FFF2-40B4-BE49-F238E27FC236}">
                <a16:creationId xmlns:a16="http://schemas.microsoft.com/office/drawing/2014/main" id="{78D7D295-97C6-08C5-8508-B3FDAB6D34F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12FD342-7965-2149-8E33-22B3F40D0317}"/>
              </a:ext>
            </a:extLst>
          </p:cNvPr>
          <p:cNvSpPr>
            <a:spLocks noGrp="1"/>
          </p:cNvSpPr>
          <p:nvPr>
            <p:ph type="sldNum" sz="quarter" idx="12"/>
          </p:nvPr>
        </p:nvSpPr>
        <p:spPr/>
        <p:txBody>
          <a:bodyPr/>
          <a:lstStyle/>
          <a:p>
            <a:fld id="{7F8ECEE6-77C6-4A1F-B37D-4FA93DF120A4}" type="slidenum">
              <a:rPr lang="en-US" smtClean="0"/>
              <a:t>‹#›</a:t>
            </a:fld>
            <a:endParaRPr lang="en-US" dirty="0"/>
          </a:p>
        </p:txBody>
      </p:sp>
    </p:spTree>
    <p:extLst>
      <p:ext uri="{BB962C8B-B14F-4D97-AF65-F5344CB8AC3E}">
        <p14:creationId xmlns:p14="http://schemas.microsoft.com/office/powerpoint/2010/main" val="92293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2AAC0-3A38-5E43-C0DE-127456EFC8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C9DDAC-ACB6-D4B0-B54A-E01EE0138051}"/>
              </a:ext>
            </a:extLst>
          </p:cNvPr>
          <p:cNvSpPr>
            <a:spLocks noGrp="1"/>
          </p:cNvSpPr>
          <p:nvPr>
            <p:ph type="dt" sz="half" idx="10"/>
          </p:nvPr>
        </p:nvSpPr>
        <p:spPr/>
        <p:txBody>
          <a:bodyPr/>
          <a:lstStyle/>
          <a:p>
            <a:fld id="{A2A86BD5-8468-4173-B7D6-AED0AC38F0A6}" type="datetimeFigureOut">
              <a:rPr lang="en-US" smtClean="0"/>
              <a:t>9/1/2023</a:t>
            </a:fld>
            <a:endParaRPr lang="en-US" dirty="0"/>
          </a:p>
        </p:txBody>
      </p:sp>
      <p:sp>
        <p:nvSpPr>
          <p:cNvPr id="4" name="Footer Placeholder 3">
            <a:extLst>
              <a:ext uri="{FF2B5EF4-FFF2-40B4-BE49-F238E27FC236}">
                <a16:creationId xmlns:a16="http://schemas.microsoft.com/office/drawing/2014/main" id="{48D03F33-FB87-543C-EBDA-3647198A4F6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7053BB1-6C25-E670-DC3C-D56B6E4BA396}"/>
              </a:ext>
            </a:extLst>
          </p:cNvPr>
          <p:cNvSpPr>
            <a:spLocks noGrp="1"/>
          </p:cNvSpPr>
          <p:nvPr>
            <p:ph type="sldNum" sz="quarter" idx="12"/>
          </p:nvPr>
        </p:nvSpPr>
        <p:spPr/>
        <p:txBody>
          <a:bodyPr/>
          <a:lstStyle/>
          <a:p>
            <a:fld id="{7F8ECEE6-77C6-4A1F-B37D-4FA93DF120A4}" type="slidenum">
              <a:rPr lang="en-US" smtClean="0"/>
              <a:t>‹#›</a:t>
            </a:fld>
            <a:endParaRPr lang="en-US" dirty="0"/>
          </a:p>
        </p:txBody>
      </p:sp>
    </p:spTree>
    <p:extLst>
      <p:ext uri="{BB962C8B-B14F-4D97-AF65-F5344CB8AC3E}">
        <p14:creationId xmlns:p14="http://schemas.microsoft.com/office/powerpoint/2010/main" val="2389209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15B497-B26A-DA88-9785-2465B14676FB}"/>
              </a:ext>
            </a:extLst>
          </p:cNvPr>
          <p:cNvSpPr>
            <a:spLocks noGrp="1"/>
          </p:cNvSpPr>
          <p:nvPr>
            <p:ph type="dt" sz="half" idx="10"/>
          </p:nvPr>
        </p:nvSpPr>
        <p:spPr/>
        <p:txBody>
          <a:bodyPr/>
          <a:lstStyle/>
          <a:p>
            <a:fld id="{A2A86BD5-8468-4173-B7D6-AED0AC38F0A6}" type="datetimeFigureOut">
              <a:rPr lang="en-US" smtClean="0"/>
              <a:t>9/1/2023</a:t>
            </a:fld>
            <a:endParaRPr lang="en-US" dirty="0"/>
          </a:p>
        </p:txBody>
      </p:sp>
      <p:sp>
        <p:nvSpPr>
          <p:cNvPr id="3" name="Footer Placeholder 2">
            <a:extLst>
              <a:ext uri="{FF2B5EF4-FFF2-40B4-BE49-F238E27FC236}">
                <a16:creationId xmlns:a16="http://schemas.microsoft.com/office/drawing/2014/main" id="{CB18E3D3-2782-99FD-40AA-DBE9FA45EFE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254F2D4-3DB1-043A-2187-A935B2B0890B}"/>
              </a:ext>
            </a:extLst>
          </p:cNvPr>
          <p:cNvSpPr>
            <a:spLocks noGrp="1"/>
          </p:cNvSpPr>
          <p:nvPr>
            <p:ph type="sldNum" sz="quarter" idx="12"/>
          </p:nvPr>
        </p:nvSpPr>
        <p:spPr/>
        <p:txBody>
          <a:bodyPr/>
          <a:lstStyle/>
          <a:p>
            <a:fld id="{7F8ECEE6-77C6-4A1F-B37D-4FA93DF120A4}" type="slidenum">
              <a:rPr lang="en-US" smtClean="0"/>
              <a:t>‹#›</a:t>
            </a:fld>
            <a:endParaRPr lang="en-US" dirty="0"/>
          </a:p>
        </p:txBody>
      </p:sp>
    </p:spTree>
    <p:extLst>
      <p:ext uri="{BB962C8B-B14F-4D97-AF65-F5344CB8AC3E}">
        <p14:creationId xmlns:p14="http://schemas.microsoft.com/office/powerpoint/2010/main" val="2045198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bg>
      <p:bgPr>
        <a:gradFill flip="none" rotWithShape="1">
          <a:gsLst>
            <a:gs pos="0">
              <a:srgbClr val="193477"/>
            </a:gs>
            <a:gs pos="53000">
              <a:srgbClr val="7193D1">
                <a:alpha val="60000"/>
              </a:srgbClr>
            </a:gs>
            <a:gs pos="100000">
              <a:srgbClr val="193477">
                <a:alpha val="89000"/>
              </a:srgbClr>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FCF6876-6C1E-4FE7-CE4C-99414815E26A}"/>
              </a:ext>
            </a:extLst>
          </p:cNvPr>
          <p:cNvCxnSpPr>
            <a:cxnSpLocks/>
          </p:cNvCxnSpPr>
          <p:nvPr userDrawn="1"/>
        </p:nvCxnSpPr>
        <p:spPr>
          <a:xfrm>
            <a:off x="2265751" y="1481176"/>
            <a:ext cx="0" cy="7400026"/>
          </a:xfrm>
          <a:prstGeom prst="line">
            <a:avLst/>
          </a:prstGeom>
          <a:ln>
            <a:solidFill>
              <a:schemeClr val="bg1"/>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9" name="Straight Connector 8">
            <a:extLst>
              <a:ext uri="{FF2B5EF4-FFF2-40B4-BE49-F238E27FC236}">
                <a16:creationId xmlns:a16="http://schemas.microsoft.com/office/drawing/2014/main" id="{7867DF00-1D7A-A5FD-941B-74E992BF2BBE}"/>
              </a:ext>
            </a:extLst>
          </p:cNvPr>
          <p:cNvCxnSpPr>
            <a:cxnSpLocks/>
          </p:cNvCxnSpPr>
          <p:nvPr userDrawn="1"/>
        </p:nvCxnSpPr>
        <p:spPr>
          <a:xfrm>
            <a:off x="288758" y="1400966"/>
            <a:ext cx="6239043" cy="0"/>
          </a:xfrm>
          <a:prstGeom prst="line">
            <a:avLst/>
          </a:prstGeom>
          <a:ln>
            <a:solidFill>
              <a:schemeClr val="bg1"/>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1" name="Straight Connector 10">
            <a:extLst>
              <a:ext uri="{FF2B5EF4-FFF2-40B4-BE49-F238E27FC236}">
                <a16:creationId xmlns:a16="http://schemas.microsoft.com/office/drawing/2014/main" id="{FD098122-6219-8543-E4E1-47C9633075F4}"/>
              </a:ext>
            </a:extLst>
          </p:cNvPr>
          <p:cNvCxnSpPr>
            <a:cxnSpLocks/>
          </p:cNvCxnSpPr>
          <p:nvPr/>
        </p:nvCxnSpPr>
        <p:spPr>
          <a:xfrm>
            <a:off x="288758" y="3621893"/>
            <a:ext cx="1944231" cy="0"/>
          </a:xfrm>
          <a:prstGeom prst="line">
            <a:avLst/>
          </a:prstGeom>
          <a:ln>
            <a:solidFill>
              <a:schemeClr val="bg1"/>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80C379AA-1054-687F-1E39-1084AD01CCD9}"/>
              </a:ext>
            </a:extLst>
          </p:cNvPr>
          <p:cNvCxnSpPr>
            <a:cxnSpLocks/>
          </p:cNvCxnSpPr>
          <p:nvPr userDrawn="1"/>
        </p:nvCxnSpPr>
        <p:spPr>
          <a:xfrm>
            <a:off x="2263780" y="5403846"/>
            <a:ext cx="4264021" cy="0"/>
          </a:xfrm>
          <a:prstGeom prst="line">
            <a:avLst/>
          </a:prstGeom>
          <a:ln>
            <a:solidFill>
              <a:schemeClr val="bg1"/>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26" name="Straight Connector 25">
            <a:extLst>
              <a:ext uri="{FF2B5EF4-FFF2-40B4-BE49-F238E27FC236}">
                <a16:creationId xmlns:a16="http://schemas.microsoft.com/office/drawing/2014/main" id="{F6E138A0-AB29-33F6-486C-A1D7201C7A14}"/>
              </a:ext>
            </a:extLst>
          </p:cNvPr>
          <p:cNvCxnSpPr>
            <a:cxnSpLocks/>
          </p:cNvCxnSpPr>
          <p:nvPr userDrawn="1"/>
        </p:nvCxnSpPr>
        <p:spPr>
          <a:xfrm>
            <a:off x="0" y="9020965"/>
            <a:ext cx="6850049" cy="0"/>
          </a:xfrm>
          <a:prstGeom prst="line">
            <a:avLst/>
          </a:prstGeom>
          <a:ln>
            <a:solidFill>
              <a:schemeClr val="bg1"/>
            </a:solidFill>
            <a:headEnd type="none" w="med" len="med"/>
            <a:tailEnd type="none" w="med" len="med"/>
          </a:ln>
        </p:spPr>
        <p:style>
          <a:lnRef idx="3">
            <a:schemeClr val="accent3"/>
          </a:lnRef>
          <a:fillRef idx="0">
            <a:schemeClr val="accent3"/>
          </a:fillRef>
          <a:effectRef idx="2">
            <a:schemeClr val="accent3"/>
          </a:effectRef>
          <a:fontRef idx="minor">
            <a:schemeClr val="tx1"/>
          </a:fontRef>
        </p:style>
      </p:cxnSp>
      <p:pic>
        <p:nvPicPr>
          <p:cNvPr id="28" name="Graphic 1">
            <a:extLst>
              <a:ext uri="{FF2B5EF4-FFF2-40B4-BE49-F238E27FC236}">
                <a16:creationId xmlns:a16="http://schemas.microsoft.com/office/drawing/2014/main" id="{7C516FA8-DADC-11D3-1867-B090C0FC653C}"/>
              </a:ext>
            </a:extLst>
          </p:cNvPr>
          <p:cNvPicPr>
            <a:picLocks noChangeAspect="1"/>
          </p:cNvPicPr>
          <p:nvPr userDrawn="1"/>
        </p:nvPicPr>
        <p:blipFill rotWithShape="1">
          <a:blip r:embed="rId2"/>
          <a:srcRect t="36952" b="36645"/>
          <a:stretch>
            <a:fillRect/>
          </a:stretch>
        </p:blipFill>
        <p:spPr>
          <a:xfrm>
            <a:off x="2400396" y="381909"/>
            <a:ext cx="4449653" cy="316193"/>
          </a:xfrm>
          <a:prstGeom prst="rect">
            <a:avLst/>
          </a:prstGeom>
        </p:spPr>
      </p:pic>
      <p:sp>
        <p:nvSpPr>
          <p:cNvPr id="29" name="Rectangle 28">
            <a:extLst>
              <a:ext uri="{FF2B5EF4-FFF2-40B4-BE49-F238E27FC236}">
                <a16:creationId xmlns:a16="http://schemas.microsoft.com/office/drawing/2014/main" id="{4D5683D1-AF61-91C0-23D0-3A48276787A3}"/>
              </a:ext>
            </a:extLst>
          </p:cNvPr>
          <p:cNvSpPr/>
          <p:nvPr userDrawn="1"/>
        </p:nvSpPr>
        <p:spPr>
          <a:xfrm>
            <a:off x="0" y="9043087"/>
            <a:ext cx="6858000" cy="890264"/>
          </a:xfrm>
          <a:prstGeom prst="rect">
            <a:avLst/>
          </a:prstGeom>
          <a:solidFill>
            <a:srgbClr val="193477">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381985E9-E5DE-21ED-62E9-DDA58C704830}"/>
              </a:ext>
            </a:extLst>
          </p:cNvPr>
          <p:cNvSpPr txBox="1"/>
          <p:nvPr userDrawn="1"/>
        </p:nvSpPr>
        <p:spPr>
          <a:xfrm>
            <a:off x="188597" y="2895313"/>
            <a:ext cx="1981397" cy="400110"/>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ea typeface="Roboto Black" panose="02000000000000000000" pitchFamily="2" charset="0"/>
                <a:cs typeface="Arial" panose="020B0604020202020204" pitchFamily="34" charset="0"/>
              </a:rPr>
              <a:t>CIVIL AVIATION AUTHORITY OF MONGOLIA</a:t>
            </a:r>
          </a:p>
        </p:txBody>
      </p:sp>
      <p:pic>
        <p:nvPicPr>
          <p:cNvPr id="38" name="Picture 2" descr="https://lh3.googleusercontent.com/uKC64PHBwKowkuM6XangEmt4xgKtUggP01s_eNezECv5oQIXFEgiu5Th7pzVXCHyh1ReyR6njhDfwmWq6Cq_TDChlIbwkRgR76mg9wYf0V-pdv7Q3fJ3IqWQXojqqcdAFz5ZY0R5480">
            <a:extLst>
              <a:ext uri="{FF2B5EF4-FFF2-40B4-BE49-F238E27FC236}">
                <a16:creationId xmlns:a16="http://schemas.microsoft.com/office/drawing/2014/main" id="{EB66203F-51D7-6EC3-D005-C7E27BE23A0E}"/>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795671" y="2548281"/>
            <a:ext cx="740337" cy="347032"/>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6B57F673-EAD1-BE46-E281-F7AE5A722C88}"/>
              </a:ext>
            </a:extLst>
          </p:cNvPr>
          <p:cNvSpPr txBox="1"/>
          <p:nvPr userDrawn="1"/>
        </p:nvSpPr>
        <p:spPr>
          <a:xfrm>
            <a:off x="277937" y="7967526"/>
            <a:ext cx="1775803" cy="461665"/>
          </a:xfrm>
          <a:prstGeom prst="rect">
            <a:avLst/>
          </a:prstGeom>
          <a:noFill/>
        </p:spPr>
        <p:txBody>
          <a:bodyPr wrap="square" rtlCol="0">
            <a:spAutoFit/>
          </a:bodyPr>
          <a:lstStyle/>
          <a:p>
            <a:pPr algn="ctr"/>
            <a:r>
              <a:rPr lang="en-US" sz="2400" b="1" u="sng" dirty="0">
                <a:solidFill>
                  <a:srgbClr val="FFFF00"/>
                </a:solidFill>
                <a:latin typeface="Roboto Black" panose="02000000000000000000" pitchFamily="2" charset="0"/>
                <a:ea typeface="Roboto Black" panose="02000000000000000000" pitchFamily="2" charset="0"/>
                <a:cs typeface="Arial" panose="020B0604020202020204" pitchFamily="34" charset="0"/>
              </a:rPr>
              <a:t>202</a:t>
            </a:r>
            <a:r>
              <a:rPr lang="mn-MN" sz="2400" b="1" u="sng" dirty="0">
                <a:solidFill>
                  <a:srgbClr val="FFFF00"/>
                </a:solidFill>
                <a:latin typeface="Roboto Black" panose="02000000000000000000" pitchFamily="2" charset="0"/>
                <a:ea typeface="Roboto Black" panose="02000000000000000000" pitchFamily="2" charset="0"/>
                <a:cs typeface="Arial" panose="020B0604020202020204" pitchFamily="34" charset="0"/>
              </a:rPr>
              <a:t>4</a:t>
            </a:r>
            <a:r>
              <a:rPr lang="en-US" sz="2400" b="1" u="sng" dirty="0">
                <a:solidFill>
                  <a:srgbClr val="FFFF00"/>
                </a:solidFill>
                <a:latin typeface="Roboto Black" panose="02000000000000000000" pitchFamily="2" charset="0"/>
                <a:ea typeface="Roboto Black" panose="02000000000000000000" pitchFamily="2" charset="0"/>
                <a:cs typeface="Arial" panose="020B0604020202020204" pitchFamily="34" charset="0"/>
              </a:rPr>
              <a:t>-202</a:t>
            </a:r>
            <a:r>
              <a:rPr lang="mn-MN" sz="2400" b="1" u="sng" dirty="0">
                <a:solidFill>
                  <a:srgbClr val="FFFF00"/>
                </a:solidFill>
                <a:latin typeface="Roboto Black" panose="02000000000000000000" pitchFamily="2" charset="0"/>
                <a:ea typeface="Roboto Black" panose="02000000000000000000" pitchFamily="2" charset="0"/>
                <a:cs typeface="Arial" panose="020B0604020202020204" pitchFamily="34" charset="0"/>
              </a:rPr>
              <a:t>8</a:t>
            </a:r>
            <a:endParaRPr lang="en-US" sz="2400" b="1" u="sng" dirty="0">
              <a:solidFill>
                <a:srgbClr val="FFFF00"/>
              </a:solidFill>
              <a:latin typeface="Roboto Black" panose="02000000000000000000" pitchFamily="2" charset="0"/>
              <a:ea typeface="Roboto Black" panose="02000000000000000000" pitchFamily="2" charset="0"/>
              <a:cs typeface="Arial" panose="020B0604020202020204" pitchFamily="34" charset="0"/>
            </a:endParaRPr>
          </a:p>
        </p:txBody>
      </p:sp>
      <p:sp>
        <p:nvSpPr>
          <p:cNvPr id="76" name="TextBox 75">
            <a:extLst>
              <a:ext uri="{FF2B5EF4-FFF2-40B4-BE49-F238E27FC236}">
                <a16:creationId xmlns:a16="http://schemas.microsoft.com/office/drawing/2014/main" id="{60879112-B3DB-AD32-F6A0-5CF2D0CB0426}"/>
              </a:ext>
            </a:extLst>
          </p:cNvPr>
          <p:cNvSpPr txBox="1"/>
          <p:nvPr userDrawn="1"/>
        </p:nvSpPr>
        <p:spPr>
          <a:xfrm>
            <a:off x="277936" y="1582988"/>
            <a:ext cx="1892057" cy="707886"/>
          </a:xfrm>
          <a:prstGeom prst="rect">
            <a:avLst/>
          </a:prstGeom>
          <a:noFill/>
        </p:spPr>
        <p:txBody>
          <a:bodyPr wrap="square" rtlCol="0">
            <a:spAutoFit/>
          </a:bodyPr>
          <a:lstStyle/>
          <a:p>
            <a:pPr algn="ctr"/>
            <a:r>
              <a:rPr lang="en-US" sz="2000" dirty="0">
                <a:solidFill>
                  <a:srgbClr val="FFFF00"/>
                </a:solidFill>
                <a:latin typeface="Roboto Black" panose="02000000000000000000" pitchFamily="2" charset="0"/>
                <a:ea typeface="Roboto Black" panose="02000000000000000000" pitchFamily="2" charset="0"/>
                <a:cs typeface="Roboto Black" panose="02000000000000000000" pitchFamily="2" charset="0"/>
              </a:rPr>
              <a:t>Implementing </a:t>
            </a:r>
          </a:p>
          <a:p>
            <a:pPr algn="ctr"/>
            <a:r>
              <a:rPr lang="en-US" sz="2000" dirty="0">
                <a:solidFill>
                  <a:srgbClr val="FFFF00"/>
                </a:solidFill>
                <a:latin typeface="Roboto Black" panose="02000000000000000000" pitchFamily="2" charset="0"/>
                <a:ea typeface="Roboto Black" panose="02000000000000000000" pitchFamily="2" charset="0"/>
                <a:cs typeface="Roboto Black" panose="02000000000000000000" pitchFamily="2" charset="0"/>
              </a:rPr>
              <a:t>Organization:</a:t>
            </a:r>
          </a:p>
        </p:txBody>
      </p:sp>
      <p:grpSp>
        <p:nvGrpSpPr>
          <p:cNvPr id="2" name="Group 1">
            <a:extLst>
              <a:ext uri="{FF2B5EF4-FFF2-40B4-BE49-F238E27FC236}">
                <a16:creationId xmlns:a16="http://schemas.microsoft.com/office/drawing/2014/main" id="{D212EB48-1FAB-8D85-E237-076E12C82DB4}"/>
              </a:ext>
            </a:extLst>
          </p:cNvPr>
          <p:cNvGrpSpPr/>
          <p:nvPr userDrawn="1"/>
        </p:nvGrpSpPr>
        <p:grpSpPr>
          <a:xfrm>
            <a:off x="1994557" y="5177225"/>
            <a:ext cx="516329" cy="467395"/>
            <a:chOff x="1994557" y="5177225"/>
            <a:chExt cx="516329" cy="467395"/>
          </a:xfrm>
        </p:grpSpPr>
        <p:grpSp>
          <p:nvGrpSpPr>
            <p:cNvPr id="3" name="Group 2">
              <a:extLst>
                <a:ext uri="{FF2B5EF4-FFF2-40B4-BE49-F238E27FC236}">
                  <a16:creationId xmlns:a16="http://schemas.microsoft.com/office/drawing/2014/main" id="{4A1A1CDE-A9F4-4236-96C4-762F7864B5CC}"/>
                </a:ext>
              </a:extLst>
            </p:cNvPr>
            <p:cNvGrpSpPr/>
            <p:nvPr/>
          </p:nvGrpSpPr>
          <p:grpSpPr>
            <a:xfrm>
              <a:off x="2043491" y="5177225"/>
              <a:ext cx="467395" cy="467395"/>
              <a:chOff x="1234064" y="1230190"/>
              <a:chExt cx="564764" cy="564764"/>
            </a:xfrm>
          </p:grpSpPr>
          <p:sp>
            <p:nvSpPr>
              <p:cNvPr id="10" name="Oval 9">
                <a:extLst>
                  <a:ext uri="{FF2B5EF4-FFF2-40B4-BE49-F238E27FC236}">
                    <a16:creationId xmlns:a16="http://schemas.microsoft.com/office/drawing/2014/main" id="{9F5886F8-470D-8A52-02C1-5B25882F80B9}"/>
                  </a:ext>
                </a:extLst>
              </p:cNvPr>
              <p:cNvSpPr/>
              <p:nvPr/>
            </p:nvSpPr>
            <p:spPr>
              <a:xfrm>
                <a:off x="1271080" y="1269243"/>
                <a:ext cx="485972" cy="48597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Roboto Black" panose="02000000000000000000" pitchFamily="2" charset="0"/>
                  <a:ea typeface="Roboto Black" panose="02000000000000000000" pitchFamily="2" charset="0"/>
                  <a:cs typeface="Roboto Black" panose="02000000000000000000" pitchFamily="2" charset="0"/>
                </a:endParaRPr>
              </a:p>
            </p:txBody>
          </p:sp>
          <p:sp>
            <p:nvSpPr>
              <p:cNvPr id="12" name="Circle: Hollow 11">
                <a:extLst>
                  <a:ext uri="{FF2B5EF4-FFF2-40B4-BE49-F238E27FC236}">
                    <a16:creationId xmlns:a16="http://schemas.microsoft.com/office/drawing/2014/main" id="{84505CE6-F3FC-5A6D-8AD2-B791A1DFBCB5}"/>
                  </a:ext>
                </a:extLst>
              </p:cNvPr>
              <p:cNvSpPr/>
              <p:nvPr/>
            </p:nvSpPr>
            <p:spPr>
              <a:xfrm>
                <a:off x="1234064" y="1230190"/>
                <a:ext cx="564764" cy="564764"/>
              </a:xfrm>
              <a:prstGeom prst="donut">
                <a:avLst>
                  <a:gd name="adj" fmla="val 6663"/>
                </a:avLst>
              </a:prstGeom>
              <a:gradFill flip="none" rotWithShape="0">
                <a:gsLst>
                  <a:gs pos="0">
                    <a:srgbClr val="FFFF00">
                      <a:lumMod val="100000"/>
                    </a:srgbClr>
                  </a:gs>
                  <a:gs pos="65000">
                    <a:srgbClr val="C00000"/>
                  </a:gs>
                  <a:gs pos="49000">
                    <a:srgbClr val="7030A0"/>
                  </a:gs>
                  <a:gs pos="13000">
                    <a:srgbClr val="002060"/>
                  </a:gs>
                  <a:gs pos="32000">
                    <a:srgbClr val="0070C0"/>
                  </a:gs>
                  <a:gs pos="84000">
                    <a:srgbClr val="00B0F0"/>
                  </a:gs>
                  <a:gs pos="100000">
                    <a:srgbClr val="00B050"/>
                  </a:gs>
                </a:gsLst>
                <a:path path="rect">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7" name="Picture 6">
              <a:extLst>
                <a:ext uri="{FF2B5EF4-FFF2-40B4-BE49-F238E27FC236}">
                  <a16:creationId xmlns:a16="http://schemas.microsoft.com/office/drawing/2014/main" id="{E88D63EE-15F9-41FF-946F-0B16B6B5BBD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325" b="42080" l="31511" r="40539"/>
                      </a14:imgEffect>
                    </a14:imgLayer>
                  </a14:imgProps>
                </a:ext>
              </a:extLst>
            </a:blip>
            <a:srcRect l="30382" t="26606" r="58333" b="56201"/>
            <a:stretch/>
          </p:blipFill>
          <p:spPr>
            <a:xfrm>
              <a:off x="1994557" y="5183853"/>
              <a:ext cx="499286" cy="427879"/>
            </a:xfrm>
            <a:prstGeom prst="rect">
              <a:avLst/>
            </a:prstGeom>
          </p:spPr>
        </p:pic>
      </p:grpSp>
      <p:grpSp>
        <p:nvGrpSpPr>
          <p:cNvPr id="13" name="Group 12">
            <a:extLst>
              <a:ext uri="{FF2B5EF4-FFF2-40B4-BE49-F238E27FC236}">
                <a16:creationId xmlns:a16="http://schemas.microsoft.com/office/drawing/2014/main" id="{80EB4C42-3435-B287-7474-41D5C4DD7F13}"/>
              </a:ext>
            </a:extLst>
          </p:cNvPr>
          <p:cNvGrpSpPr/>
          <p:nvPr userDrawn="1"/>
        </p:nvGrpSpPr>
        <p:grpSpPr>
          <a:xfrm>
            <a:off x="1974824" y="1203289"/>
            <a:ext cx="516329" cy="467395"/>
            <a:chOff x="1994557" y="5177225"/>
            <a:chExt cx="516329" cy="467395"/>
          </a:xfrm>
        </p:grpSpPr>
        <p:grpSp>
          <p:nvGrpSpPr>
            <p:cNvPr id="15" name="Group 14">
              <a:extLst>
                <a:ext uri="{FF2B5EF4-FFF2-40B4-BE49-F238E27FC236}">
                  <a16:creationId xmlns:a16="http://schemas.microsoft.com/office/drawing/2014/main" id="{082E9E57-A59F-B660-71BC-4EDE016408C3}"/>
                </a:ext>
              </a:extLst>
            </p:cNvPr>
            <p:cNvGrpSpPr/>
            <p:nvPr/>
          </p:nvGrpSpPr>
          <p:grpSpPr>
            <a:xfrm>
              <a:off x="2043491" y="5177225"/>
              <a:ext cx="467395" cy="467395"/>
              <a:chOff x="1234064" y="1230190"/>
              <a:chExt cx="564764" cy="564764"/>
            </a:xfrm>
          </p:grpSpPr>
          <p:sp>
            <p:nvSpPr>
              <p:cNvPr id="17" name="Oval 16">
                <a:extLst>
                  <a:ext uri="{FF2B5EF4-FFF2-40B4-BE49-F238E27FC236}">
                    <a16:creationId xmlns:a16="http://schemas.microsoft.com/office/drawing/2014/main" id="{2FE1D173-0A60-ED86-FA1B-66FEC616B397}"/>
                  </a:ext>
                </a:extLst>
              </p:cNvPr>
              <p:cNvSpPr/>
              <p:nvPr/>
            </p:nvSpPr>
            <p:spPr>
              <a:xfrm>
                <a:off x="1271080" y="1269243"/>
                <a:ext cx="485972" cy="485972"/>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Roboto Black" panose="02000000000000000000" pitchFamily="2" charset="0"/>
                  <a:ea typeface="Roboto Black" panose="02000000000000000000" pitchFamily="2" charset="0"/>
                  <a:cs typeface="Roboto Black" panose="02000000000000000000" pitchFamily="2" charset="0"/>
                </a:endParaRPr>
              </a:p>
            </p:txBody>
          </p:sp>
          <p:sp>
            <p:nvSpPr>
              <p:cNvPr id="18" name="Circle: Hollow 17">
                <a:extLst>
                  <a:ext uri="{FF2B5EF4-FFF2-40B4-BE49-F238E27FC236}">
                    <a16:creationId xmlns:a16="http://schemas.microsoft.com/office/drawing/2014/main" id="{99ED8CE7-C932-C05B-581D-09D0F1A5F79A}"/>
                  </a:ext>
                </a:extLst>
              </p:cNvPr>
              <p:cNvSpPr/>
              <p:nvPr/>
            </p:nvSpPr>
            <p:spPr>
              <a:xfrm>
                <a:off x="1234064" y="1230190"/>
                <a:ext cx="564764" cy="564764"/>
              </a:xfrm>
              <a:prstGeom prst="donut">
                <a:avLst>
                  <a:gd name="adj" fmla="val 6663"/>
                </a:avLst>
              </a:prstGeom>
              <a:gradFill flip="none" rotWithShape="0">
                <a:gsLst>
                  <a:gs pos="0">
                    <a:srgbClr val="FFFF00">
                      <a:lumMod val="100000"/>
                    </a:srgbClr>
                  </a:gs>
                  <a:gs pos="65000">
                    <a:srgbClr val="C00000"/>
                  </a:gs>
                  <a:gs pos="49000">
                    <a:srgbClr val="7030A0"/>
                  </a:gs>
                  <a:gs pos="13000">
                    <a:srgbClr val="002060"/>
                  </a:gs>
                  <a:gs pos="32000">
                    <a:srgbClr val="0070C0"/>
                  </a:gs>
                  <a:gs pos="84000">
                    <a:srgbClr val="00B0F0"/>
                  </a:gs>
                  <a:gs pos="100000">
                    <a:srgbClr val="00B050"/>
                  </a:gs>
                </a:gsLst>
                <a:path path="rect">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16" name="Picture 15">
              <a:extLst>
                <a:ext uri="{FF2B5EF4-FFF2-40B4-BE49-F238E27FC236}">
                  <a16:creationId xmlns:a16="http://schemas.microsoft.com/office/drawing/2014/main" id="{2EAD78A9-D71C-6483-F17D-76E2594AB19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325" b="42080" l="31511" r="40539"/>
                      </a14:imgEffect>
                    </a14:imgLayer>
                  </a14:imgProps>
                </a:ext>
              </a:extLst>
            </a:blip>
            <a:srcRect l="30382" t="26606" r="58333" b="56201"/>
            <a:stretch/>
          </p:blipFill>
          <p:spPr>
            <a:xfrm>
              <a:off x="1994557" y="5183853"/>
              <a:ext cx="499286" cy="427879"/>
            </a:xfrm>
            <a:prstGeom prst="rect">
              <a:avLst/>
            </a:prstGeom>
          </p:spPr>
        </p:pic>
      </p:grpSp>
      <p:sp>
        <p:nvSpPr>
          <p:cNvPr id="5" name="TextBox 4">
            <a:extLst>
              <a:ext uri="{FF2B5EF4-FFF2-40B4-BE49-F238E27FC236}">
                <a16:creationId xmlns:a16="http://schemas.microsoft.com/office/drawing/2014/main" id="{F9569CC4-D525-73E4-2F23-FDC3BBE7B157}"/>
              </a:ext>
            </a:extLst>
          </p:cNvPr>
          <p:cNvSpPr txBox="1"/>
          <p:nvPr userDrawn="1"/>
        </p:nvSpPr>
        <p:spPr>
          <a:xfrm>
            <a:off x="108315" y="6515099"/>
            <a:ext cx="3114921" cy="1323439"/>
          </a:xfrm>
          <a:prstGeom prst="rect">
            <a:avLst/>
          </a:prstGeom>
          <a:noFill/>
        </p:spPr>
        <p:txBody>
          <a:bodyPr wrap="square">
            <a:spAutoFit/>
          </a:bodyPr>
          <a:lstStyle/>
          <a:p>
            <a:pPr algn="ctr"/>
            <a:r>
              <a:rPr lang="en-US" sz="1000" b="1" dirty="0">
                <a:solidFill>
                  <a:srgbClr val="193477"/>
                </a:solidFill>
                <a:latin typeface="Roboto Black" panose="02000000000000000000" pitchFamily="2" charset="0"/>
                <a:ea typeface="Roboto Black" panose="02000000000000000000" pitchFamily="2" charset="0"/>
                <a:cs typeface="Arial" panose="020B0604020202020204" pitchFamily="34" charset="0"/>
              </a:rPr>
              <a:t>UNDER BUILDING</a:t>
            </a:r>
          </a:p>
          <a:p>
            <a:pPr algn="ctr"/>
            <a:r>
              <a:rPr lang="en-US" sz="5000" b="1" dirty="0">
                <a:solidFill>
                  <a:srgbClr val="00B050"/>
                </a:solidFill>
                <a:latin typeface="Roboto Black" panose="02000000000000000000" pitchFamily="2" charset="0"/>
                <a:ea typeface="Roboto Black" panose="02000000000000000000" pitchFamily="2" charset="0"/>
                <a:cs typeface="Arial" panose="020B0604020202020204" pitchFamily="34" charset="0"/>
              </a:rPr>
              <a:t>45</a:t>
            </a:r>
          </a:p>
          <a:p>
            <a:pPr algn="ctr"/>
            <a:r>
              <a:rPr lang="en-US" sz="2000" b="1" dirty="0">
                <a:solidFill>
                  <a:srgbClr val="193477"/>
                </a:solidFill>
                <a:latin typeface="Roboto Black" panose="02000000000000000000" pitchFamily="2" charset="0"/>
                <a:ea typeface="Roboto Black" panose="02000000000000000000" pitchFamily="2" charset="0"/>
                <a:cs typeface="Arial" panose="020B0604020202020204" pitchFamily="34" charset="0"/>
              </a:rPr>
              <a:t>JOB</a:t>
            </a:r>
          </a:p>
        </p:txBody>
      </p:sp>
      <p:sp>
        <p:nvSpPr>
          <p:cNvPr id="19" name="TextBox 18">
            <a:extLst>
              <a:ext uri="{FF2B5EF4-FFF2-40B4-BE49-F238E27FC236}">
                <a16:creationId xmlns:a16="http://schemas.microsoft.com/office/drawing/2014/main" id="{ED67DA91-7A95-BC19-EC7B-988CAE12E883}"/>
              </a:ext>
            </a:extLst>
          </p:cNvPr>
          <p:cNvSpPr txBox="1"/>
          <p:nvPr userDrawn="1"/>
        </p:nvSpPr>
        <p:spPr>
          <a:xfrm>
            <a:off x="-1162872" y="6515099"/>
            <a:ext cx="3426652" cy="1323439"/>
          </a:xfrm>
          <a:prstGeom prst="rect">
            <a:avLst/>
          </a:prstGeom>
          <a:noFill/>
        </p:spPr>
        <p:txBody>
          <a:bodyPr wrap="square">
            <a:spAutoFit/>
          </a:bodyPr>
          <a:lstStyle/>
          <a:p>
            <a:pPr algn="ctr"/>
            <a:r>
              <a:rPr lang="en-US" sz="1000" b="1" dirty="0">
                <a:solidFill>
                  <a:srgbClr val="193477"/>
                </a:solidFill>
                <a:latin typeface="Roboto Black" panose="02000000000000000000" pitchFamily="2" charset="0"/>
                <a:ea typeface="Roboto Black" panose="02000000000000000000" pitchFamily="2" charset="0"/>
                <a:cs typeface="Arial" panose="020B0604020202020204" pitchFamily="34" charset="0"/>
              </a:rPr>
              <a:t>SUSTAINABLE</a:t>
            </a:r>
          </a:p>
          <a:p>
            <a:pPr algn="ctr"/>
            <a:r>
              <a:rPr lang="en-US" sz="5000" b="1" dirty="0">
                <a:solidFill>
                  <a:srgbClr val="00B050"/>
                </a:solidFill>
                <a:latin typeface="Roboto Black" panose="02000000000000000000" pitchFamily="2" charset="0"/>
                <a:ea typeface="Roboto Black" panose="02000000000000000000" pitchFamily="2" charset="0"/>
                <a:cs typeface="Arial" panose="020B0604020202020204" pitchFamily="34" charset="0"/>
              </a:rPr>
              <a:t>60</a:t>
            </a:r>
          </a:p>
          <a:p>
            <a:pPr algn="ctr"/>
            <a:r>
              <a:rPr lang="en-US" sz="2000" b="1" dirty="0">
                <a:solidFill>
                  <a:srgbClr val="193477"/>
                </a:solidFill>
                <a:latin typeface="Roboto Black" panose="02000000000000000000" pitchFamily="2" charset="0"/>
                <a:ea typeface="Roboto Black" panose="02000000000000000000" pitchFamily="2" charset="0"/>
                <a:cs typeface="Arial" panose="020B0604020202020204" pitchFamily="34" charset="0"/>
              </a:rPr>
              <a:t>JOB</a:t>
            </a:r>
          </a:p>
        </p:txBody>
      </p:sp>
    </p:spTree>
    <p:extLst>
      <p:ext uri="{BB962C8B-B14F-4D97-AF65-F5344CB8AC3E}">
        <p14:creationId xmlns:p14="http://schemas.microsoft.com/office/powerpoint/2010/main" val="3348243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420184-CA27-9F65-ECB5-B61DF5D579D4}"/>
              </a:ext>
            </a:extLst>
          </p:cNvPr>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590D7A-2089-1927-71C8-2F00639792C0}"/>
              </a:ext>
            </a:extLst>
          </p:cNvPr>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10D616-09AF-B3FF-8D79-D830C327D1C7}"/>
              </a:ext>
            </a:extLst>
          </p:cNvPr>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fld id="{A2A86BD5-8468-4173-B7D6-AED0AC38F0A6}" type="datetimeFigureOut">
              <a:rPr lang="en-US" smtClean="0"/>
              <a:t>9/1/2023</a:t>
            </a:fld>
            <a:endParaRPr lang="en-US" dirty="0"/>
          </a:p>
        </p:txBody>
      </p:sp>
      <p:sp>
        <p:nvSpPr>
          <p:cNvPr id="5" name="Footer Placeholder 4">
            <a:extLst>
              <a:ext uri="{FF2B5EF4-FFF2-40B4-BE49-F238E27FC236}">
                <a16:creationId xmlns:a16="http://schemas.microsoft.com/office/drawing/2014/main" id="{8EB6D764-2548-B87C-5F47-E098FD27D857}"/>
              </a:ext>
            </a:extLst>
          </p:cNvPr>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15BF26A-BDC8-22BE-7493-82408A0B7DF3}"/>
              </a:ext>
            </a:extLst>
          </p:cNvPr>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7F8ECEE6-77C6-4A1F-B37D-4FA93DF120A4}" type="slidenum">
              <a:rPr lang="en-US" smtClean="0"/>
              <a:t>‹#›</a:t>
            </a:fld>
            <a:endParaRPr lang="en-US" dirty="0"/>
          </a:p>
        </p:txBody>
      </p:sp>
      <p:sp>
        <p:nvSpPr>
          <p:cNvPr id="7" name="Rectangle 6">
            <a:extLst>
              <a:ext uri="{FF2B5EF4-FFF2-40B4-BE49-F238E27FC236}">
                <a16:creationId xmlns:a16="http://schemas.microsoft.com/office/drawing/2014/main" id="{4DBB850B-180E-571B-C7B0-E25DD536877A}"/>
              </a:ext>
            </a:extLst>
          </p:cNvPr>
          <p:cNvSpPr/>
          <p:nvPr userDrawn="1"/>
        </p:nvSpPr>
        <p:spPr>
          <a:xfrm>
            <a:off x="0" y="0"/>
            <a:ext cx="6858000" cy="983720"/>
          </a:xfrm>
          <a:prstGeom prst="rect">
            <a:avLst/>
          </a:prstGeom>
          <a:gradFill flip="none" rotWithShape="1">
            <a:gsLst>
              <a:gs pos="10000">
                <a:srgbClr val="193477">
                  <a:lumMod val="100000"/>
                </a:srgbClr>
              </a:gs>
              <a:gs pos="89000">
                <a:srgbClr val="35589F"/>
              </a:gs>
              <a:gs pos="42000">
                <a:srgbClr val="517BC7"/>
              </a:gs>
              <a:gs pos="100000">
                <a:srgbClr val="193477"/>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8" name="Group 15">
            <a:extLst>
              <a:ext uri="{FF2B5EF4-FFF2-40B4-BE49-F238E27FC236}">
                <a16:creationId xmlns:a16="http://schemas.microsoft.com/office/drawing/2014/main" id="{A933B28A-1FEE-506F-3B27-FB8C8881E775}"/>
              </a:ext>
            </a:extLst>
          </p:cNvPr>
          <p:cNvGrpSpPr/>
          <p:nvPr userDrawn="1"/>
        </p:nvGrpSpPr>
        <p:grpSpPr>
          <a:xfrm>
            <a:off x="284135" y="117981"/>
            <a:ext cx="2249908" cy="747758"/>
            <a:chOff x="4070340" y="761286"/>
            <a:chExt cx="5554783" cy="2022164"/>
          </a:xfrm>
        </p:grpSpPr>
        <p:pic>
          <p:nvPicPr>
            <p:cNvPr id="9" name="Picture 3">
              <a:extLst>
                <a:ext uri="{FF2B5EF4-FFF2-40B4-BE49-F238E27FC236}">
                  <a16:creationId xmlns:a16="http://schemas.microsoft.com/office/drawing/2014/main" id="{124A2473-E8D2-500E-CD34-3FBD2E66B489}"/>
                </a:ext>
              </a:extLst>
            </p:cNvPr>
            <p:cNvPicPr>
              <a:picLocks noChangeAspect="1"/>
            </p:cNvPicPr>
            <p:nvPr/>
          </p:nvPicPr>
          <p:blipFill>
            <a:blip r:embed="rId12" cstate="print"/>
            <a:stretch>
              <a:fillRect/>
            </a:stretch>
          </p:blipFill>
          <p:spPr>
            <a:xfrm>
              <a:off x="4070340" y="781761"/>
              <a:ext cx="1936146" cy="1936146"/>
            </a:xfrm>
            <a:prstGeom prst="rect">
              <a:avLst/>
            </a:prstGeom>
            <a:ln w="19050">
              <a:noFill/>
            </a:ln>
          </p:spPr>
        </p:pic>
        <p:cxnSp>
          <p:nvCxnSpPr>
            <p:cNvPr id="10" name="Straight Connector 2">
              <a:extLst>
                <a:ext uri="{FF2B5EF4-FFF2-40B4-BE49-F238E27FC236}">
                  <a16:creationId xmlns:a16="http://schemas.microsoft.com/office/drawing/2014/main" id="{27EE3C03-CB9C-2E4B-886F-254CF177ACF9}"/>
                </a:ext>
              </a:extLst>
            </p:cNvPr>
            <p:cNvCxnSpPr>
              <a:cxnSpLocks/>
            </p:cNvCxnSpPr>
            <p:nvPr/>
          </p:nvCxnSpPr>
          <p:spPr>
            <a:xfrm>
              <a:off x="6101737" y="761286"/>
              <a:ext cx="0" cy="19770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9929649-0612-88EC-EFC8-5EC4C3FBDB33}"/>
                </a:ext>
              </a:extLst>
            </p:cNvPr>
            <p:cNvSpPr txBox="1"/>
            <p:nvPr/>
          </p:nvSpPr>
          <p:spPr>
            <a:xfrm>
              <a:off x="4070340" y="2141444"/>
              <a:ext cx="1936146" cy="642006"/>
            </a:xfrm>
            <a:prstGeom prst="rect">
              <a:avLst/>
            </a:prstGeom>
            <a:solidFill>
              <a:srgbClr val="193477"/>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pPr>
              <a:r>
                <a:rPr kumimoji="0" lang="en-US" sz="6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Times New Roman" panose="02020603050405020304" pitchFamily="18" charset="0"/>
                </a:rPr>
                <a:t>GOVERNMENT OF MONGOLIA</a:t>
              </a:r>
            </a:p>
          </p:txBody>
        </p:sp>
        <p:sp>
          <p:nvSpPr>
            <p:cNvPr id="12" name="Title 1">
              <a:extLst>
                <a:ext uri="{FF2B5EF4-FFF2-40B4-BE49-F238E27FC236}">
                  <a16:creationId xmlns:a16="http://schemas.microsoft.com/office/drawing/2014/main" id="{4659670E-4EAE-FFA2-A977-FFBAB4E34F76}"/>
                </a:ext>
              </a:extLst>
            </p:cNvPr>
            <p:cNvSpPr txBox="1"/>
            <p:nvPr/>
          </p:nvSpPr>
          <p:spPr>
            <a:xfrm>
              <a:off x="6212411" y="1289812"/>
              <a:ext cx="3412712" cy="13176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pPr>
              <a:r>
                <a:rPr lang="en-US" sz="1000" b="1" dirty="0">
                  <a:solidFill>
                    <a:schemeClr val="bg1"/>
                  </a:solidFill>
                  <a:latin typeface="Roboto" panose="02000000000000000000" pitchFamily="2" charset="0"/>
                  <a:ea typeface="Roboto" panose="02000000000000000000" pitchFamily="2" charset="0"/>
                  <a:cs typeface="Times New Roman" panose="02020603050405020304" pitchFamily="18" charset="0"/>
                </a:rPr>
                <a:t>MINISTRY OF ROAD AND TRANSPORT DEVELOPMENT</a:t>
              </a:r>
            </a:p>
          </p:txBody>
        </p:sp>
      </p:grpSp>
      <p:cxnSp>
        <p:nvCxnSpPr>
          <p:cNvPr id="13" name="Straight Connector 2">
            <a:extLst>
              <a:ext uri="{FF2B5EF4-FFF2-40B4-BE49-F238E27FC236}">
                <a16:creationId xmlns:a16="http://schemas.microsoft.com/office/drawing/2014/main" id="{CEA0AB02-8A8E-682F-7B7E-61C77AAECE0A}"/>
              </a:ext>
            </a:extLst>
          </p:cNvPr>
          <p:cNvCxnSpPr>
            <a:cxnSpLocks/>
          </p:cNvCxnSpPr>
          <p:nvPr userDrawn="1"/>
        </p:nvCxnSpPr>
        <p:spPr>
          <a:xfrm flipH="1">
            <a:off x="284135" y="899455"/>
            <a:ext cx="62436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797667"/>
      </p:ext>
    </p:extLst>
  </p:cSld>
  <p:clrMap bg1="lt1" tx1="dk1" bg2="lt2" tx2="dk2" accent1="accent1" accent2="accent2" accent3="accent3" accent4="accent4" accent5="accent5" accent6="accent6" hlink="hlink" folHlink="folHlink"/>
  <p:sldLayoutIdLst>
    <p:sldLayoutId id="2147484288" r:id="rId1"/>
    <p:sldLayoutId id="2147484300" r:id="rId2"/>
    <p:sldLayoutId id="2147484289" r:id="rId3"/>
    <p:sldLayoutId id="2147484290" r:id="rId4"/>
    <p:sldLayoutId id="2147484291" r:id="rId5"/>
    <p:sldLayoutId id="2147484292" r:id="rId6"/>
    <p:sldLayoutId id="2147484293" r:id="rId7"/>
    <p:sldLayoutId id="2147484294" r:id="rId8"/>
    <p:sldLayoutId id="2147484299" r:id="rId9"/>
    <p:sldLayoutId id="2147484313" r:id="rId10"/>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10A60-021C-B0B3-C29F-326A21C704CA}"/>
              </a:ext>
            </a:extLst>
          </p:cNvPr>
          <p:cNvSpPr>
            <a:spLocks noGrp="1"/>
          </p:cNvSpPr>
          <p:nvPr>
            <p:ph type="title"/>
          </p:nvPr>
        </p:nvSpPr>
        <p:spPr>
          <a:xfrm>
            <a:off x="471488" y="527050"/>
            <a:ext cx="5915025" cy="19145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87AF8D-36AA-8E19-B9C1-F09B61CBEA23}"/>
              </a:ext>
            </a:extLst>
          </p:cNvPr>
          <p:cNvSpPr>
            <a:spLocks noGrp="1"/>
          </p:cNvSpPr>
          <p:nvPr>
            <p:ph type="body" idx="1"/>
          </p:nvPr>
        </p:nvSpPr>
        <p:spPr>
          <a:xfrm>
            <a:off x="471488" y="2636838"/>
            <a:ext cx="5915025" cy="62849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80770A-139F-CC5D-7D75-72FA000AB67C}"/>
              </a:ext>
            </a:extLst>
          </p:cNvPr>
          <p:cNvSpPr>
            <a:spLocks noGrp="1"/>
          </p:cNvSpPr>
          <p:nvPr>
            <p:ph type="dt" sz="half" idx="2"/>
          </p:nvPr>
        </p:nvSpPr>
        <p:spPr>
          <a:xfrm>
            <a:off x="471488" y="9182100"/>
            <a:ext cx="1543050" cy="527050"/>
          </a:xfrm>
          <a:prstGeom prst="rect">
            <a:avLst/>
          </a:prstGeom>
        </p:spPr>
        <p:txBody>
          <a:bodyPr vert="horz" lIns="91440" tIns="45720" rIns="91440" bIns="45720" rtlCol="0" anchor="ctr"/>
          <a:lstStyle>
            <a:lvl1pPr algn="l">
              <a:defRPr sz="1200">
                <a:solidFill>
                  <a:schemeClr val="tx1">
                    <a:tint val="75000"/>
                  </a:schemeClr>
                </a:solidFill>
              </a:defRPr>
            </a:lvl1pPr>
          </a:lstStyle>
          <a:p>
            <a:fld id="{ED84856A-0F1F-4F82-9F0A-8C7DFC491F9A}" type="datetimeFigureOut">
              <a:rPr lang="en-US" smtClean="0"/>
              <a:t>9/1/2023</a:t>
            </a:fld>
            <a:endParaRPr lang="en-US" dirty="0"/>
          </a:p>
        </p:txBody>
      </p:sp>
      <p:sp>
        <p:nvSpPr>
          <p:cNvPr id="5" name="Footer Placeholder 4">
            <a:extLst>
              <a:ext uri="{FF2B5EF4-FFF2-40B4-BE49-F238E27FC236}">
                <a16:creationId xmlns:a16="http://schemas.microsoft.com/office/drawing/2014/main" id="{A850ABC8-E4D3-BDED-4251-C16F6072953A}"/>
              </a:ext>
            </a:extLst>
          </p:cNvPr>
          <p:cNvSpPr>
            <a:spLocks noGrp="1"/>
          </p:cNvSpPr>
          <p:nvPr>
            <p:ph type="ftr" sz="quarter" idx="3"/>
          </p:nvPr>
        </p:nvSpPr>
        <p:spPr>
          <a:xfrm>
            <a:off x="2271713" y="9182100"/>
            <a:ext cx="2314575" cy="527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57F2215-D5F3-CAFD-66E7-0699E4D2B36D}"/>
              </a:ext>
            </a:extLst>
          </p:cNvPr>
          <p:cNvSpPr>
            <a:spLocks noGrp="1"/>
          </p:cNvSpPr>
          <p:nvPr>
            <p:ph type="sldNum" sz="quarter" idx="4"/>
          </p:nvPr>
        </p:nvSpPr>
        <p:spPr>
          <a:xfrm>
            <a:off x="4843463" y="9182100"/>
            <a:ext cx="1543050" cy="527050"/>
          </a:xfrm>
          <a:prstGeom prst="rect">
            <a:avLst/>
          </a:prstGeom>
        </p:spPr>
        <p:txBody>
          <a:bodyPr vert="horz" lIns="91440" tIns="45720" rIns="91440" bIns="45720" rtlCol="0" anchor="ctr"/>
          <a:lstStyle>
            <a:lvl1pPr algn="r">
              <a:defRPr sz="1200">
                <a:solidFill>
                  <a:schemeClr val="tx1">
                    <a:tint val="75000"/>
                  </a:schemeClr>
                </a:solidFill>
              </a:defRPr>
            </a:lvl1pPr>
          </a:lstStyle>
          <a:p>
            <a:fld id="{972C9175-81A4-4989-9453-85E8E0FDD386}" type="slidenum">
              <a:rPr lang="en-US" smtClean="0"/>
              <a:t>‹#›</a:t>
            </a:fld>
            <a:endParaRPr lang="en-US" dirty="0"/>
          </a:p>
        </p:txBody>
      </p:sp>
    </p:spTree>
    <p:extLst>
      <p:ext uri="{BB962C8B-B14F-4D97-AF65-F5344CB8AC3E}">
        <p14:creationId xmlns:p14="http://schemas.microsoft.com/office/powerpoint/2010/main" val="4286436433"/>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microsoft.com/office/2007/relationships/hdphoto" Target="../media/hdphoto2.wdp"/><Relationship Id="rId7"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0.jpeg"/><Relationship Id="rId7"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1.jpe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3.jpeg"/><Relationship Id="rId7"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4.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6.png"/><Relationship Id="rId7"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8.svg"/><Relationship Id="rId5" Type="http://schemas.openxmlformats.org/officeDocument/2006/relationships/image" Target="../media/image7.png"/><Relationship Id="rId4" Type="http://schemas.microsoft.com/office/2007/relationships/hdphoto" Target="../media/hdphoto3.wdp"/><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9.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193477"/>
            </a:gs>
            <a:gs pos="53000">
              <a:srgbClr val="7193D1"/>
            </a:gs>
            <a:gs pos="100000">
              <a:srgbClr val="193477"/>
            </a:gs>
          </a:gsLst>
          <a:lin ang="5400000" scaled="1"/>
        </a:gradFill>
        <a:effectLst/>
      </p:bgPr>
    </p:bg>
    <p:spTree>
      <p:nvGrpSpPr>
        <p:cNvPr id="1" name=""/>
        <p:cNvGrpSpPr/>
        <p:nvPr/>
      </p:nvGrpSpPr>
      <p:grpSpPr>
        <a:xfrm>
          <a:off x="0" y="0"/>
          <a:ext cx="0" cy="0"/>
          <a:chOff x="0" y="0"/>
          <a:chExt cx="0" cy="0"/>
        </a:xfrm>
      </p:grpSpPr>
      <p:grpSp>
        <p:nvGrpSpPr>
          <p:cNvPr id="4" name="Group 15">
            <a:extLst>
              <a:ext uri="{FF2B5EF4-FFF2-40B4-BE49-F238E27FC236}">
                <a16:creationId xmlns:a16="http://schemas.microsoft.com/office/drawing/2014/main" id="{F65234F6-87F0-B180-0E4B-171B5A32ACCD}"/>
              </a:ext>
            </a:extLst>
          </p:cNvPr>
          <p:cNvGrpSpPr/>
          <p:nvPr/>
        </p:nvGrpSpPr>
        <p:grpSpPr>
          <a:xfrm>
            <a:off x="1712492" y="3812036"/>
            <a:ext cx="3433015" cy="1140964"/>
            <a:chOff x="4070340" y="761286"/>
            <a:chExt cx="5554783" cy="2022164"/>
          </a:xfrm>
        </p:grpSpPr>
        <p:pic>
          <p:nvPicPr>
            <p:cNvPr id="5" name="Picture 3">
              <a:extLst>
                <a:ext uri="{FF2B5EF4-FFF2-40B4-BE49-F238E27FC236}">
                  <a16:creationId xmlns:a16="http://schemas.microsoft.com/office/drawing/2014/main" id="{0BD6A9A6-F002-4CFC-B2C0-2EF307DD5707}"/>
                </a:ext>
              </a:extLst>
            </p:cNvPr>
            <p:cNvPicPr>
              <a:picLocks noChangeAspect="1"/>
            </p:cNvPicPr>
            <p:nvPr/>
          </p:nvPicPr>
          <p:blipFill>
            <a:blip r:embed="rId2" cstate="print"/>
            <a:stretch>
              <a:fillRect/>
            </a:stretch>
          </p:blipFill>
          <p:spPr>
            <a:xfrm>
              <a:off x="4070340" y="781761"/>
              <a:ext cx="1936146" cy="1936146"/>
            </a:xfrm>
            <a:prstGeom prst="rect">
              <a:avLst/>
            </a:prstGeom>
            <a:ln w="19050">
              <a:noFill/>
            </a:ln>
          </p:spPr>
        </p:pic>
        <p:cxnSp>
          <p:nvCxnSpPr>
            <p:cNvPr id="6" name="Straight Connector 2">
              <a:extLst>
                <a:ext uri="{FF2B5EF4-FFF2-40B4-BE49-F238E27FC236}">
                  <a16:creationId xmlns:a16="http://schemas.microsoft.com/office/drawing/2014/main" id="{BED97881-BACF-0455-FAC4-E6B8146A9F18}"/>
                </a:ext>
              </a:extLst>
            </p:cNvPr>
            <p:cNvCxnSpPr>
              <a:cxnSpLocks/>
            </p:cNvCxnSpPr>
            <p:nvPr/>
          </p:nvCxnSpPr>
          <p:spPr>
            <a:xfrm>
              <a:off x="6101737" y="761286"/>
              <a:ext cx="0" cy="19770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229A2D0-A59E-8D32-AE82-FBC8CB43AC8F}"/>
                </a:ext>
              </a:extLst>
            </p:cNvPr>
            <p:cNvSpPr txBox="1"/>
            <p:nvPr/>
          </p:nvSpPr>
          <p:spPr>
            <a:xfrm>
              <a:off x="4070340" y="2141444"/>
              <a:ext cx="1936146" cy="642006"/>
            </a:xfrm>
            <a:prstGeom prst="rect">
              <a:avLst/>
            </a:prstGeom>
            <a:solidFill>
              <a:srgbClr val="193477"/>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pPr>
              <a:r>
                <a:rPr kumimoji="0" lang="en-US" sz="1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Times New Roman" panose="02020603050405020304" pitchFamily="18" charset="0"/>
                </a:rPr>
                <a:t>GOVERNMENT OF MONGOLIA</a:t>
              </a:r>
            </a:p>
          </p:txBody>
        </p:sp>
        <p:sp>
          <p:nvSpPr>
            <p:cNvPr id="8" name="Title 1">
              <a:extLst>
                <a:ext uri="{FF2B5EF4-FFF2-40B4-BE49-F238E27FC236}">
                  <a16:creationId xmlns:a16="http://schemas.microsoft.com/office/drawing/2014/main" id="{A558D3C3-CEDA-10AF-0E26-364C51CD5B92}"/>
                </a:ext>
              </a:extLst>
            </p:cNvPr>
            <p:cNvSpPr txBox="1"/>
            <p:nvPr/>
          </p:nvSpPr>
          <p:spPr>
            <a:xfrm>
              <a:off x="6212411" y="1289812"/>
              <a:ext cx="3412712" cy="13176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pPr>
              <a:r>
                <a:rPr lang="en-US" sz="1600" b="1" dirty="0">
                  <a:solidFill>
                    <a:schemeClr val="bg1"/>
                  </a:solidFill>
                  <a:latin typeface="Roboto" panose="02000000000000000000" pitchFamily="2" charset="0"/>
                  <a:ea typeface="Roboto" panose="02000000000000000000" pitchFamily="2" charset="0"/>
                  <a:cs typeface="Times New Roman" panose="02020603050405020304" pitchFamily="18" charset="0"/>
                </a:rPr>
                <a:t>MINISTRY OF ROAD AND TRANSPORT DEVELOPMENT</a:t>
              </a:r>
            </a:p>
          </p:txBody>
        </p:sp>
      </p:grpSp>
      <p:pic>
        <p:nvPicPr>
          <p:cNvPr id="11" name="Graphic 1">
            <a:extLst>
              <a:ext uri="{FF2B5EF4-FFF2-40B4-BE49-F238E27FC236}">
                <a16:creationId xmlns:a16="http://schemas.microsoft.com/office/drawing/2014/main" id="{D49AA4A4-82A5-38DF-CDBD-DD596C5C78D4}"/>
              </a:ext>
            </a:extLst>
          </p:cNvPr>
          <p:cNvPicPr>
            <a:picLocks noChangeAspect="1"/>
          </p:cNvPicPr>
          <p:nvPr/>
        </p:nvPicPr>
        <p:blipFill rotWithShape="1">
          <a:blip r:embed="rId3"/>
          <a:srcRect t="36952" b="36645"/>
          <a:stretch>
            <a:fillRect/>
          </a:stretch>
        </p:blipFill>
        <p:spPr>
          <a:xfrm>
            <a:off x="-127297" y="6169151"/>
            <a:ext cx="7112594" cy="498299"/>
          </a:xfrm>
          <a:prstGeom prst="rect">
            <a:avLst/>
          </a:prstGeom>
        </p:spPr>
      </p:pic>
    </p:spTree>
    <p:extLst>
      <p:ext uri="{BB962C8B-B14F-4D97-AF65-F5344CB8AC3E}">
        <p14:creationId xmlns:p14="http://schemas.microsoft.com/office/powerpoint/2010/main" val="37073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2EBB7B-5FF7-AF00-17A8-C73727EC4D6A}"/>
              </a:ext>
            </a:extLst>
          </p:cNvPr>
          <p:cNvSpPr txBox="1"/>
          <p:nvPr/>
        </p:nvSpPr>
        <p:spPr>
          <a:xfrm>
            <a:off x="2522748" y="1371487"/>
            <a:ext cx="3929064" cy="1200329"/>
          </a:xfrm>
          <a:prstGeom prst="rect">
            <a:avLst/>
          </a:prstGeom>
          <a:noFill/>
        </p:spPr>
        <p:txBody>
          <a:bodyPr wrap="square">
            <a:spAutoFit/>
          </a:bodyPr>
          <a:lstStyle/>
          <a:p>
            <a:pPr algn="just"/>
            <a:r>
              <a:rPr lang="en-US" sz="1800" b="1" dirty="0">
                <a:solidFill>
                  <a:schemeClr val="bg1"/>
                </a:solidFill>
                <a:latin typeface="Arial" panose="020B0604020202020204" pitchFamily="34" charset="0"/>
                <a:ea typeface="Roboto Black" panose="02000000000000000000" pitchFamily="2" charset="0"/>
                <a:cs typeface="Arial" panose="020B0604020202020204" pitchFamily="34" charset="0"/>
              </a:rPr>
              <a:t>Upgrading the capability of “</a:t>
            </a:r>
            <a:r>
              <a:rPr lang="en-US" sz="1800" b="1" dirty="0" err="1">
                <a:solidFill>
                  <a:schemeClr val="bg1"/>
                </a:solidFill>
                <a:latin typeface="Arial" panose="020B0604020202020204" pitchFamily="34" charset="0"/>
                <a:ea typeface="Roboto Black" panose="02000000000000000000" pitchFamily="2" charset="0"/>
                <a:cs typeface="Arial" panose="020B0604020202020204" pitchFamily="34" charset="0"/>
              </a:rPr>
              <a:t>Khovd</a:t>
            </a:r>
            <a:r>
              <a:rPr lang="en-US" sz="1800" b="1" dirty="0">
                <a:solidFill>
                  <a:schemeClr val="bg1"/>
                </a:solidFill>
                <a:latin typeface="Arial" panose="020B0604020202020204" pitchFamily="34" charset="0"/>
                <a:ea typeface="Roboto Black" panose="02000000000000000000" pitchFamily="2" charset="0"/>
                <a:cs typeface="Arial" panose="020B0604020202020204" pitchFamily="34" charset="0"/>
              </a:rPr>
              <a:t>” airport located in “</a:t>
            </a:r>
            <a:r>
              <a:rPr lang="en-US" sz="1800" b="1" dirty="0" err="1">
                <a:solidFill>
                  <a:schemeClr val="bg1"/>
                </a:solidFill>
                <a:latin typeface="Arial" panose="020B0604020202020204" pitchFamily="34" charset="0"/>
                <a:ea typeface="Roboto Black" panose="02000000000000000000" pitchFamily="2" charset="0"/>
                <a:cs typeface="Arial" panose="020B0604020202020204" pitchFamily="34" charset="0"/>
              </a:rPr>
              <a:t>Khovd</a:t>
            </a:r>
            <a:r>
              <a:rPr lang="en-US" sz="1800" b="1" dirty="0">
                <a:solidFill>
                  <a:schemeClr val="bg1"/>
                </a:solidFill>
                <a:latin typeface="Arial" panose="020B0604020202020204" pitchFamily="34" charset="0"/>
                <a:ea typeface="Roboto Black" panose="02000000000000000000" pitchFamily="2" charset="0"/>
                <a:cs typeface="Arial" panose="020B0604020202020204" pitchFamily="34" charset="0"/>
              </a:rPr>
              <a:t>” province to 4C aerodrome reference code</a:t>
            </a:r>
          </a:p>
        </p:txBody>
      </p:sp>
      <p:sp>
        <p:nvSpPr>
          <p:cNvPr id="3" name="TextBox 2">
            <a:extLst>
              <a:ext uri="{FF2B5EF4-FFF2-40B4-BE49-F238E27FC236}">
                <a16:creationId xmlns:a16="http://schemas.microsoft.com/office/drawing/2014/main" id="{89261AEA-CDEA-AA9B-98B6-03E294D60219}"/>
              </a:ext>
            </a:extLst>
          </p:cNvPr>
          <p:cNvSpPr txBox="1"/>
          <p:nvPr/>
        </p:nvSpPr>
        <p:spPr>
          <a:xfrm>
            <a:off x="2503410" y="2809177"/>
            <a:ext cx="3904299" cy="2492990"/>
          </a:xfrm>
          <a:prstGeom prst="rect">
            <a:avLst/>
          </a:prstGeom>
          <a:noFill/>
        </p:spPr>
        <p:txBody>
          <a:bodyPr wrap="square" rtlCol="0">
            <a:spAutoFit/>
          </a:bodyPr>
          <a:lstStyle/>
          <a:p>
            <a:pPr marL="171450" indent="-171450" algn="just">
              <a:buFont typeface="Arial" panose="020B0604020202020204" pitchFamily="34" charset="0"/>
              <a:buChar char="•"/>
            </a:pPr>
            <a:r>
              <a:rPr lang="en-US" sz="1200" dirty="0">
                <a:latin typeface="Roboto" panose="02000000000000000000" pitchFamily="2" charset="0"/>
                <a:ea typeface="Roboto" panose="02000000000000000000" pitchFamily="2" charset="0"/>
                <a:cs typeface="Arial" panose="020B0604020202020204" pitchFamily="34" charset="0"/>
              </a:rPr>
              <a:t>Increase the role and responsibility of the state in terms of society and economy, stabilize air transport services in remote areas, and expand international air connections;</a:t>
            </a:r>
          </a:p>
          <a:p>
            <a:pPr marL="171450" indent="-171450" algn="just">
              <a:buFont typeface="Arial" panose="020B0604020202020204" pitchFamily="34" charset="0"/>
              <a:buChar char="•"/>
            </a:pPr>
            <a:endParaRPr lang="en-US" sz="1200" dirty="0">
              <a:latin typeface="Roboto" panose="02000000000000000000" pitchFamily="2"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200" dirty="0">
                <a:latin typeface="Roboto" panose="02000000000000000000" pitchFamily="2" charset="0"/>
                <a:ea typeface="Roboto" panose="02000000000000000000" pitchFamily="2" charset="0"/>
                <a:cs typeface="Arial" panose="020B0604020202020204" pitchFamily="34" charset="0"/>
              </a:rPr>
              <a:t>Implementation of liberalization of international air transport, creation of competition, support for tourism development;</a:t>
            </a:r>
          </a:p>
          <a:p>
            <a:pPr marL="171450" indent="-171450" algn="just">
              <a:buFont typeface="Arial" panose="020B0604020202020204" pitchFamily="34" charset="0"/>
              <a:buChar char="•"/>
            </a:pPr>
            <a:endParaRPr lang="en-US" sz="1200" dirty="0">
              <a:latin typeface="Roboto" panose="02000000000000000000" pitchFamily="2"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200" dirty="0">
                <a:latin typeface="Roboto" panose="02000000000000000000" pitchFamily="2" charset="0"/>
                <a:ea typeface="Roboto" panose="02000000000000000000" pitchFamily="2" charset="0"/>
                <a:cs typeface="Arial" panose="020B0604020202020204" pitchFamily="34" charset="0"/>
              </a:rPr>
              <a:t>It will support local development, increase jobs, improve people's livelihoods, and reduce migration.</a:t>
            </a:r>
          </a:p>
          <a:p>
            <a:pPr algn="just"/>
            <a:endParaRPr lang="en-US" sz="1200" dirty="0">
              <a:latin typeface="Roboto" panose="02000000000000000000" pitchFamily="2" charset="0"/>
              <a:ea typeface="Roboto" panose="02000000000000000000" pitchFamily="2" charset="0"/>
              <a:cs typeface="Arial" panose="020B0604020202020204" pitchFamily="34" charset="0"/>
            </a:endParaRPr>
          </a:p>
          <a:p>
            <a:pPr algn="just"/>
            <a:endParaRPr lang="en-US" sz="1200" dirty="0">
              <a:latin typeface="Roboto" panose="02000000000000000000" pitchFamily="2" charset="0"/>
              <a:ea typeface="Roboto" panose="02000000000000000000" pitchFamily="2" charset="0"/>
              <a:cs typeface="Arial" panose="020B0604020202020204" pitchFamily="34" charset="0"/>
            </a:endParaRPr>
          </a:p>
        </p:txBody>
      </p:sp>
      <p:sp>
        <p:nvSpPr>
          <p:cNvPr id="9" name="TextBox 8">
            <a:extLst>
              <a:ext uri="{FF2B5EF4-FFF2-40B4-BE49-F238E27FC236}">
                <a16:creationId xmlns:a16="http://schemas.microsoft.com/office/drawing/2014/main" id="{26BCEB9B-746E-31ED-AA50-1652236E83DA}"/>
              </a:ext>
            </a:extLst>
          </p:cNvPr>
          <p:cNvSpPr txBox="1"/>
          <p:nvPr/>
        </p:nvSpPr>
        <p:spPr>
          <a:xfrm>
            <a:off x="2743593" y="5396974"/>
            <a:ext cx="4114407" cy="369332"/>
          </a:xfrm>
          <a:prstGeom prst="rect">
            <a:avLst/>
          </a:prstGeom>
          <a:noFill/>
        </p:spPr>
        <p:txBody>
          <a:bodyPr wrap="square" rtlCol="0">
            <a:spAutoFit/>
          </a:bodyPr>
          <a:lstStyle/>
          <a:p>
            <a:r>
              <a:rPr lang="en-US" b="1" dirty="0">
                <a:solidFill>
                  <a:srgbClr val="FFFF00"/>
                </a:solidFill>
                <a:latin typeface="Arial" panose="020B0604020202020204" pitchFamily="34" charset="0"/>
                <a:ea typeface="Roboto Black" panose="02000000000000000000" pitchFamily="2" charset="0"/>
                <a:cs typeface="Arial" panose="020B0604020202020204" pitchFamily="34" charset="0"/>
              </a:rPr>
              <a:t>Investment</a:t>
            </a:r>
          </a:p>
        </p:txBody>
      </p:sp>
      <p:sp>
        <p:nvSpPr>
          <p:cNvPr id="10" name="TextBox 9">
            <a:extLst>
              <a:ext uri="{FF2B5EF4-FFF2-40B4-BE49-F238E27FC236}">
                <a16:creationId xmlns:a16="http://schemas.microsoft.com/office/drawing/2014/main" id="{49AC1C55-5797-45AB-2743-2B46CC887F7B}"/>
              </a:ext>
            </a:extLst>
          </p:cNvPr>
          <p:cNvSpPr txBox="1"/>
          <p:nvPr/>
        </p:nvSpPr>
        <p:spPr>
          <a:xfrm>
            <a:off x="2689555" y="5717505"/>
            <a:ext cx="3532010" cy="369332"/>
          </a:xfrm>
          <a:prstGeom prst="rect">
            <a:avLst/>
          </a:prstGeom>
          <a:noFill/>
        </p:spPr>
        <p:txBody>
          <a:bodyPr wrap="square" rtlCol="0">
            <a:spAutoFit/>
          </a:bodyPr>
          <a:lstStyle/>
          <a:p>
            <a:r>
              <a:rPr lang="en-US" sz="1800" b="1" dirty="0">
                <a:solidFill>
                  <a:srgbClr val="EF5E26"/>
                </a:solidFill>
                <a:latin typeface="Roboto Black" panose="02000000000000000000" pitchFamily="2" charset="0"/>
                <a:ea typeface="Roboto Black" panose="02000000000000000000" pitchFamily="2" charset="0"/>
                <a:cs typeface="Arial" panose="020B0604020202020204" pitchFamily="34" charset="0"/>
              </a:rPr>
              <a:t>20 MILLION USD /APPROX./</a:t>
            </a:r>
          </a:p>
        </p:txBody>
      </p:sp>
      <p:sp>
        <p:nvSpPr>
          <p:cNvPr id="6" name="Rectangle: Rounded Corners 50">
            <a:extLst>
              <a:ext uri="{FF2B5EF4-FFF2-40B4-BE49-F238E27FC236}">
                <a16:creationId xmlns:a16="http://schemas.microsoft.com/office/drawing/2014/main" id="{7C4EF4CB-8293-8486-CAF0-8CC7DB6B13BC}"/>
              </a:ext>
            </a:extLst>
          </p:cNvPr>
          <p:cNvSpPr/>
          <p:nvPr/>
        </p:nvSpPr>
        <p:spPr>
          <a:xfrm>
            <a:off x="277937" y="4063194"/>
            <a:ext cx="1797207" cy="1844798"/>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1800" b="1" dirty="0">
                <a:solidFill>
                  <a:srgbClr val="FFFF00"/>
                </a:solidFill>
                <a:latin typeface="Roboto" panose="02000000000000000000" pitchFamily="2" charset="0"/>
                <a:ea typeface="Roboto" panose="02000000000000000000" pitchFamily="2" charset="0"/>
                <a:cs typeface="Times New Roman" panose="02020603050405020304" pitchFamily="18" charset="0"/>
              </a:rPr>
              <a:t>300 </a:t>
            </a:r>
          </a:p>
          <a:p>
            <a:pPr algn="ctr">
              <a:lnSpc>
                <a:spcPct val="107000"/>
              </a:lnSpc>
              <a:spcAft>
                <a:spcPts val="800"/>
              </a:spcAft>
            </a:pPr>
            <a:r>
              <a:rPr lang="en-US" sz="1050" b="1" dirty="0">
                <a:solidFill>
                  <a:srgbClr val="FFFF00"/>
                </a:solidFill>
                <a:latin typeface="Roboto" panose="02000000000000000000" pitchFamily="2" charset="0"/>
                <a:ea typeface="Roboto" panose="02000000000000000000" pitchFamily="2" charset="0"/>
                <a:cs typeface="Times New Roman" panose="02020603050405020304" pitchFamily="18" charset="0"/>
              </a:rPr>
              <a:t>PASSENGERS PER HOUR</a:t>
            </a:r>
            <a:r>
              <a:rPr lang="mn-MN" sz="1050" b="1" dirty="0">
                <a:solidFill>
                  <a:srgbClr val="FFFF00"/>
                </a:solidFill>
                <a:latin typeface="Roboto" panose="02000000000000000000" pitchFamily="2" charset="0"/>
                <a:ea typeface="Roboto" panose="02000000000000000000" pitchFamily="2" charset="0"/>
                <a:cs typeface="Times New Roman" panose="02020603050405020304" pitchFamily="18" charset="0"/>
              </a:rPr>
              <a:t>. </a:t>
            </a:r>
          </a:p>
          <a:p>
            <a:pPr algn="ctr">
              <a:lnSpc>
                <a:spcPct val="107000"/>
              </a:lnSpc>
              <a:spcAft>
                <a:spcPts val="800"/>
              </a:spcAft>
            </a:pPr>
            <a:r>
              <a:rPr lang="en-US" sz="1050" b="1" dirty="0">
                <a:solidFill>
                  <a:srgbClr val="FFFF00"/>
                </a:solidFill>
                <a:latin typeface="Roboto" panose="02000000000000000000" pitchFamily="2" charset="0"/>
                <a:ea typeface="Roboto" panose="02000000000000000000" pitchFamily="2" charset="0"/>
                <a:cs typeface="Times New Roman" panose="02020603050405020304" pitchFamily="18" charset="0"/>
              </a:rPr>
              <a:t>THE RUNWAY WILL BE CAPABLE OF DELIVERING 4D TYPE AIRCRAFT BOEING 737-800.</a:t>
            </a:r>
            <a:endParaRPr lang="en-US" sz="1050" dirty="0">
              <a:solidFill>
                <a:srgbClr val="FFFF00"/>
              </a:solidFill>
              <a:effectLst/>
              <a:latin typeface="Roboto" panose="02000000000000000000" pitchFamily="2" charset="0"/>
              <a:ea typeface="Roboto" panose="02000000000000000000" pitchFamily="2" charset="0"/>
              <a:cs typeface="Times New Roman" panose="02020603050405020304" pitchFamily="18" charset="0"/>
            </a:endParaRPr>
          </a:p>
        </p:txBody>
      </p:sp>
      <p:pic>
        <p:nvPicPr>
          <p:cNvPr id="4" name="Picture 3">
            <a:extLst>
              <a:ext uri="{FF2B5EF4-FFF2-40B4-BE49-F238E27FC236}">
                <a16:creationId xmlns:a16="http://schemas.microsoft.com/office/drawing/2014/main" id="{352A3E41-A3F8-51B3-D294-B09902A379B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9000"/>
                    </a14:imgEffect>
                    <a14:imgEffect>
                      <a14:colorTemperature colorTemp="9180"/>
                    </a14:imgEffect>
                    <a14:imgEffect>
                      <a14:brightnessContrast bright="-3000"/>
                    </a14:imgEffect>
                  </a14:imgLayer>
                </a14:imgProps>
              </a:ext>
            </a:extLst>
          </a:blip>
          <a:srcRect l="1556" t="3195" r="68096" b="61081"/>
          <a:stretch/>
        </p:blipFill>
        <p:spPr>
          <a:xfrm>
            <a:off x="2736813" y="6088544"/>
            <a:ext cx="3670896" cy="1652243"/>
          </a:xfrm>
          <a:prstGeom prst="rect">
            <a:avLst/>
          </a:prstGeom>
          <a:effectLst/>
        </p:spPr>
      </p:pic>
      <p:pic>
        <p:nvPicPr>
          <p:cNvPr id="30" name="Picture 29">
            <a:extLst>
              <a:ext uri="{FF2B5EF4-FFF2-40B4-BE49-F238E27FC236}">
                <a16:creationId xmlns:a16="http://schemas.microsoft.com/office/drawing/2014/main" id="{146C7733-3AD9-0D0E-9887-2B044D1EE2CF}"/>
              </a:ext>
            </a:extLst>
          </p:cNvPr>
          <p:cNvPicPr>
            <a:picLocks noChangeAspect="1"/>
          </p:cNvPicPr>
          <p:nvPr/>
        </p:nvPicPr>
        <p:blipFill rotWithShape="1">
          <a:blip r:embed="rId4">
            <a:extLst>
              <a:ext uri="{BEBA8EAE-BF5A-486C-A8C5-ECC9F3942E4B}">
                <a14:imgProps xmlns:a14="http://schemas.microsoft.com/office/drawing/2010/main">
                  <a14:imgLayer r:embed="rId3">
                    <a14:imgEffect>
                      <a14:colorTemperature colorTemp="11500"/>
                    </a14:imgEffect>
                  </a14:imgLayer>
                </a14:imgProps>
              </a:ext>
            </a:extLst>
          </a:blip>
          <a:srcRect l="67783" t="3746" r="2263" b="54117"/>
          <a:stretch/>
        </p:blipFill>
        <p:spPr>
          <a:xfrm>
            <a:off x="2736813" y="7734102"/>
            <a:ext cx="1980148" cy="1074744"/>
          </a:xfrm>
          <a:prstGeom prst="rect">
            <a:avLst/>
          </a:prstGeom>
        </p:spPr>
      </p:pic>
      <p:pic>
        <p:nvPicPr>
          <p:cNvPr id="31" name="Picture 30">
            <a:extLst>
              <a:ext uri="{FF2B5EF4-FFF2-40B4-BE49-F238E27FC236}">
                <a16:creationId xmlns:a16="http://schemas.microsoft.com/office/drawing/2014/main" id="{235EA370-6C74-BC81-E481-94DAEC36AFC5}"/>
              </a:ext>
            </a:extLst>
          </p:cNvPr>
          <p:cNvPicPr>
            <a:picLocks noChangeAspect="1"/>
          </p:cNvPicPr>
          <p:nvPr/>
        </p:nvPicPr>
        <p:blipFill rotWithShape="1">
          <a:blip r:embed="rId4">
            <a:extLst>
              <a:ext uri="{BEBA8EAE-BF5A-486C-A8C5-ECC9F3942E4B}">
                <a14:imgProps xmlns:a14="http://schemas.microsoft.com/office/drawing/2010/main">
                  <a14:imgLayer r:embed="rId3">
                    <a14:imgEffect>
                      <a14:colorTemperature colorTemp="11500"/>
                    </a14:imgEffect>
                  </a14:imgLayer>
                </a14:imgProps>
              </a:ext>
            </a:extLst>
          </a:blip>
          <a:srcRect l="39000" t="4101" r="35551" b="53626"/>
          <a:stretch/>
        </p:blipFill>
        <p:spPr>
          <a:xfrm>
            <a:off x="4720698" y="7732517"/>
            <a:ext cx="1683274" cy="1074743"/>
          </a:xfrm>
          <a:prstGeom prst="rect">
            <a:avLst/>
          </a:prstGeom>
        </p:spPr>
      </p:pic>
      <p:sp>
        <p:nvSpPr>
          <p:cNvPr id="7" name="Oval 6">
            <a:extLst>
              <a:ext uri="{FF2B5EF4-FFF2-40B4-BE49-F238E27FC236}">
                <a16:creationId xmlns:a16="http://schemas.microsoft.com/office/drawing/2014/main" id="{253125E9-EE38-969E-DA44-30A961C583B5}"/>
              </a:ext>
            </a:extLst>
          </p:cNvPr>
          <p:cNvSpPr/>
          <p:nvPr/>
        </p:nvSpPr>
        <p:spPr>
          <a:xfrm>
            <a:off x="5373656" y="9131939"/>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8" name="Oval 7">
            <a:extLst>
              <a:ext uri="{FF2B5EF4-FFF2-40B4-BE49-F238E27FC236}">
                <a16:creationId xmlns:a16="http://schemas.microsoft.com/office/drawing/2014/main" id="{F33C52C6-5B21-2CBD-6748-7196F033E3A7}"/>
              </a:ext>
            </a:extLst>
          </p:cNvPr>
          <p:cNvSpPr/>
          <p:nvPr/>
        </p:nvSpPr>
        <p:spPr>
          <a:xfrm>
            <a:off x="4226117" y="9131939"/>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11" name="Oval 10">
            <a:extLst>
              <a:ext uri="{FF2B5EF4-FFF2-40B4-BE49-F238E27FC236}">
                <a16:creationId xmlns:a16="http://schemas.microsoft.com/office/drawing/2014/main" id="{7E76AE42-5F69-9AAB-03D1-EA259EEBFA0F}"/>
              </a:ext>
            </a:extLst>
          </p:cNvPr>
          <p:cNvSpPr/>
          <p:nvPr/>
        </p:nvSpPr>
        <p:spPr>
          <a:xfrm>
            <a:off x="3098087" y="9140536"/>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12" name="Oval 11">
            <a:extLst>
              <a:ext uri="{FF2B5EF4-FFF2-40B4-BE49-F238E27FC236}">
                <a16:creationId xmlns:a16="http://schemas.microsoft.com/office/drawing/2014/main" id="{D1CBEA64-36E4-95F2-8B9D-C3D835919DE4}"/>
              </a:ext>
            </a:extLst>
          </p:cNvPr>
          <p:cNvSpPr/>
          <p:nvPr/>
        </p:nvSpPr>
        <p:spPr>
          <a:xfrm>
            <a:off x="1897999" y="9140536"/>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grpSp>
        <p:nvGrpSpPr>
          <p:cNvPr id="13" name="Group 12">
            <a:extLst>
              <a:ext uri="{FF2B5EF4-FFF2-40B4-BE49-F238E27FC236}">
                <a16:creationId xmlns:a16="http://schemas.microsoft.com/office/drawing/2014/main" id="{528E8FD9-CFBC-155F-AB4B-A9376B8406A9}"/>
              </a:ext>
            </a:extLst>
          </p:cNvPr>
          <p:cNvGrpSpPr/>
          <p:nvPr/>
        </p:nvGrpSpPr>
        <p:grpSpPr>
          <a:xfrm>
            <a:off x="632377" y="9131939"/>
            <a:ext cx="5563515" cy="702321"/>
            <a:chOff x="424464" y="8662382"/>
            <a:chExt cx="5563515" cy="702321"/>
          </a:xfrm>
        </p:grpSpPr>
        <p:sp>
          <p:nvSpPr>
            <p:cNvPr id="14" name="TextBox 13">
              <a:extLst>
                <a:ext uri="{FF2B5EF4-FFF2-40B4-BE49-F238E27FC236}">
                  <a16:creationId xmlns:a16="http://schemas.microsoft.com/office/drawing/2014/main" id="{124932AE-98E6-98D4-1967-2C2F630A4BE3}"/>
                </a:ext>
              </a:extLst>
            </p:cNvPr>
            <p:cNvSpPr txBox="1"/>
            <p:nvPr/>
          </p:nvSpPr>
          <p:spPr>
            <a:xfrm>
              <a:off x="2852256" y="8932572"/>
              <a:ext cx="800431" cy="369332"/>
            </a:xfrm>
            <a:prstGeom prst="rect">
              <a:avLst/>
            </a:prstGeom>
            <a:noFill/>
          </p:spPr>
          <p:txBody>
            <a:bodyPr wrap="square" rtlCol="0">
              <a:spAutoFit/>
            </a:bodyPr>
            <a:lstStyle/>
            <a:p>
              <a:pPr algn="ctr"/>
              <a:r>
                <a:rPr lang="en-US" sz="900" b="1" dirty="0">
                  <a:solidFill>
                    <a:srgbClr val="3FAF47"/>
                  </a:solidFill>
                  <a:latin typeface="Roboto Black" panose="02000000000000000000" pitchFamily="2" charset="0"/>
                  <a:ea typeface="Roboto Black" panose="02000000000000000000" pitchFamily="2" charset="0"/>
                  <a:cs typeface="Arial" panose="020B0604020202020204" pitchFamily="34" charset="0"/>
                </a:rPr>
                <a:t>LAND PERMIT</a:t>
              </a:r>
            </a:p>
          </p:txBody>
        </p:sp>
        <p:sp>
          <p:nvSpPr>
            <p:cNvPr id="15" name="TextBox 14">
              <a:extLst>
                <a:ext uri="{FF2B5EF4-FFF2-40B4-BE49-F238E27FC236}">
                  <a16:creationId xmlns:a16="http://schemas.microsoft.com/office/drawing/2014/main" id="{6E7D6536-566C-567B-3380-4AF495DF12F5}"/>
                </a:ext>
              </a:extLst>
            </p:cNvPr>
            <p:cNvSpPr txBox="1"/>
            <p:nvPr/>
          </p:nvSpPr>
          <p:spPr>
            <a:xfrm>
              <a:off x="1691918" y="8970729"/>
              <a:ext cx="733425" cy="246221"/>
            </a:xfrm>
            <a:prstGeom prst="rect">
              <a:avLst/>
            </a:prstGeom>
            <a:noFill/>
          </p:spPr>
          <p:txBody>
            <a:bodyPr wrap="square" rtlCol="0">
              <a:spAutoFit/>
            </a:bodyPr>
            <a:lstStyle/>
            <a:p>
              <a:pPr algn="ctr"/>
              <a:r>
                <a:rPr lang="en-US" sz="1000" b="1" dirty="0">
                  <a:solidFill>
                    <a:srgbClr val="3FAF47"/>
                  </a:solidFill>
                  <a:latin typeface="Roboto Black" panose="02000000000000000000" pitchFamily="2" charset="0"/>
                  <a:ea typeface="Roboto Black" panose="02000000000000000000" pitchFamily="2" charset="0"/>
                  <a:cs typeface="Arial" panose="020B0604020202020204" pitchFamily="34" charset="0"/>
                </a:rPr>
                <a:t>DESIGN</a:t>
              </a:r>
            </a:p>
          </p:txBody>
        </p:sp>
        <p:sp>
          <p:nvSpPr>
            <p:cNvPr id="16" name="TextBox 15">
              <a:extLst>
                <a:ext uri="{FF2B5EF4-FFF2-40B4-BE49-F238E27FC236}">
                  <a16:creationId xmlns:a16="http://schemas.microsoft.com/office/drawing/2014/main" id="{679620DE-A056-3785-F3B6-AFFE49AEE084}"/>
                </a:ext>
              </a:extLst>
            </p:cNvPr>
            <p:cNvSpPr txBox="1"/>
            <p:nvPr/>
          </p:nvSpPr>
          <p:spPr>
            <a:xfrm>
              <a:off x="5146234" y="8932572"/>
              <a:ext cx="841745" cy="338554"/>
            </a:xfrm>
            <a:prstGeom prst="rect">
              <a:avLst/>
            </a:prstGeom>
            <a:noFill/>
          </p:spPr>
          <p:txBody>
            <a:bodyPr wrap="square" rtlCol="0">
              <a:spAutoFit/>
            </a:bodyPr>
            <a:lstStyle/>
            <a:p>
              <a:pPr algn="ctr"/>
              <a:r>
                <a:rPr lang="en-US" sz="800" b="1" dirty="0">
                  <a:solidFill>
                    <a:srgbClr val="FF0000"/>
                  </a:solidFill>
                  <a:latin typeface="Roboto Black" panose="02000000000000000000" pitchFamily="2" charset="0"/>
                  <a:ea typeface="Roboto Black" panose="02000000000000000000" pitchFamily="2" charset="0"/>
                  <a:cs typeface="Arial" panose="020B0604020202020204" pitchFamily="34" charset="0"/>
                </a:rPr>
                <a:t>FINANCING SOLUTION</a:t>
              </a:r>
            </a:p>
          </p:txBody>
        </p:sp>
        <p:sp>
          <p:nvSpPr>
            <p:cNvPr id="17" name="Oval 16">
              <a:extLst>
                <a:ext uri="{FF2B5EF4-FFF2-40B4-BE49-F238E27FC236}">
                  <a16:creationId xmlns:a16="http://schemas.microsoft.com/office/drawing/2014/main" id="{2C796B80-56BF-24FC-BCD7-289304D3D4D0}"/>
                </a:ext>
              </a:extLst>
            </p:cNvPr>
            <p:cNvSpPr/>
            <p:nvPr/>
          </p:nvSpPr>
          <p:spPr>
            <a:xfrm>
              <a:off x="457548" y="8662382"/>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18" name="TextBox 17">
              <a:extLst>
                <a:ext uri="{FF2B5EF4-FFF2-40B4-BE49-F238E27FC236}">
                  <a16:creationId xmlns:a16="http://schemas.microsoft.com/office/drawing/2014/main" id="{02238E42-9C7B-443E-C7F6-F23E7877BBCF}"/>
                </a:ext>
              </a:extLst>
            </p:cNvPr>
            <p:cNvSpPr txBox="1"/>
            <p:nvPr/>
          </p:nvSpPr>
          <p:spPr>
            <a:xfrm>
              <a:off x="424464" y="8922256"/>
              <a:ext cx="841745" cy="338554"/>
            </a:xfrm>
            <a:prstGeom prst="rect">
              <a:avLst/>
            </a:prstGeom>
            <a:noFill/>
          </p:spPr>
          <p:txBody>
            <a:bodyPr wrap="square" rtlCol="0">
              <a:spAutoFit/>
            </a:bodyPr>
            <a:lstStyle/>
            <a:p>
              <a:pPr algn="ctr"/>
              <a:r>
                <a:rPr lang="en-US" sz="800" b="1" dirty="0">
                  <a:solidFill>
                    <a:srgbClr val="FF0000"/>
                  </a:solidFill>
                  <a:latin typeface="Roboto Black" panose="02000000000000000000" pitchFamily="2" charset="0"/>
                  <a:ea typeface="Roboto Black" panose="02000000000000000000" pitchFamily="2" charset="0"/>
                  <a:cs typeface="Arial" panose="020B0604020202020204" pitchFamily="34" charset="0"/>
                </a:rPr>
                <a:t>FEASIBILITY STUDY</a:t>
              </a:r>
            </a:p>
          </p:txBody>
        </p:sp>
        <p:sp>
          <p:nvSpPr>
            <p:cNvPr id="19" name="TextBox 18">
              <a:extLst>
                <a:ext uri="{FF2B5EF4-FFF2-40B4-BE49-F238E27FC236}">
                  <a16:creationId xmlns:a16="http://schemas.microsoft.com/office/drawing/2014/main" id="{ABFD48BF-703B-B94B-ABB9-4F60E98B89D9}"/>
                </a:ext>
              </a:extLst>
            </p:cNvPr>
            <p:cNvSpPr txBox="1"/>
            <p:nvPr/>
          </p:nvSpPr>
          <p:spPr>
            <a:xfrm>
              <a:off x="3890722" y="8955903"/>
              <a:ext cx="976794" cy="307777"/>
            </a:xfrm>
            <a:prstGeom prst="rect">
              <a:avLst/>
            </a:prstGeom>
            <a:noFill/>
          </p:spPr>
          <p:txBody>
            <a:bodyPr wrap="square" rtlCol="0">
              <a:spAutoFit/>
            </a:bodyPr>
            <a:lstStyle/>
            <a:p>
              <a:pPr algn="ctr"/>
              <a:r>
                <a:rPr lang="en-US" sz="700" b="1" dirty="0">
                  <a:solidFill>
                    <a:srgbClr val="3FAF47"/>
                  </a:solidFill>
                  <a:latin typeface="Roboto Black" panose="02000000000000000000" pitchFamily="2" charset="0"/>
                  <a:ea typeface="Roboto Black" panose="02000000000000000000" pitchFamily="2" charset="0"/>
                  <a:cs typeface="Arial" panose="020B0604020202020204" pitchFamily="34" charset="0"/>
                </a:rPr>
                <a:t>ENVIRONMENTAL ASSESSMENT</a:t>
              </a:r>
            </a:p>
          </p:txBody>
        </p:sp>
        <p:pic>
          <p:nvPicPr>
            <p:cNvPr id="20" name="Graphic 9" descr="Close with solid fill">
              <a:extLst>
                <a:ext uri="{FF2B5EF4-FFF2-40B4-BE49-F238E27FC236}">
                  <a16:creationId xmlns:a16="http://schemas.microsoft.com/office/drawing/2014/main" id="{0A7FB5F2-A36B-49E4-1393-6375614B50B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29219" y="8701478"/>
              <a:ext cx="275774" cy="275774"/>
            </a:xfrm>
            <a:prstGeom prst="rect">
              <a:avLst/>
            </a:prstGeom>
          </p:spPr>
        </p:pic>
      </p:grpSp>
      <p:pic>
        <p:nvPicPr>
          <p:cNvPr id="21" name="Graphic 9" descr="Close with solid fill">
            <a:extLst>
              <a:ext uri="{FF2B5EF4-FFF2-40B4-BE49-F238E27FC236}">
                <a16:creationId xmlns:a16="http://schemas.microsoft.com/office/drawing/2014/main" id="{DD1710CE-B2E7-1302-8B18-E1EB967D3F6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5362" y="9171035"/>
            <a:ext cx="275774" cy="275774"/>
          </a:xfrm>
          <a:prstGeom prst="rect">
            <a:avLst/>
          </a:prstGeom>
        </p:spPr>
      </p:pic>
      <p:pic>
        <p:nvPicPr>
          <p:cNvPr id="22" name="Graphic 21" descr="Checkmark">
            <a:extLst>
              <a:ext uri="{FF2B5EF4-FFF2-40B4-BE49-F238E27FC236}">
                <a16:creationId xmlns:a16="http://schemas.microsoft.com/office/drawing/2014/main" id="{6D4AC812-2D85-0722-2AB5-291F461C4E1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63849" y="9188737"/>
            <a:ext cx="251304" cy="251304"/>
          </a:xfrm>
          <a:prstGeom prst="rect">
            <a:avLst/>
          </a:prstGeom>
        </p:spPr>
      </p:pic>
      <p:pic>
        <p:nvPicPr>
          <p:cNvPr id="23" name="Graphic 22" descr="Checkmark">
            <a:extLst>
              <a:ext uri="{FF2B5EF4-FFF2-40B4-BE49-F238E27FC236}">
                <a16:creationId xmlns:a16="http://schemas.microsoft.com/office/drawing/2014/main" id="{A8D5918F-80EB-C871-CD6F-F9108788ED5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34732" y="9186397"/>
            <a:ext cx="251304" cy="251304"/>
          </a:xfrm>
          <a:prstGeom prst="rect">
            <a:avLst/>
          </a:prstGeom>
        </p:spPr>
      </p:pic>
      <p:pic>
        <p:nvPicPr>
          <p:cNvPr id="24" name="Graphic 23" descr="Checkmark">
            <a:extLst>
              <a:ext uri="{FF2B5EF4-FFF2-40B4-BE49-F238E27FC236}">
                <a16:creationId xmlns:a16="http://schemas.microsoft.com/office/drawing/2014/main" id="{BF221253-790A-451A-F59B-BF3BD0C0D3A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71471" y="9183270"/>
            <a:ext cx="251304" cy="251304"/>
          </a:xfrm>
          <a:prstGeom prst="rect">
            <a:avLst/>
          </a:prstGeom>
        </p:spPr>
      </p:pic>
      <p:pic>
        <p:nvPicPr>
          <p:cNvPr id="26" name="Picture 25">
            <a:extLst>
              <a:ext uri="{FF2B5EF4-FFF2-40B4-BE49-F238E27FC236}">
                <a16:creationId xmlns:a16="http://schemas.microsoft.com/office/drawing/2014/main" id="{CCA2892A-CDAF-E342-9328-C7B030DBAD4F}"/>
              </a:ext>
            </a:extLst>
          </p:cNvPr>
          <p:cNvPicPr>
            <a:picLocks noChangeAspect="1"/>
          </p:cNvPicPr>
          <p:nvPr/>
        </p:nvPicPr>
        <p:blipFill rotWithShape="1">
          <a:blip r:embed="rId9">
            <a:extLst>
              <a:ext uri="{28A0092B-C50C-407E-A947-70E740481C1C}">
                <a14:useLocalDpi xmlns:a14="http://schemas.microsoft.com/office/drawing/2010/main" val="0"/>
              </a:ext>
            </a:extLst>
          </a:blip>
          <a:srcRect l="32778" t="32106" r="31220" b="33457"/>
          <a:stretch/>
        </p:blipFill>
        <p:spPr>
          <a:xfrm>
            <a:off x="5959430" y="4913685"/>
            <a:ext cx="984763" cy="994307"/>
          </a:xfrm>
          <a:prstGeom prst="rect">
            <a:avLst/>
          </a:prstGeom>
        </p:spPr>
      </p:pic>
    </p:spTree>
    <p:extLst>
      <p:ext uri="{BB962C8B-B14F-4D97-AF65-F5344CB8AC3E}">
        <p14:creationId xmlns:p14="http://schemas.microsoft.com/office/powerpoint/2010/main" val="843851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88E485-E500-4EE0-1B7E-2477BF886F41}"/>
              </a:ext>
            </a:extLst>
          </p:cNvPr>
          <p:cNvSpPr txBox="1"/>
          <p:nvPr/>
        </p:nvSpPr>
        <p:spPr>
          <a:xfrm>
            <a:off x="4349578" y="4660612"/>
            <a:ext cx="2252293" cy="584775"/>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Progress</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3" name="TextBox 2">
            <a:extLst>
              <a:ext uri="{FF2B5EF4-FFF2-40B4-BE49-F238E27FC236}">
                <a16:creationId xmlns:a16="http://schemas.microsoft.com/office/drawing/2014/main" id="{47B9085C-3488-6D86-DADF-B64CBBF68B29}"/>
              </a:ext>
            </a:extLst>
          </p:cNvPr>
          <p:cNvSpPr txBox="1"/>
          <p:nvPr/>
        </p:nvSpPr>
        <p:spPr>
          <a:xfrm>
            <a:off x="4349577" y="1539872"/>
            <a:ext cx="2252293" cy="1077218"/>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Project name</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4" name="TextBox 3">
            <a:extLst>
              <a:ext uri="{FF2B5EF4-FFF2-40B4-BE49-F238E27FC236}">
                <a16:creationId xmlns:a16="http://schemas.microsoft.com/office/drawing/2014/main" id="{A37B0EF9-342A-6D26-E600-FC3E280C6248}"/>
              </a:ext>
            </a:extLst>
          </p:cNvPr>
          <p:cNvSpPr txBox="1"/>
          <p:nvPr/>
        </p:nvSpPr>
        <p:spPr>
          <a:xfrm>
            <a:off x="411892" y="7058822"/>
            <a:ext cx="2252293" cy="584775"/>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Solutions</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23E1141B-DF7B-8638-DA92-72F41702C00A}"/>
              </a:ext>
            </a:extLst>
          </p:cNvPr>
          <p:cNvSpPr txBox="1"/>
          <p:nvPr/>
        </p:nvSpPr>
        <p:spPr>
          <a:xfrm>
            <a:off x="256131" y="1523739"/>
            <a:ext cx="3833956" cy="1754326"/>
          </a:xfrm>
          <a:prstGeom prst="rect">
            <a:avLst/>
          </a:prstGeom>
          <a:noFill/>
        </p:spPr>
        <p:txBody>
          <a:bodyPr wrap="square">
            <a:spAutoFit/>
          </a:bodyPr>
          <a:lstStyle/>
          <a:p>
            <a:pPr algn="just"/>
            <a:r>
              <a:rPr lang="en-US" b="1" dirty="0">
                <a:latin typeface="Arial" panose="020B0604020202020204" pitchFamily="34" charset="0"/>
                <a:ea typeface="Roboto Black" panose="02000000000000000000" pitchFamily="2" charset="0"/>
                <a:cs typeface="Arial" panose="020B0604020202020204" pitchFamily="34" charset="0"/>
              </a:rPr>
              <a:t>Upgrading the capability of “</a:t>
            </a:r>
            <a:r>
              <a:rPr lang="en-US" b="1" dirty="0" err="1">
                <a:latin typeface="Arial" panose="020B0604020202020204" pitchFamily="34" charset="0"/>
                <a:ea typeface="Roboto Black" panose="02000000000000000000" pitchFamily="2" charset="0"/>
                <a:cs typeface="Arial" panose="020B0604020202020204" pitchFamily="34" charset="0"/>
              </a:rPr>
              <a:t>Khovd</a:t>
            </a:r>
            <a:r>
              <a:rPr lang="en-US" b="1" dirty="0">
                <a:latin typeface="Arial" panose="020B0604020202020204" pitchFamily="34" charset="0"/>
                <a:ea typeface="Roboto Black" panose="02000000000000000000" pitchFamily="2" charset="0"/>
                <a:cs typeface="Arial" panose="020B0604020202020204" pitchFamily="34" charset="0"/>
              </a:rPr>
              <a:t>” airport located in “</a:t>
            </a:r>
            <a:r>
              <a:rPr lang="en-US" b="1" dirty="0" err="1">
                <a:latin typeface="Arial" panose="020B0604020202020204" pitchFamily="34" charset="0"/>
                <a:ea typeface="Roboto Black" panose="02000000000000000000" pitchFamily="2" charset="0"/>
                <a:cs typeface="Arial" panose="020B0604020202020204" pitchFamily="34" charset="0"/>
              </a:rPr>
              <a:t>Khovd</a:t>
            </a:r>
            <a:r>
              <a:rPr lang="en-US" b="1" dirty="0">
                <a:latin typeface="Arial" panose="020B0604020202020204" pitchFamily="34" charset="0"/>
                <a:ea typeface="Roboto Black" panose="02000000000000000000" pitchFamily="2" charset="0"/>
                <a:cs typeface="Arial" panose="020B0604020202020204" pitchFamily="34" charset="0"/>
              </a:rPr>
              <a:t>” province to 4C aerodrome reference code in compliance with ICAO standards project</a:t>
            </a:r>
            <a:endParaRPr lang="mn-MN" b="1" dirty="0">
              <a:latin typeface="Arial" panose="020B0604020202020204" pitchFamily="34" charset="0"/>
              <a:ea typeface="Roboto Black" panose="02000000000000000000" pitchFamily="2" charset="0"/>
              <a:cs typeface="Arial" panose="020B0604020202020204" pitchFamily="34" charset="0"/>
            </a:endParaRPr>
          </a:p>
        </p:txBody>
      </p:sp>
      <p:sp>
        <p:nvSpPr>
          <p:cNvPr id="9" name="TextBox 8">
            <a:extLst>
              <a:ext uri="{FF2B5EF4-FFF2-40B4-BE49-F238E27FC236}">
                <a16:creationId xmlns:a16="http://schemas.microsoft.com/office/drawing/2014/main" id="{EC2EECDC-D7E7-1A22-6116-BC0F15F76569}"/>
              </a:ext>
            </a:extLst>
          </p:cNvPr>
          <p:cNvSpPr txBox="1"/>
          <p:nvPr/>
        </p:nvSpPr>
        <p:spPr>
          <a:xfrm>
            <a:off x="256129" y="3301009"/>
            <a:ext cx="3833957" cy="3785652"/>
          </a:xfrm>
          <a:prstGeom prst="rect">
            <a:avLst/>
          </a:prstGeom>
          <a:noFill/>
        </p:spPr>
        <p:txBody>
          <a:bodyPr wrap="square" rtlCol="0">
            <a:spAutoFit/>
          </a:bodyPr>
          <a:lstStyle/>
          <a:p>
            <a:pPr marL="171450" indent="-171450" algn="just">
              <a:buFont typeface="Arial" panose="020B0604020202020204" pitchFamily="34" charset="0"/>
              <a:buChar char="•"/>
            </a:pPr>
            <a:r>
              <a:rPr lang="en-US" sz="1000" dirty="0">
                <a:solidFill>
                  <a:srgbClr val="193477"/>
                </a:solidFill>
                <a:latin typeface="Roboto" panose="02000000000000000000" pitchFamily="2" charset="0"/>
                <a:ea typeface="Roboto" panose="02000000000000000000" pitchFamily="2" charset="0"/>
                <a:cs typeface="Arial" panose="020B0604020202020204" pitchFamily="34" charset="0"/>
              </a:rPr>
              <a:t>The as-built drawing of the aerodrome expansion has been carried out by “EZT” LLC and expertized by the Road and Transport Development Center in 2018.</a:t>
            </a:r>
          </a:p>
          <a:p>
            <a:pPr algn="just"/>
            <a:endParaRPr lang="en-US" sz="1000" dirty="0">
              <a:solidFill>
                <a:srgbClr val="193477"/>
              </a:solidFill>
              <a:latin typeface="Roboto" panose="02000000000000000000" pitchFamily="2"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000" dirty="0">
                <a:solidFill>
                  <a:srgbClr val="193477"/>
                </a:solidFill>
                <a:latin typeface="Roboto" panose="02000000000000000000" pitchFamily="2" charset="0"/>
                <a:ea typeface="Roboto" panose="02000000000000000000" pitchFamily="2" charset="0"/>
                <a:cs typeface="Arial" panose="020B0604020202020204" pitchFamily="34" charset="0"/>
              </a:rPr>
              <a:t>The as-built drawing of the Passenger terminal building and other building-related facilities have been prepared by “</a:t>
            </a:r>
            <a:r>
              <a:rPr lang="en-US" sz="1000" dirty="0" err="1">
                <a:solidFill>
                  <a:srgbClr val="193477"/>
                </a:solidFill>
                <a:latin typeface="Roboto" panose="02000000000000000000" pitchFamily="2" charset="0"/>
                <a:ea typeface="Roboto" panose="02000000000000000000" pitchFamily="2" charset="0"/>
                <a:cs typeface="Arial" panose="020B0604020202020204" pitchFamily="34" charset="0"/>
              </a:rPr>
              <a:t>Altain</a:t>
            </a:r>
            <a:r>
              <a:rPr lang="en-US" sz="1000" dirty="0">
                <a:solidFill>
                  <a:srgbClr val="193477"/>
                </a:solidFill>
                <a:latin typeface="Roboto" panose="02000000000000000000" pitchFamily="2" charset="0"/>
                <a:ea typeface="Roboto" panose="02000000000000000000" pitchFamily="2" charset="0"/>
                <a:cs typeface="Arial" panose="020B0604020202020204" pitchFamily="34" charset="0"/>
              </a:rPr>
              <a:t> </a:t>
            </a:r>
            <a:r>
              <a:rPr lang="en-US" sz="1000" dirty="0" err="1">
                <a:solidFill>
                  <a:srgbClr val="193477"/>
                </a:solidFill>
                <a:latin typeface="Roboto" panose="02000000000000000000" pitchFamily="2" charset="0"/>
                <a:ea typeface="Roboto" panose="02000000000000000000" pitchFamily="2" charset="0"/>
                <a:cs typeface="Arial" panose="020B0604020202020204" pitchFamily="34" charset="0"/>
              </a:rPr>
              <a:t>Gazriin</a:t>
            </a:r>
            <a:r>
              <a:rPr lang="en-US" sz="1000" dirty="0">
                <a:solidFill>
                  <a:srgbClr val="193477"/>
                </a:solidFill>
                <a:latin typeface="Roboto" panose="02000000000000000000" pitchFamily="2" charset="0"/>
                <a:ea typeface="Roboto" panose="02000000000000000000" pitchFamily="2" charset="0"/>
                <a:cs typeface="Arial" panose="020B0604020202020204" pitchFamily="34" charset="0"/>
              </a:rPr>
              <a:t> </a:t>
            </a:r>
            <a:r>
              <a:rPr lang="en-US" sz="1000" dirty="0" err="1">
                <a:solidFill>
                  <a:srgbClr val="193477"/>
                </a:solidFill>
                <a:latin typeface="Roboto" panose="02000000000000000000" pitchFamily="2" charset="0"/>
                <a:ea typeface="Roboto" panose="02000000000000000000" pitchFamily="2" charset="0"/>
                <a:cs typeface="Arial" panose="020B0604020202020204" pitchFamily="34" charset="0"/>
              </a:rPr>
              <a:t>Huch</a:t>
            </a:r>
            <a:r>
              <a:rPr lang="en-US" sz="1000" dirty="0">
                <a:solidFill>
                  <a:srgbClr val="193477"/>
                </a:solidFill>
                <a:latin typeface="Roboto" panose="02000000000000000000" pitchFamily="2" charset="0"/>
                <a:ea typeface="Roboto" panose="02000000000000000000" pitchFamily="2" charset="0"/>
                <a:cs typeface="Arial" panose="020B0604020202020204" pitchFamily="34" charset="0"/>
              </a:rPr>
              <a:t>” LLC and expertized by the Construction Development Center in 2020.</a:t>
            </a:r>
          </a:p>
          <a:p>
            <a:pPr algn="just"/>
            <a:endParaRPr lang="en-US" sz="1000" dirty="0">
              <a:solidFill>
                <a:srgbClr val="193477"/>
              </a:solidFill>
              <a:latin typeface="Roboto" panose="02000000000000000000" pitchFamily="2"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000" dirty="0">
                <a:solidFill>
                  <a:srgbClr val="193477"/>
                </a:solidFill>
                <a:latin typeface="Roboto" panose="02000000000000000000" pitchFamily="2" charset="0"/>
                <a:ea typeface="Roboto" panose="02000000000000000000" pitchFamily="2" charset="0"/>
                <a:cs typeface="Arial" panose="020B0604020202020204" pitchFamily="34" charset="0"/>
              </a:rPr>
              <a:t>The project to increase the capacity and improve the use of the “</a:t>
            </a:r>
            <a:r>
              <a:rPr lang="en-US" sz="1000" dirty="0" err="1">
                <a:solidFill>
                  <a:srgbClr val="193477"/>
                </a:solidFill>
                <a:latin typeface="Roboto" panose="02000000000000000000" pitchFamily="2" charset="0"/>
                <a:ea typeface="Roboto" panose="02000000000000000000" pitchFamily="2" charset="0"/>
                <a:cs typeface="Arial" panose="020B0604020202020204" pitchFamily="34" charset="0"/>
              </a:rPr>
              <a:t>Khovd</a:t>
            </a:r>
            <a:r>
              <a:rPr lang="en-US" sz="1000" dirty="0">
                <a:solidFill>
                  <a:srgbClr val="193477"/>
                </a:solidFill>
                <a:latin typeface="Roboto" panose="02000000000000000000" pitchFamily="2" charset="0"/>
                <a:ea typeface="Roboto" panose="02000000000000000000" pitchFamily="2" charset="0"/>
                <a:cs typeface="Arial" panose="020B0604020202020204" pitchFamily="34" charset="0"/>
              </a:rPr>
              <a:t>" airport has been prepared by the Ministry of Road and Transport Development, the Ministry of Road and Transport Development, and the Ministry of Economy It was submitted to the Ministry of Government Development electronically and presented at the meeting of the Government on July 5, 2023, and it was approved for inclusion in the "List of State Property Concession Items" approved by the Appendix to Government Resolution No. 317 of 2013.</a:t>
            </a:r>
          </a:p>
          <a:p>
            <a:pPr algn="just"/>
            <a:endParaRPr lang="en-US" sz="1000" dirty="0">
              <a:solidFill>
                <a:srgbClr val="193477"/>
              </a:solidFill>
              <a:latin typeface="Roboto" panose="02000000000000000000" pitchFamily="2"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000" dirty="0">
                <a:solidFill>
                  <a:srgbClr val="193477"/>
                </a:solidFill>
                <a:latin typeface="Roboto" panose="02000000000000000000" pitchFamily="2" charset="0"/>
                <a:ea typeface="Roboto" panose="02000000000000000000" pitchFamily="2" charset="0"/>
                <a:cs typeface="Arial" panose="020B0604020202020204" pitchFamily="34" charset="0"/>
              </a:rPr>
              <a:t>It was added to the "List of State Property Concession Items" approved by Government Resolution No. 253 dated 07.05.2023 as an Appendix to Resolution No. 317 of 2013.</a:t>
            </a:r>
            <a:endParaRPr lang="en-US" sz="1000" b="1" dirty="0">
              <a:solidFill>
                <a:srgbClr val="193477"/>
              </a:solidFill>
              <a:latin typeface="Roboto" panose="02000000000000000000" pitchFamily="2" charset="0"/>
              <a:ea typeface="Roboto" panose="02000000000000000000" pitchFamily="2" charset="0"/>
              <a:cs typeface="Arial" panose="020B0604020202020204" pitchFamily="34" charset="0"/>
            </a:endParaRPr>
          </a:p>
          <a:p>
            <a:pPr algn="just"/>
            <a:endParaRPr lang="en-US" sz="1000" b="1" dirty="0">
              <a:solidFill>
                <a:srgbClr val="193477"/>
              </a:solidFill>
              <a:latin typeface="Roboto" panose="02000000000000000000" pitchFamily="2" charset="0"/>
              <a:ea typeface="Roboto" panose="02000000000000000000" pitchFamily="2" charset="0"/>
              <a:cs typeface="Arial" panose="020B0604020202020204" pitchFamily="34" charset="0"/>
            </a:endParaRPr>
          </a:p>
        </p:txBody>
      </p:sp>
      <p:sp>
        <p:nvSpPr>
          <p:cNvPr id="10" name="TextBox 9">
            <a:extLst>
              <a:ext uri="{FF2B5EF4-FFF2-40B4-BE49-F238E27FC236}">
                <a16:creationId xmlns:a16="http://schemas.microsoft.com/office/drawing/2014/main" id="{B051DE05-38E2-E3B5-3EBA-C459C6B3EF60}"/>
              </a:ext>
            </a:extLst>
          </p:cNvPr>
          <p:cNvSpPr txBox="1"/>
          <p:nvPr/>
        </p:nvSpPr>
        <p:spPr>
          <a:xfrm>
            <a:off x="256129" y="7538575"/>
            <a:ext cx="6021385" cy="1303755"/>
          </a:xfrm>
          <a:prstGeom prst="rect">
            <a:avLst/>
          </a:prstGeom>
          <a:noFill/>
        </p:spPr>
        <p:txBody>
          <a:bodyPr wrap="square" rtlCol="0">
            <a:spAutoFit/>
          </a:bodyPr>
          <a:lstStyle/>
          <a:p>
            <a:pPr marL="171450" indent="-171450" algn="just">
              <a:lnSpc>
                <a:spcPct val="114000"/>
              </a:lnSpc>
              <a:buFont typeface="Arial" panose="020B0604020202020204" pitchFamily="34" charset="0"/>
              <a:buChar char="•"/>
            </a:pPr>
            <a:r>
              <a:rPr lang="en-US" sz="1400" dirty="0">
                <a:latin typeface="Roboto" panose="02000000000000000000" pitchFamily="2" charset="0"/>
                <a:ea typeface="Roboto" panose="02000000000000000000" pitchFamily="2" charset="0"/>
                <a:cs typeface="Arial" panose="020B0604020202020204" pitchFamily="34" charset="0"/>
              </a:rPr>
              <a:t>Development of a technical task project related to the competitive selection process for awarding airport concessions.</a:t>
            </a:r>
          </a:p>
          <a:p>
            <a:pPr algn="just">
              <a:lnSpc>
                <a:spcPct val="114000"/>
              </a:lnSpc>
            </a:pPr>
            <a:endParaRPr lang="en-US" sz="1400" dirty="0">
              <a:latin typeface="Roboto" panose="02000000000000000000" pitchFamily="2" charset="0"/>
              <a:ea typeface="Roboto" panose="02000000000000000000" pitchFamily="2" charset="0"/>
              <a:cs typeface="Arial" panose="020B0604020202020204" pitchFamily="34" charset="0"/>
            </a:endParaRPr>
          </a:p>
          <a:p>
            <a:pPr marL="171450" indent="-171450" algn="just">
              <a:lnSpc>
                <a:spcPct val="114000"/>
              </a:lnSpc>
              <a:buFont typeface="Arial" panose="020B0604020202020204" pitchFamily="34" charset="0"/>
              <a:buChar char="•"/>
            </a:pPr>
            <a:r>
              <a:rPr lang="en-US" sz="1400" dirty="0">
                <a:latin typeface="Roboto" panose="02000000000000000000" pitchFamily="2" charset="0"/>
                <a:ea typeface="Roboto" panose="02000000000000000000" pitchFamily="2" charset="0"/>
                <a:cs typeface="Arial" panose="020B0604020202020204" pitchFamily="34" charset="0"/>
              </a:rPr>
              <a:t>Take measures to prepare for the international open bidding process for concessions.</a:t>
            </a:r>
            <a:endParaRPr lang="mn-MN" sz="14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894398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2EBB7B-5FF7-AF00-17A8-C73727EC4D6A}"/>
              </a:ext>
            </a:extLst>
          </p:cNvPr>
          <p:cNvSpPr txBox="1"/>
          <p:nvPr/>
        </p:nvSpPr>
        <p:spPr>
          <a:xfrm>
            <a:off x="2522748" y="1371487"/>
            <a:ext cx="3929064" cy="1077218"/>
          </a:xfrm>
          <a:prstGeom prst="rect">
            <a:avLst/>
          </a:prstGeom>
          <a:noFill/>
        </p:spPr>
        <p:txBody>
          <a:bodyPr wrap="square">
            <a:spAutoFit/>
          </a:bodyPr>
          <a:lstStyle/>
          <a:p>
            <a:pPr algn="just"/>
            <a:r>
              <a:rPr lang="en-US" sz="1600" b="1" dirty="0">
                <a:solidFill>
                  <a:schemeClr val="bg1"/>
                </a:solidFill>
                <a:latin typeface="Arial" panose="020B0604020202020204" pitchFamily="34" charset="0"/>
                <a:ea typeface="Roboto Black" panose="02000000000000000000" pitchFamily="2" charset="0"/>
                <a:cs typeface="Arial" panose="020B0604020202020204" pitchFamily="34" charset="0"/>
              </a:rPr>
              <a:t>Upgrading the capability of “</a:t>
            </a:r>
            <a:r>
              <a:rPr lang="en-US" sz="1600" b="1" dirty="0" err="1">
                <a:solidFill>
                  <a:schemeClr val="bg1"/>
                </a:solidFill>
                <a:latin typeface="Arial" panose="020B0604020202020204" pitchFamily="34" charset="0"/>
                <a:ea typeface="Roboto Black" panose="02000000000000000000" pitchFamily="2" charset="0"/>
                <a:cs typeface="Arial" panose="020B0604020202020204" pitchFamily="34" charset="0"/>
              </a:rPr>
              <a:t>Murun</a:t>
            </a:r>
            <a:r>
              <a:rPr lang="en-US" sz="1600" b="1" dirty="0">
                <a:solidFill>
                  <a:schemeClr val="bg1"/>
                </a:solidFill>
                <a:latin typeface="Arial" panose="020B0604020202020204" pitchFamily="34" charset="0"/>
                <a:ea typeface="Roboto Black" panose="02000000000000000000" pitchFamily="2" charset="0"/>
                <a:cs typeface="Arial" panose="020B0604020202020204" pitchFamily="34" charset="0"/>
              </a:rPr>
              <a:t>” airport located in “</a:t>
            </a:r>
            <a:r>
              <a:rPr lang="en-US" sz="1600" b="1" dirty="0" err="1">
                <a:solidFill>
                  <a:schemeClr val="bg1"/>
                </a:solidFill>
                <a:latin typeface="Arial" panose="020B0604020202020204" pitchFamily="34" charset="0"/>
                <a:ea typeface="Roboto Black" panose="02000000000000000000" pitchFamily="2" charset="0"/>
                <a:cs typeface="Arial" panose="020B0604020202020204" pitchFamily="34" charset="0"/>
              </a:rPr>
              <a:t>Khuvsgul</a:t>
            </a:r>
            <a:r>
              <a:rPr lang="en-US" sz="1600" b="1" dirty="0">
                <a:solidFill>
                  <a:schemeClr val="bg1"/>
                </a:solidFill>
                <a:latin typeface="Arial" panose="020B0604020202020204" pitchFamily="34" charset="0"/>
                <a:ea typeface="Roboto Black" panose="02000000000000000000" pitchFamily="2" charset="0"/>
                <a:cs typeface="Arial" panose="020B0604020202020204" pitchFamily="34" charset="0"/>
              </a:rPr>
              <a:t>” province to 4C aerodrome reference code in compliance with ICAO standart project</a:t>
            </a:r>
            <a:endParaRPr lang="mn-MN" sz="1600" b="1" dirty="0">
              <a:solidFill>
                <a:schemeClr val="bg1"/>
              </a:solidFill>
              <a:latin typeface="Arial" panose="020B0604020202020204" pitchFamily="34" charset="0"/>
              <a:ea typeface="Roboto Black" panose="02000000000000000000" pitchFamily="2" charset="0"/>
              <a:cs typeface="Arial" panose="020B0604020202020204" pitchFamily="34" charset="0"/>
            </a:endParaRPr>
          </a:p>
        </p:txBody>
      </p:sp>
      <p:sp>
        <p:nvSpPr>
          <p:cNvPr id="3" name="TextBox 2">
            <a:extLst>
              <a:ext uri="{FF2B5EF4-FFF2-40B4-BE49-F238E27FC236}">
                <a16:creationId xmlns:a16="http://schemas.microsoft.com/office/drawing/2014/main" id="{89261AEA-CDEA-AA9B-98B6-03E294D60219}"/>
              </a:ext>
            </a:extLst>
          </p:cNvPr>
          <p:cNvSpPr txBox="1"/>
          <p:nvPr/>
        </p:nvSpPr>
        <p:spPr>
          <a:xfrm>
            <a:off x="2503410" y="2809177"/>
            <a:ext cx="3904299" cy="2492990"/>
          </a:xfrm>
          <a:prstGeom prst="rect">
            <a:avLst/>
          </a:prstGeom>
          <a:noFill/>
        </p:spPr>
        <p:txBody>
          <a:bodyPr wrap="square" rtlCol="0">
            <a:spAutoFit/>
          </a:bodyPr>
          <a:lstStyle/>
          <a:p>
            <a:pPr marL="171450" indent="-171450" algn="just">
              <a:buFont typeface="Arial" panose="020B0604020202020204" pitchFamily="34" charset="0"/>
              <a:buChar char="•"/>
            </a:pPr>
            <a:r>
              <a:rPr lang="en-US" sz="1200" dirty="0">
                <a:latin typeface="Arial" panose="020B0604020202020204" pitchFamily="34" charset="0"/>
                <a:ea typeface="Roboto" panose="02000000000000000000" pitchFamily="2" charset="0"/>
                <a:cs typeface="Arial" panose="020B0604020202020204" pitchFamily="34" charset="0"/>
              </a:rPr>
              <a:t>Increase the role and responsibility of the state in terms of society and economy, stabilize air transport services in remote areas, and expand international air connections;</a:t>
            </a:r>
          </a:p>
          <a:p>
            <a:pPr marL="171450" indent="-171450" algn="just">
              <a:buFont typeface="Arial" panose="020B0604020202020204" pitchFamily="34" charset="0"/>
              <a:buChar char="•"/>
            </a:pPr>
            <a:endParaRPr lang="en-US" sz="1200" dirty="0">
              <a:latin typeface="Arial" panose="020B0604020202020204" pitchFamily="34"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200" dirty="0">
                <a:latin typeface="Arial" panose="020B0604020202020204" pitchFamily="34" charset="0"/>
                <a:ea typeface="Roboto" panose="02000000000000000000" pitchFamily="2" charset="0"/>
                <a:cs typeface="Arial" panose="020B0604020202020204" pitchFamily="34" charset="0"/>
              </a:rPr>
              <a:t>Implementation of liberalization of international air transport, creation of competition, support for tourism development;</a:t>
            </a:r>
          </a:p>
          <a:p>
            <a:pPr marL="171450" indent="-171450" algn="just">
              <a:buFont typeface="Arial" panose="020B0604020202020204" pitchFamily="34" charset="0"/>
              <a:buChar char="•"/>
            </a:pPr>
            <a:endParaRPr lang="en-US" sz="1200" dirty="0">
              <a:latin typeface="Arial" panose="020B0604020202020204" pitchFamily="34"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200" dirty="0">
                <a:latin typeface="Arial" panose="020B0604020202020204" pitchFamily="34" charset="0"/>
                <a:ea typeface="Roboto" panose="02000000000000000000" pitchFamily="2" charset="0"/>
                <a:cs typeface="Arial" panose="020B0604020202020204" pitchFamily="34" charset="0"/>
              </a:rPr>
              <a:t>It will support local development, increase jobs, improve people's livelihoods, and reduce migration.</a:t>
            </a:r>
          </a:p>
          <a:p>
            <a:pPr algn="just"/>
            <a:endParaRPr lang="en-US" sz="1200" dirty="0">
              <a:latin typeface="Arial" panose="020B0604020202020204" pitchFamily="34" charset="0"/>
              <a:ea typeface="Roboto" panose="02000000000000000000" pitchFamily="2" charset="0"/>
              <a:cs typeface="Arial" panose="020B0604020202020204" pitchFamily="34" charset="0"/>
            </a:endParaRPr>
          </a:p>
          <a:p>
            <a:pPr algn="just"/>
            <a:endParaRPr lang="en-US" sz="1200" dirty="0">
              <a:latin typeface="Arial" panose="020B0604020202020204" pitchFamily="34" charset="0"/>
              <a:ea typeface="Roboto" panose="02000000000000000000" pitchFamily="2" charset="0"/>
              <a:cs typeface="Arial" panose="020B0604020202020204" pitchFamily="34" charset="0"/>
            </a:endParaRPr>
          </a:p>
        </p:txBody>
      </p:sp>
      <p:sp>
        <p:nvSpPr>
          <p:cNvPr id="9" name="TextBox 8">
            <a:extLst>
              <a:ext uri="{FF2B5EF4-FFF2-40B4-BE49-F238E27FC236}">
                <a16:creationId xmlns:a16="http://schemas.microsoft.com/office/drawing/2014/main" id="{26BCEB9B-746E-31ED-AA50-1652236E83DA}"/>
              </a:ext>
            </a:extLst>
          </p:cNvPr>
          <p:cNvSpPr txBox="1"/>
          <p:nvPr/>
        </p:nvSpPr>
        <p:spPr>
          <a:xfrm>
            <a:off x="2743593" y="5396974"/>
            <a:ext cx="4114407" cy="369332"/>
          </a:xfrm>
          <a:prstGeom prst="rect">
            <a:avLst/>
          </a:prstGeom>
          <a:noFill/>
        </p:spPr>
        <p:txBody>
          <a:bodyPr wrap="square" rtlCol="0">
            <a:spAutoFit/>
          </a:bodyPr>
          <a:lstStyle/>
          <a:p>
            <a:r>
              <a:rPr lang="en-US" b="1" dirty="0">
                <a:solidFill>
                  <a:srgbClr val="FFFF00"/>
                </a:solidFill>
                <a:latin typeface="Arial" panose="020B0604020202020204" pitchFamily="34" charset="0"/>
                <a:ea typeface="Roboto Black" panose="02000000000000000000" pitchFamily="2" charset="0"/>
                <a:cs typeface="Arial" panose="020B0604020202020204" pitchFamily="34" charset="0"/>
              </a:rPr>
              <a:t>Investment</a:t>
            </a:r>
          </a:p>
        </p:txBody>
      </p:sp>
      <p:sp>
        <p:nvSpPr>
          <p:cNvPr id="10" name="TextBox 9">
            <a:extLst>
              <a:ext uri="{FF2B5EF4-FFF2-40B4-BE49-F238E27FC236}">
                <a16:creationId xmlns:a16="http://schemas.microsoft.com/office/drawing/2014/main" id="{49AC1C55-5797-45AB-2743-2B46CC887F7B}"/>
              </a:ext>
            </a:extLst>
          </p:cNvPr>
          <p:cNvSpPr txBox="1"/>
          <p:nvPr/>
        </p:nvSpPr>
        <p:spPr>
          <a:xfrm>
            <a:off x="2689555" y="5717505"/>
            <a:ext cx="3532010" cy="369332"/>
          </a:xfrm>
          <a:prstGeom prst="rect">
            <a:avLst/>
          </a:prstGeom>
          <a:noFill/>
        </p:spPr>
        <p:txBody>
          <a:bodyPr wrap="square" rtlCol="0">
            <a:spAutoFit/>
          </a:bodyPr>
          <a:lstStyle/>
          <a:p>
            <a:r>
              <a:rPr lang="en-US" b="1" dirty="0">
                <a:solidFill>
                  <a:srgbClr val="EF5E26"/>
                </a:solidFill>
                <a:latin typeface="Arial" panose="020B0604020202020204" pitchFamily="34" charset="0"/>
                <a:ea typeface="Roboto Black" panose="02000000000000000000" pitchFamily="2" charset="0"/>
                <a:cs typeface="Arial" panose="020B0604020202020204" pitchFamily="34" charset="0"/>
              </a:rPr>
              <a:t>6.8</a:t>
            </a:r>
            <a:r>
              <a:rPr lang="en-US" sz="1800" b="1" dirty="0">
                <a:solidFill>
                  <a:srgbClr val="EF5E26"/>
                </a:solidFill>
                <a:latin typeface="Arial" panose="020B0604020202020204" pitchFamily="34" charset="0"/>
                <a:ea typeface="Roboto Black" panose="02000000000000000000" pitchFamily="2" charset="0"/>
                <a:cs typeface="Arial" panose="020B0604020202020204" pitchFamily="34" charset="0"/>
              </a:rPr>
              <a:t> MILLION USD /APPROX./</a:t>
            </a:r>
          </a:p>
        </p:txBody>
      </p:sp>
      <p:sp>
        <p:nvSpPr>
          <p:cNvPr id="6" name="Rectangle: Rounded Corners 50">
            <a:extLst>
              <a:ext uri="{FF2B5EF4-FFF2-40B4-BE49-F238E27FC236}">
                <a16:creationId xmlns:a16="http://schemas.microsoft.com/office/drawing/2014/main" id="{7C4EF4CB-8293-8486-CAF0-8CC7DB6B13BC}"/>
              </a:ext>
            </a:extLst>
          </p:cNvPr>
          <p:cNvSpPr/>
          <p:nvPr/>
        </p:nvSpPr>
        <p:spPr>
          <a:xfrm>
            <a:off x="277937" y="4063194"/>
            <a:ext cx="1797207" cy="1844798"/>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1100" b="1" dirty="0">
                <a:solidFill>
                  <a:srgbClr val="FFFF00"/>
                </a:solidFill>
                <a:latin typeface="Arial" panose="020B0604020202020204" pitchFamily="34" charset="0"/>
                <a:ea typeface="Roboto" panose="02000000000000000000" pitchFamily="2" charset="0"/>
                <a:cs typeface="Arial" panose="020B0604020202020204" pitchFamily="34" charset="0"/>
              </a:rPr>
              <a:t>300 </a:t>
            </a:r>
          </a:p>
          <a:p>
            <a:pPr algn="ctr">
              <a:lnSpc>
                <a:spcPct val="107000"/>
              </a:lnSpc>
              <a:spcAft>
                <a:spcPts val="800"/>
              </a:spcAft>
            </a:pPr>
            <a:r>
              <a:rPr lang="en-US" sz="1100" b="1" dirty="0">
                <a:solidFill>
                  <a:srgbClr val="FFFF00"/>
                </a:solidFill>
                <a:latin typeface="Arial" panose="020B0604020202020204" pitchFamily="34" charset="0"/>
                <a:ea typeface="Roboto" panose="02000000000000000000" pitchFamily="2" charset="0"/>
                <a:cs typeface="Arial" panose="020B0604020202020204" pitchFamily="34" charset="0"/>
              </a:rPr>
              <a:t>PASSENGERS PER HOUR</a:t>
            </a:r>
            <a:r>
              <a:rPr lang="mn-MN" sz="1100" b="1" dirty="0">
                <a:solidFill>
                  <a:srgbClr val="FFFF00"/>
                </a:solidFill>
                <a:latin typeface="Arial" panose="020B0604020202020204" pitchFamily="34" charset="0"/>
                <a:ea typeface="Roboto" panose="02000000000000000000" pitchFamily="2" charset="0"/>
                <a:cs typeface="Arial" panose="020B0604020202020204" pitchFamily="34" charset="0"/>
              </a:rPr>
              <a:t>. </a:t>
            </a:r>
          </a:p>
          <a:p>
            <a:pPr algn="ctr">
              <a:lnSpc>
                <a:spcPct val="107000"/>
              </a:lnSpc>
              <a:spcAft>
                <a:spcPts val="800"/>
              </a:spcAft>
            </a:pPr>
            <a:r>
              <a:rPr lang="en-US" sz="1100" b="1" dirty="0">
                <a:solidFill>
                  <a:srgbClr val="FFFF00"/>
                </a:solidFill>
                <a:latin typeface="Arial" panose="020B0604020202020204" pitchFamily="34" charset="0"/>
                <a:ea typeface="Roboto" panose="02000000000000000000" pitchFamily="2" charset="0"/>
                <a:cs typeface="Arial" panose="020B0604020202020204" pitchFamily="34" charset="0"/>
              </a:rPr>
              <a:t>THE RUNWAY WILL BE CAPABLE OF DELIVERING 4D TYPE AIRCRAFT BOEING 737-800.</a:t>
            </a:r>
            <a:endParaRPr lang="en-US" sz="1100" dirty="0">
              <a:solidFill>
                <a:srgbClr val="FFFF00"/>
              </a:solidFill>
              <a:effectLst/>
              <a:latin typeface="Arial" panose="020B0604020202020204" pitchFamily="34" charset="0"/>
              <a:ea typeface="Roboto" panose="02000000000000000000" pitchFamily="2" charset="0"/>
              <a:cs typeface="Arial" panose="020B0604020202020204" pitchFamily="34" charset="0"/>
            </a:endParaRPr>
          </a:p>
        </p:txBody>
      </p:sp>
      <p:pic>
        <p:nvPicPr>
          <p:cNvPr id="5" name="Picture 6" descr="May be an image of silo and water tower">
            <a:extLst>
              <a:ext uri="{FF2B5EF4-FFF2-40B4-BE49-F238E27FC236}">
                <a16:creationId xmlns:a16="http://schemas.microsoft.com/office/drawing/2014/main" id="{AED174E6-CB2A-A8DD-284B-90DDEA8CA77E}"/>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18601" r="325"/>
          <a:stretch/>
        </p:blipFill>
        <p:spPr bwMode="auto">
          <a:xfrm>
            <a:off x="2604411" y="6086837"/>
            <a:ext cx="3803297" cy="18531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y be an image of 2 people, airplane and text">
            <a:extLst>
              <a:ext uri="{FF2B5EF4-FFF2-40B4-BE49-F238E27FC236}">
                <a16:creationId xmlns:a16="http://schemas.microsoft.com/office/drawing/2014/main" id="{369AB130-67ED-2C38-09D2-0AA80BB126DD}"/>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457" t="-757" r="6405" b="757"/>
          <a:stretch/>
        </p:blipFill>
        <p:spPr bwMode="auto">
          <a:xfrm>
            <a:off x="4587529" y="7745701"/>
            <a:ext cx="1820179" cy="11207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ay be an image of helicopter">
            <a:extLst>
              <a:ext uri="{FF2B5EF4-FFF2-40B4-BE49-F238E27FC236}">
                <a16:creationId xmlns:a16="http://schemas.microsoft.com/office/drawing/2014/main" id="{6011B41B-DA60-95ED-B525-7D20F449F928}"/>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 t="12491" r="38"/>
          <a:stretch/>
        </p:blipFill>
        <p:spPr bwMode="auto">
          <a:xfrm>
            <a:off x="2598697" y="7726017"/>
            <a:ext cx="1988832" cy="116270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CD8475C4-1E67-3B9F-E9CA-F5DD454C38C7}"/>
              </a:ext>
            </a:extLst>
          </p:cNvPr>
          <p:cNvSpPr/>
          <p:nvPr/>
        </p:nvSpPr>
        <p:spPr>
          <a:xfrm>
            <a:off x="5373656" y="9131939"/>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13" name="Oval 12">
            <a:extLst>
              <a:ext uri="{FF2B5EF4-FFF2-40B4-BE49-F238E27FC236}">
                <a16:creationId xmlns:a16="http://schemas.microsoft.com/office/drawing/2014/main" id="{6E93940D-B0A3-748E-FC49-5DF5FC0F34CF}"/>
              </a:ext>
            </a:extLst>
          </p:cNvPr>
          <p:cNvSpPr/>
          <p:nvPr/>
        </p:nvSpPr>
        <p:spPr>
          <a:xfrm>
            <a:off x="4226117" y="9131939"/>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14" name="Oval 13">
            <a:extLst>
              <a:ext uri="{FF2B5EF4-FFF2-40B4-BE49-F238E27FC236}">
                <a16:creationId xmlns:a16="http://schemas.microsoft.com/office/drawing/2014/main" id="{0B3CEB7A-D1F6-256B-9BA4-3686F476C385}"/>
              </a:ext>
            </a:extLst>
          </p:cNvPr>
          <p:cNvSpPr/>
          <p:nvPr/>
        </p:nvSpPr>
        <p:spPr>
          <a:xfrm>
            <a:off x="3098087" y="9140536"/>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15" name="Oval 14">
            <a:extLst>
              <a:ext uri="{FF2B5EF4-FFF2-40B4-BE49-F238E27FC236}">
                <a16:creationId xmlns:a16="http://schemas.microsoft.com/office/drawing/2014/main" id="{2B0A075D-AFD8-5FD5-5BE3-BC052BD0DA77}"/>
              </a:ext>
            </a:extLst>
          </p:cNvPr>
          <p:cNvSpPr/>
          <p:nvPr/>
        </p:nvSpPr>
        <p:spPr>
          <a:xfrm>
            <a:off x="1897999" y="9140536"/>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grpSp>
        <p:nvGrpSpPr>
          <p:cNvPr id="16" name="Group 15">
            <a:extLst>
              <a:ext uri="{FF2B5EF4-FFF2-40B4-BE49-F238E27FC236}">
                <a16:creationId xmlns:a16="http://schemas.microsoft.com/office/drawing/2014/main" id="{CC407CFC-936B-B3D2-C94B-D454CFF13880}"/>
              </a:ext>
            </a:extLst>
          </p:cNvPr>
          <p:cNvGrpSpPr/>
          <p:nvPr/>
        </p:nvGrpSpPr>
        <p:grpSpPr>
          <a:xfrm>
            <a:off x="632377" y="9131939"/>
            <a:ext cx="5563515" cy="702321"/>
            <a:chOff x="424464" y="8662382"/>
            <a:chExt cx="5563515" cy="702321"/>
          </a:xfrm>
        </p:grpSpPr>
        <p:sp>
          <p:nvSpPr>
            <p:cNvPr id="17" name="TextBox 16">
              <a:extLst>
                <a:ext uri="{FF2B5EF4-FFF2-40B4-BE49-F238E27FC236}">
                  <a16:creationId xmlns:a16="http://schemas.microsoft.com/office/drawing/2014/main" id="{834C9FC6-37ED-6E60-0737-F708311B760E}"/>
                </a:ext>
              </a:extLst>
            </p:cNvPr>
            <p:cNvSpPr txBox="1"/>
            <p:nvPr/>
          </p:nvSpPr>
          <p:spPr>
            <a:xfrm>
              <a:off x="2852256" y="8932572"/>
              <a:ext cx="800431" cy="369332"/>
            </a:xfrm>
            <a:prstGeom prst="rect">
              <a:avLst/>
            </a:prstGeom>
            <a:noFill/>
          </p:spPr>
          <p:txBody>
            <a:bodyPr wrap="square" rtlCol="0">
              <a:spAutoFit/>
            </a:bodyPr>
            <a:lstStyle/>
            <a:p>
              <a:pPr algn="ctr"/>
              <a:r>
                <a:rPr lang="en-US" sz="900" b="1" dirty="0">
                  <a:solidFill>
                    <a:srgbClr val="00B050"/>
                  </a:solidFill>
                  <a:latin typeface="Roboto Black" panose="02000000000000000000" pitchFamily="2" charset="0"/>
                  <a:ea typeface="Roboto Black" panose="02000000000000000000" pitchFamily="2" charset="0"/>
                  <a:cs typeface="Arial" panose="020B0604020202020204" pitchFamily="34" charset="0"/>
                </a:rPr>
                <a:t>LAND PERMIT</a:t>
              </a:r>
            </a:p>
          </p:txBody>
        </p:sp>
        <p:sp>
          <p:nvSpPr>
            <p:cNvPr id="18" name="TextBox 17">
              <a:extLst>
                <a:ext uri="{FF2B5EF4-FFF2-40B4-BE49-F238E27FC236}">
                  <a16:creationId xmlns:a16="http://schemas.microsoft.com/office/drawing/2014/main" id="{B6B58941-D462-2D25-3127-2F255EECD2F0}"/>
                </a:ext>
              </a:extLst>
            </p:cNvPr>
            <p:cNvSpPr txBox="1"/>
            <p:nvPr/>
          </p:nvSpPr>
          <p:spPr>
            <a:xfrm>
              <a:off x="1691918" y="8970729"/>
              <a:ext cx="733425" cy="246221"/>
            </a:xfrm>
            <a:prstGeom prst="rect">
              <a:avLst/>
            </a:prstGeom>
            <a:noFill/>
          </p:spPr>
          <p:txBody>
            <a:bodyPr wrap="square" rtlCol="0">
              <a:spAutoFit/>
            </a:bodyPr>
            <a:lstStyle/>
            <a:p>
              <a:pPr algn="ctr"/>
              <a:r>
                <a:rPr lang="en-US" sz="1000" b="1" dirty="0">
                  <a:solidFill>
                    <a:srgbClr val="00B050"/>
                  </a:solidFill>
                  <a:latin typeface="Roboto Black" panose="02000000000000000000" pitchFamily="2" charset="0"/>
                  <a:ea typeface="Roboto Black" panose="02000000000000000000" pitchFamily="2" charset="0"/>
                  <a:cs typeface="Arial" panose="020B0604020202020204" pitchFamily="34" charset="0"/>
                </a:rPr>
                <a:t>DESIGN</a:t>
              </a:r>
            </a:p>
          </p:txBody>
        </p:sp>
        <p:sp>
          <p:nvSpPr>
            <p:cNvPr id="19" name="TextBox 18">
              <a:extLst>
                <a:ext uri="{FF2B5EF4-FFF2-40B4-BE49-F238E27FC236}">
                  <a16:creationId xmlns:a16="http://schemas.microsoft.com/office/drawing/2014/main" id="{4CC17875-3F00-43DC-37A5-42C8DDD23A94}"/>
                </a:ext>
              </a:extLst>
            </p:cNvPr>
            <p:cNvSpPr txBox="1"/>
            <p:nvPr/>
          </p:nvSpPr>
          <p:spPr>
            <a:xfrm>
              <a:off x="5146234" y="8932572"/>
              <a:ext cx="841745" cy="338554"/>
            </a:xfrm>
            <a:prstGeom prst="rect">
              <a:avLst/>
            </a:prstGeom>
            <a:noFill/>
          </p:spPr>
          <p:txBody>
            <a:bodyPr wrap="square" rtlCol="0">
              <a:spAutoFit/>
            </a:bodyPr>
            <a:lstStyle/>
            <a:p>
              <a:pPr algn="ctr"/>
              <a:r>
                <a:rPr lang="en-US" sz="800" b="1" dirty="0">
                  <a:solidFill>
                    <a:srgbClr val="FF0000"/>
                  </a:solidFill>
                  <a:latin typeface="Roboto Black" panose="02000000000000000000" pitchFamily="2" charset="0"/>
                  <a:ea typeface="Roboto Black" panose="02000000000000000000" pitchFamily="2" charset="0"/>
                  <a:cs typeface="Arial" panose="020B0604020202020204" pitchFamily="34" charset="0"/>
                </a:rPr>
                <a:t>FINANCING SOLUTION</a:t>
              </a:r>
            </a:p>
          </p:txBody>
        </p:sp>
        <p:sp>
          <p:nvSpPr>
            <p:cNvPr id="20" name="Oval 19">
              <a:extLst>
                <a:ext uri="{FF2B5EF4-FFF2-40B4-BE49-F238E27FC236}">
                  <a16:creationId xmlns:a16="http://schemas.microsoft.com/office/drawing/2014/main" id="{92DD7F62-B24F-3635-8A07-3A6FBC999BAA}"/>
                </a:ext>
              </a:extLst>
            </p:cNvPr>
            <p:cNvSpPr/>
            <p:nvPr/>
          </p:nvSpPr>
          <p:spPr>
            <a:xfrm>
              <a:off x="457548" y="8662382"/>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21" name="TextBox 20">
              <a:extLst>
                <a:ext uri="{FF2B5EF4-FFF2-40B4-BE49-F238E27FC236}">
                  <a16:creationId xmlns:a16="http://schemas.microsoft.com/office/drawing/2014/main" id="{59E862CB-C860-0D66-BB7A-FED886B38A0C}"/>
                </a:ext>
              </a:extLst>
            </p:cNvPr>
            <p:cNvSpPr txBox="1"/>
            <p:nvPr/>
          </p:nvSpPr>
          <p:spPr>
            <a:xfrm>
              <a:off x="424464" y="8922256"/>
              <a:ext cx="841745" cy="338554"/>
            </a:xfrm>
            <a:prstGeom prst="rect">
              <a:avLst/>
            </a:prstGeom>
            <a:noFill/>
          </p:spPr>
          <p:txBody>
            <a:bodyPr wrap="square" rtlCol="0">
              <a:spAutoFit/>
            </a:bodyPr>
            <a:lstStyle/>
            <a:p>
              <a:pPr algn="ctr"/>
              <a:r>
                <a:rPr lang="en-US" sz="800" b="1" dirty="0">
                  <a:solidFill>
                    <a:srgbClr val="00B050"/>
                  </a:solidFill>
                  <a:latin typeface="Roboto Black" panose="02000000000000000000" pitchFamily="2" charset="0"/>
                  <a:ea typeface="Roboto Black" panose="02000000000000000000" pitchFamily="2" charset="0"/>
                  <a:cs typeface="Arial" panose="020B0604020202020204" pitchFamily="34" charset="0"/>
                </a:rPr>
                <a:t>FEASIBILITY STUDY</a:t>
              </a:r>
            </a:p>
          </p:txBody>
        </p:sp>
        <p:sp>
          <p:nvSpPr>
            <p:cNvPr id="22" name="TextBox 21">
              <a:extLst>
                <a:ext uri="{FF2B5EF4-FFF2-40B4-BE49-F238E27FC236}">
                  <a16:creationId xmlns:a16="http://schemas.microsoft.com/office/drawing/2014/main" id="{52C948A9-7C46-4CE0-8FA5-A720D472AACF}"/>
                </a:ext>
              </a:extLst>
            </p:cNvPr>
            <p:cNvSpPr txBox="1"/>
            <p:nvPr/>
          </p:nvSpPr>
          <p:spPr>
            <a:xfrm>
              <a:off x="3890722" y="8955903"/>
              <a:ext cx="976794" cy="307777"/>
            </a:xfrm>
            <a:prstGeom prst="rect">
              <a:avLst/>
            </a:prstGeom>
            <a:noFill/>
          </p:spPr>
          <p:txBody>
            <a:bodyPr wrap="square" rtlCol="0">
              <a:spAutoFit/>
            </a:bodyPr>
            <a:lstStyle/>
            <a:p>
              <a:pPr algn="ctr"/>
              <a:r>
                <a:rPr lang="en-US" sz="700" b="1" dirty="0">
                  <a:solidFill>
                    <a:srgbClr val="3FAF47"/>
                  </a:solidFill>
                  <a:latin typeface="Roboto Black" panose="02000000000000000000" pitchFamily="2" charset="0"/>
                  <a:ea typeface="Roboto Black" panose="02000000000000000000" pitchFamily="2" charset="0"/>
                  <a:cs typeface="Arial" panose="020B0604020202020204" pitchFamily="34" charset="0"/>
                </a:rPr>
                <a:t>ENVIRONMENTAL ASSESSMENT</a:t>
              </a:r>
            </a:p>
          </p:txBody>
        </p:sp>
        <p:pic>
          <p:nvPicPr>
            <p:cNvPr id="23" name="Graphic 9" descr="Close with solid fill">
              <a:extLst>
                <a:ext uri="{FF2B5EF4-FFF2-40B4-BE49-F238E27FC236}">
                  <a16:creationId xmlns:a16="http://schemas.microsoft.com/office/drawing/2014/main" id="{6841E2E0-ED3E-4808-B209-0503BF43071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29219" y="8701478"/>
              <a:ext cx="275774" cy="275774"/>
            </a:xfrm>
            <a:prstGeom prst="rect">
              <a:avLst/>
            </a:prstGeom>
          </p:spPr>
        </p:pic>
      </p:grpSp>
      <p:pic>
        <p:nvPicPr>
          <p:cNvPr id="24" name="Graphic 23" descr="Checkmark">
            <a:extLst>
              <a:ext uri="{FF2B5EF4-FFF2-40B4-BE49-F238E27FC236}">
                <a16:creationId xmlns:a16="http://schemas.microsoft.com/office/drawing/2014/main" id="{0A7A2B9E-35B4-B668-C4B4-9D13831B2C0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63849" y="9188737"/>
            <a:ext cx="251304" cy="251304"/>
          </a:xfrm>
          <a:prstGeom prst="rect">
            <a:avLst/>
          </a:prstGeom>
        </p:spPr>
      </p:pic>
      <p:pic>
        <p:nvPicPr>
          <p:cNvPr id="25" name="Graphic 24" descr="Checkmark">
            <a:extLst>
              <a:ext uri="{FF2B5EF4-FFF2-40B4-BE49-F238E27FC236}">
                <a16:creationId xmlns:a16="http://schemas.microsoft.com/office/drawing/2014/main" id="{8FC4E5B8-D551-42BB-865A-60FB3F99A8A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34732" y="9186397"/>
            <a:ext cx="251304" cy="251304"/>
          </a:xfrm>
          <a:prstGeom prst="rect">
            <a:avLst/>
          </a:prstGeom>
        </p:spPr>
      </p:pic>
      <p:pic>
        <p:nvPicPr>
          <p:cNvPr id="26" name="Graphic 25" descr="Checkmark">
            <a:extLst>
              <a:ext uri="{FF2B5EF4-FFF2-40B4-BE49-F238E27FC236}">
                <a16:creationId xmlns:a16="http://schemas.microsoft.com/office/drawing/2014/main" id="{7E8796B2-613D-CB5B-F5D0-47288E8480D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71471" y="9183270"/>
            <a:ext cx="251304" cy="251304"/>
          </a:xfrm>
          <a:prstGeom prst="rect">
            <a:avLst/>
          </a:prstGeom>
        </p:spPr>
      </p:pic>
      <p:pic>
        <p:nvPicPr>
          <p:cNvPr id="27" name="Graphic 26" descr="Checkmark">
            <a:extLst>
              <a:ext uri="{FF2B5EF4-FFF2-40B4-BE49-F238E27FC236}">
                <a16:creationId xmlns:a16="http://schemas.microsoft.com/office/drawing/2014/main" id="{A9DB3419-ED0E-F8F4-0E8A-007EDBA697A5}"/>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5094" y="9183270"/>
            <a:ext cx="251304" cy="251304"/>
          </a:xfrm>
          <a:prstGeom prst="rect">
            <a:avLst/>
          </a:prstGeom>
        </p:spPr>
      </p:pic>
      <p:pic>
        <p:nvPicPr>
          <p:cNvPr id="30" name="Picture 29">
            <a:extLst>
              <a:ext uri="{FF2B5EF4-FFF2-40B4-BE49-F238E27FC236}">
                <a16:creationId xmlns:a16="http://schemas.microsoft.com/office/drawing/2014/main" id="{D800DF2E-F1E2-79C3-DA10-A9758C3F581C}"/>
              </a:ext>
            </a:extLst>
          </p:cNvPr>
          <p:cNvPicPr>
            <a:picLocks noChangeAspect="1"/>
          </p:cNvPicPr>
          <p:nvPr/>
        </p:nvPicPr>
        <p:blipFill rotWithShape="1">
          <a:blip r:embed="rId9">
            <a:extLst>
              <a:ext uri="{28A0092B-C50C-407E-A947-70E740481C1C}">
                <a14:useLocalDpi xmlns:a14="http://schemas.microsoft.com/office/drawing/2010/main" val="0"/>
              </a:ext>
            </a:extLst>
          </a:blip>
          <a:srcRect l="70240" t="32764" r="-1375" b="32799"/>
          <a:stretch/>
        </p:blipFill>
        <p:spPr>
          <a:xfrm>
            <a:off x="5943642" y="4891722"/>
            <a:ext cx="914358" cy="1067562"/>
          </a:xfrm>
          <a:prstGeom prst="rect">
            <a:avLst/>
          </a:prstGeom>
        </p:spPr>
      </p:pic>
    </p:spTree>
    <p:extLst>
      <p:ext uri="{BB962C8B-B14F-4D97-AF65-F5344CB8AC3E}">
        <p14:creationId xmlns:p14="http://schemas.microsoft.com/office/powerpoint/2010/main" val="2856180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88E485-E500-4EE0-1B7E-2477BF886F41}"/>
              </a:ext>
            </a:extLst>
          </p:cNvPr>
          <p:cNvSpPr txBox="1"/>
          <p:nvPr/>
        </p:nvSpPr>
        <p:spPr>
          <a:xfrm>
            <a:off x="4349578" y="4660612"/>
            <a:ext cx="2252293" cy="584775"/>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Progress</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3" name="TextBox 2">
            <a:extLst>
              <a:ext uri="{FF2B5EF4-FFF2-40B4-BE49-F238E27FC236}">
                <a16:creationId xmlns:a16="http://schemas.microsoft.com/office/drawing/2014/main" id="{47B9085C-3488-6D86-DADF-B64CBBF68B29}"/>
              </a:ext>
            </a:extLst>
          </p:cNvPr>
          <p:cNvSpPr txBox="1"/>
          <p:nvPr/>
        </p:nvSpPr>
        <p:spPr>
          <a:xfrm>
            <a:off x="4349577" y="1539872"/>
            <a:ext cx="2252293" cy="1077218"/>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Project name</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4" name="TextBox 3">
            <a:extLst>
              <a:ext uri="{FF2B5EF4-FFF2-40B4-BE49-F238E27FC236}">
                <a16:creationId xmlns:a16="http://schemas.microsoft.com/office/drawing/2014/main" id="{A37B0EF9-342A-6D26-E600-FC3E280C6248}"/>
              </a:ext>
            </a:extLst>
          </p:cNvPr>
          <p:cNvSpPr txBox="1"/>
          <p:nvPr/>
        </p:nvSpPr>
        <p:spPr>
          <a:xfrm>
            <a:off x="411892" y="7058822"/>
            <a:ext cx="2252293" cy="584775"/>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Solutions</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23E1141B-DF7B-8638-DA92-72F41702C00A}"/>
              </a:ext>
            </a:extLst>
          </p:cNvPr>
          <p:cNvSpPr txBox="1"/>
          <p:nvPr/>
        </p:nvSpPr>
        <p:spPr>
          <a:xfrm>
            <a:off x="256131" y="1523739"/>
            <a:ext cx="3833956" cy="1323439"/>
          </a:xfrm>
          <a:prstGeom prst="rect">
            <a:avLst/>
          </a:prstGeom>
          <a:noFill/>
        </p:spPr>
        <p:txBody>
          <a:bodyPr wrap="square">
            <a:spAutoFit/>
          </a:bodyPr>
          <a:lstStyle/>
          <a:p>
            <a:pPr algn="just"/>
            <a:r>
              <a:rPr lang="en-US" sz="1600" b="1" dirty="0">
                <a:latin typeface="Arial" panose="020B0604020202020204" pitchFamily="34" charset="0"/>
                <a:ea typeface="Roboto Black" panose="02000000000000000000" pitchFamily="2" charset="0"/>
                <a:cs typeface="Arial" panose="020B0604020202020204" pitchFamily="34" charset="0"/>
              </a:rPr>
              <a:t>Upgrading the capability of “</a:t>
            </a:r>
            <a:r>
              <a:rPr lang="en-US" sz="1600" b="1" dirty="0" err="1">
                <a:latin typeface="Arial" panose="020B0604020202020204" pitchFamily="34" charset="0"/>
                <a:ea typeface="Roboto Black" panose="02000000000000000000" pitchFamily="2" charset="0"/>
                <a:cs typeface="Arial" panose="020B0604020202020204" pitchFamily="34" charset="0"/>
              </a:rPr>
              <a:t>Murun</a:t>
            </a:r>
            <a:r>
              <a:rPr lang="en-US" sz="1600" b="1" dirty="0">
                <a:latin typeface="Arial" panose="020B0604020202020204" pitchFamily="34" charset="0"/>
                <a:ea typeface="Roboto Black" panose="02000000000000000000" pitchFamily="2" charset="0"/>
                <a:cs typeface="Arial" panose="020B0604020202020204" pitchFamily="34" charset="0"/>
              </a:rPr>
              <a:t>” airport located in “</a:t>
            </a:r>
            <a:r>
              <a:rPr lang="en-US" sz="1600" b="1" dirty="0" err="1">
                <a:latin typeface="Arial" panose="020B0604020202020204" pitchFamily="34" charset="0"/>
                <a:ea typeface="Roboto Black" panose="02000000000000000000" pitchFamily="2" charset="0"/>
                <a:cs typeface="Arial" panose="020B0604020202020204" pitchFamily="34" charset="0"/>
              </a:rPr>
              <a:t>Khuvsgul</a:t>
            </a:r>
            <a:r>
              <a:rPr lang="en-US" sz="1600" b="1" dirty="0">
                <a:latin typeface="Arial" panose="020B0604020202020204" pitchFamily="34" charset="0"/>
                <a:ea typeface="Roboto Black" panose="02000000000000000000" pitchFamily="2" charset="0"/>
                <a:cs typeface="Arial" panose="020B0604020202020204" pitchFamily="34" charset="0"/>
              </a:rPr>
              <a:t>” province to 4C aerodrome reference code in compliance with ICAO standart project</a:t>
            </a:r>
            <a:endParaRPr lang="mn-MN" sz="1600" b="1" dirty="0">
              <a:latin typeface="Arial" panose="020B0604020202020204" pitchFamily="34" charset="0"/>
              <a:ea typeface="Roboto Black" panose="02000000000000000000" pitchFamily="2" charset="0"/>
              <a:cs typeface="Arial" panose="020B0604020202020204" pitchFamily="34" charset="0"/>
            </a:endParaRPr>
          </a:p>
        </p:txBody>
      </p:sp>
      <p:sp>
        <p:nvSpPr>
          <p:cNvPr id="9" name="TextBox 8">
            <a:extLst>
              <a:ext uri="{FF2B5EF4-FFF2-40B4-BE49-F238E27FC236}">
                <a16:creationId xmlns:a16="http://schemas.microsoft.com/office/drawing/2014/main" id="{EC2EECDC-D7E7-1A22-6116-BC0F15F76569}"/>
              </a:ext>
            </a:extLst>
          </p:cNvPr>
          <p:cNvSpPr txBox="1"/>
          <p:nvPr/>
        </p:nvSpPr>
        <p:spPr>
          <a:xfrm>
            <a:off x="256129" y="3301009"/>
            <a:ext cx="3833957" cy="3317511"/>
          </a:xfrm>
          <a:prstGeom prst="rect">
            <a:avLst/>
          </a:prstGeom>
          <a:noFill/>
        </p:spPr>
        <p:txBody>
          <a:bodyPr wrap="square" rtlCol="0">
            <a:spAutoFit/>
          </a:bodyPr>
          <a:lstStyle/>
          <a:p>
            <a:pPr marL="171450" indent="-171450" algn="just">
              <a:lnSpc>
                <a:spcPct val="114000"/>
              </a:lnSpc>
              <a:buFont typeface="Arial" panose="020B0604020202020204" pitchFamily="34" charset="0"/>
              <a:buChar char="•"/>
            </a:pPr>
            <a:r>
              <a:rPr lang="en-US" sz="1200" dirty="0">
                <a:solidFill>
                  <a:srgbClr val="193477"/>
                </a:solidFill>
                <a:latin typeface="Arial" panose="020B0604020202020204" pitchFamily="34" charset="0"/>
                <a:ea typeface="Roboto" panose="02000000000000000000" pitchFamily="2" charset="0"/>
                <a:cs typeface="Arial" panose="020B0604020202020204" pitchFamily="34" charset="0"/>
              </a:rPr>
              <a:t>The as-built drawing of the aerodrome expansion has been prepared by “EZT” LLC and expertized by the appropriate Authority in 2019.</a:t>
            </a:r>
          </a:p>
          <a:p>
            <a:pPr algn="just"/>
            <a:endParaRPr lang="en-US" sz="1200" dirty="0">
              <a:solidFill>
                <a:srgbClr val="193477"/>
              </a:solidFill>
              <a:latin typeface="Arial" panose="020B0604020202020204" pitchFamily="34"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200" dirty="0">
                <a:solidFill>
                  <a:srgbClr val="193477"/>
                </a:solidFill>
                <a:latin typeface="Arial" panose="020B0604020202020204" pitchFamily="34" charset="0"/>
                <a:ea typeface="Roboto" panose="02000000000000000000" pitchFamily="2" charset="0"/>
                <a:cs typeface="Arial" panose="020B0604020202020204" pitchFamily="34" charset="0"/>
              </a:rPr>
              <a:t>The project to increase the capacity and improve the use of the “</a:t>
            </a:r>
            <a:r>
              <a:rPr lang="en-US" sz="1200" dirty="0" err="1">
                <a:solidFill>
                  <a:srgbClr val="193477"/>
                </a:solidFill>
                <a:latin typeface="Arial" panose="020B0604020202020204" pitchFamily="34" charset="0"/>
                <a:ea typeface="Roboto" panose="02000000000000000000" pitchFamily="2" charset="0"/>
                <a:cs typeface="Arial" panose="020B0604020202020204" pitchFamily="34" charset="0"/>
              </a:rPr>
              <a:t>Murun</a:t>
            </a:r>
            <a:r>
              <a:rPr lang="en-US" sz="1200" dirty="0">
                <a:solidFill>
                  <a:srgbClr val="193477"/>
                </a:solidFill>
                <a:latin typeface="Arial" panose="020B0604020202020204" pitchFamily="34" charset="0"/>
                <a:ea typeface="Roboto" panose="02000000000000000000" pitchFamily="2" charset="0"/>
                <a:cs typeface="Arial" panose="020B0604020202020204" pitchFamily="34" charset="0"/>
              </a:rPr>
              <a:t>” airport, which was approved by the annex of the Government’s Resolution No. 317 of 2013, has been updated, and the economic efficiency calculation, research, and presentation to be added to the "List of State Property Concession Items”;</a:t>
            </a:r>
          </a:p>
          <a:p>
            <a:pPr marL="171450" indent="-171450" algn="just">
              <a:buFont typeface="Arial" panose="020B0604020202020204" pitchFamily="34" charset="0"/>
              <a:buChar char="•"/>
            </a:pPr>
            <a:endParaRPr lang="en-US" sz="1200" dirty="0">
              <a:solidFill>
                <a:srgbClr val="193477"/>
              </a:solidFill>
              <a:latin typeface="Arial" panose="020B0604020202020204" pitchFamily="34"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200" dirty="0">
                <a:solidFill>
                  <a:srgbClr val="193477"/>
                </a:solidFill>
                <a:latin typeface="Arial" panose="020B0604020202020204" pitchFamily="34" charset="0"/>
                <a:ea typeface="Roboto" panose="02000000000000000000" pitchFamily="2" charset="0"/>
                <a:cs typeface="Arial" panose="020B0604020202020204" pitchFamily="34" charset="0"/>
              </a:rPr>
              <a:t>It was added to the "List of State Property Concession Items" approved by Government Resolution No. 253 dated 07.05.2023 as an appendix to Resolution No. 317 of 2013.</a:t>
            </a:r>
          </a:p>
          <a:p>
            <a:pPr algn="just">
              <a:lnSpc>
                <a:spcPct val="114000"/>
              </a:lnSpc>
            </a:pPr>
            <a:endParaRPr lang="mn-MN" sz="1200" dirty="0">
              <a:solidFill>
                <a:srgbClr val="193477"/>
              </a:solidFill>
              <a:latin typeface="Arial" panose="020B0604020202020204" pitchFamily="34" charset="0"/>
              <a:ea typeface="Roboto" panose="02000000000000000000" pitchFamily="2" charset="0"/>
              <a:cs typeface="Arial" panose="020B0604020202020204" pitchFamily="34" charset="0"/>
            </a:endParaRPr>
          </a:p>
        </p:txBody>
      </p:sp>
      <p:sp>
        <p:nvSpPr>
          <p:cNvPr id="10" name="TextBox 9">
            <a:extLst>
              <a:ext uri="{FF2B5EF4-FFF2-40B4-BE49-F238E27FC236}">
                <a16:creationId xmlns:a16="http://schemas.microsoft.com/office/drawing/2014/main" id="{B051DE05-38E2-E3B5-3EBA-C459C6B3EF60}"/>
              </a:ext>
            </a:extLst>
          </p:cNvPr>
          <p:cNvSpPr txBox="1"/>
          <p:nvPr/>
        </p:nvSpPr>
        <p:spPr>
          <a:xfrm>
            <a:off x="256129" y="7538575"/>
            <a:ext cx="6021385" cy="1303755"/>
          </a:xfrm>
          <a:prstGeom prst="rect">
            <a:avLst/>
          </a:prstGeom>
          <a:noFill/>
        </p:spPr>
        <p:txBody>
          <a:bodyPr wrap="square" rtlCol="0">
            <a:spAutoFit/>
          </a:bodyPr>
          <a:lstStyle/>
          <a:p>
            <a:pPr marL="171450" indent="-171450" algn="just">
              <a:lnSpc>
                <a:spcPct val="114000"/>
              </a:lnSpc>
              <a:buFont typeface="Arial" panose="020B0604020202020204" pitchFamily="34" charset="0"/>
              <a:buChar char="•"/>
            </a:pPr>
            <a:r>
              <a:rPr lang="en-US" sz="1400" dirty="0">
                <a:latin typeface="Roboto" panose="02000000000000000000" pitchFamily="2" charset="0"/>
                <a:ea typeface="Roboto" panose="02000000000000000000" pitchFamily="2" charset="0"/>
                <a:cs typeface="Arial" panose="020B0604020202020204" pitchFamily="34" charset="0"/>
              </a:rPr>
              <a:t>Development of a technical task project related to the competitive selection process for awarding airport concessions.</a:t>
            </a:r>
          </a:p>
          <a:p>
            <a:pPr algn="just">
              <a:lnSpc>
                <a:spcPct val="114000"/>
              </a:lnSpc>
            </a:pPr>
            <a:endParaRPr lang="en-US" sz="1400" dirty="0">
              <a:latin typeface="Roboto" panose="02000000000000000000" pitchFamily="2" charset="0"/>
              <a:ea typeface="Roboto" panose="02000000000000000000" pitchFamily="2" charset="0"/>
              <a:cs typeface="Arial" panose="020B0604020202020204" pitchFamily="34" charset="0"/>
            </a:endParaRPr>
          </a:p>
          <a:p>
            <a:pPr marL="171450" indent="-171450" algn="just">
              <a:lnSpc>
                <a:spcPct val="114000"/>
              </a:lnSpc>
              <a:buFont typeface="Arial" panose="020B0604020202020204" pitchFamily="34" charset="0"/>
              <a:buChar char="•"/>
            </a:pPr>
            <a:r>
              <a:rPr lang="en-US" sz="1400" dirty="0">
                <a:latin typeface="Roboto" panose="02000000000000000000" pitchFamily="2" charset="0"/>
                <a:ea typeface="Roboto" panose="02000000000000000000" pitchFamily="2" charset="0"/>
                <a:cs typeface="Arial" panose="020B0604020202020204" pitchFamily="34" charset="0"/>
              </a:rPr>
              <a:t>Take measures to prepare for the international open bidding process for concessions.</a:t>
            </a:r>
            <a:endParaRPr lang="mn-MN" sz="14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160581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2EBB7B-5FF7-AF00-17A8-C73727EC4D6A}"/>
              </a:ext>
            </a:extLst>
          </p:cNvPr>
          <p:cNvSpPr txBox="1"/>
          <p:nvPr/>
        </p:nvSpPr>
        <p:spPr>
          <a:xfrm>
            <a:off x="2513131" y="1632012"/>
            <a:ext cx="3929064" cy="646331"/>
          </a:xfrm>
          <a:prstGeom prst="rect">
            <a:avLst/>
          </a:prstGeom>
          <a:noFill/>
        </p:spPr>
        <p:txBody>
          <a:bodyPr wrap="square">
            <a:spAutoFit/>
          </a:bodyPr>
          <a:lstStyle/>
          <a:p>
            <a:pPr algn="just"/>
            <a:r>
              <a:rPr lang="en" sz="1800" b="1" dirty="0">
                <a:solidFill>
                  <a:schemeClr val="bg1"/>
                </a:solidFill>
                <a:effectLst/>
                <a:latin typeface="Arial" panose="020B0604020202020204" pitchFamily="34" charset="0"/>
                <a:ea typeface="Roboto" panose="02000000000000000000" pitchFamily="2" charset="0"/>
                <a:cs typeface="Arial" panose="020B0604020202020204" pitchFamily="34" charset="0"/>
              </a:rPr>
              <a:t>Establishment of a remote air traffic control center</a:t>
            </a:r>
            <a:endParaRPr lang="mn-MN" sz="18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3" name="TextBox 2">
            <a:extLst>
              <a:ext uri="{FF2B5EF4-FFF2-40B4-BE49-F238E27FC236}">
                <a16:creationId xmlns:a16="http://schemas.microsoft.com/office/drawing/2014/main" id="{89261AEA-CDEA-AA9B-98B6-03E294D60219}"/>
              </a:ext>
            </a:extLst>
          </p:cNvPr>
          <p:cNvSpPr txBox="1"/>
          <p:nvPr/>
        </p:nvSpPr>
        <p:spPr>
          <a:xfrm>
            <a:off x="2503410" y="2809177"/>
            <a:ext cx="3904299" cy="2123658"/>
          </a:xfrm>
          <a:prstGeom prst="rect">
            <a:avLst/>
          </a:prstGeom>
          <a:noFill/>
        </p:spPr>
        <p:txBody>
          <a:bodyPr wrap="square" rtlCol="0">
            <a:spAutoFit/>
          </a:bodyPr>
          <a:lstStyle/>
          <a:p>
            <a:pPr marL="171450" indent="-171450" algn="just">
              <a:buFont typeface="Arial" panose="020B0604020202020204" pitchFamily="34" charset="0"/>
              <a:buChar char="•"/>
            </a:pPr>
            <a:r>
              <a:rPr lang="en-US" sz="1200" dirty="0">
                <a:latin typeface="Arial" panose="020B0604020202020204" pitchFamily="34" charset="0"/>
                <a:ea typeface="Roboto" panose="02000000000000000000" pitchFamily="2" charset="0"/>
                <a:cs typeface="Arial" panose="020B0604020202020204" pitchFamily="34" charset="0"/>
              </a:rPr>
              <a:t>Traffic management of local airports will be conducted by the center;</a:t>
            </a:r>
          </a:p>
          <a:p>
            <a:pPr marL="171450" indent="-171450" algn="just">
              <a:buFont typeface="Arial" panose="020B0604020202020204" pitchFamily="34" charset="0"/>
              <a:buChar char="•"/>
            </a:pPr>
            <a:endParaRPr lang="en-US" sz="1200" dirty="0">
              <a:latin typeface="Arial" panose="020B0604020202020204" pitchFamily="34"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200" dirty="0">
                <a:latin typeface="Arial" panose="020B0604020202020204" pitchFamily="34" charset="0"/>
                <a:ea typeface="Roboto" panose="02000000000000000000" pitchFamily="2" charset="0"/>
                <a:cs typeface="Arial" panose="020B0604020202020204" pitchFamily="34" charset="0"/>
              </a:rPr>
              <a:t>Reserve workplaces will be established in the center to be used in the event of force majeure at "</a:t>
            </a:r>
            <a:r>
              <a:rPr lang="en-US" sz="1200" dirty="0" err="1">
                <a:latin typeface="Arial" panose="020B0604020202020204" pitchFamily="34" charset="0"/>
                <a:ea typeface="Roboto" panose="02000000000000000000" pitchFamily="2" charset="0"/>
                <a:cs typeface="Arial" panose="020B0604020202020204" pitchFamily="34" charset="0"/>
              </a:rPr>
              <a:t>Chingis</a:t>
            </a:r>
            <a:r>
              <a:rPr lang="en-US" sz="1200" dirty="0">
                <a:latin typeface="Arial" panose="020B0604020202020204" pitchFamily="34" charset="0"/>
                <a:ea typeface="Roboto" panose="02000000000000000000" pitchFamily="2" charset="0"/>
                <a:cs typeface="Arial" panose="020B0604020202020204" pitchFamily="34" charset="0"/>
              </a:rPr>
              <a:t> Khan" and "</a:t>
            </a:r>
            <a:r>
              <a:rPr lang="en-US" sz="1200" dirty="0" err="1">
                <a:latin typeface="Arial" panose="020B0604020202020204" pitchFamily="34" charset="0"/>
                <a:ea typeface="Roboto" panose="02000000000000000000" pitchFamily="2" charset="0"/>
                <a:cs typeface="Arial" panose="020B0604020202020204" pitchFamily="34" charset="0"/>
              </a:rPr>
              <a:t>Buyant-Ukhaa</a:t>
            </a:r>
            <a:r>
              <a:rPr lang="en-US" sz="1200" dirty="0">
                <a:latin typeface="Arial" panose="020B0604020202020204" pitchFamily="34" charset="0"/>
                <a:ea typeface="Roboto" panose="02000000000000000000" pitchFamily="2" charset="0"/>
                <a:cs typeface="Arial" panose="020B0604020202020204" pitchFamily="34" charset="0"/>
              </a:rPr>
              <a:t>";</a:t>
            </a:r>
          </a:p>
          <a:p>
            <a:pPr marL="171450" indent="-171450" algn="just">
              <a:buFont typeface="Arial" panose="020B0604020202020204" pitchFamily="34" charset="0"/>
              <a:buChar char="•"/>
            </a:pPr>
            <a:endParaRPr lang="en-US" sz="1200" dirty="0">
              <a:latin typeface="Arial" panose="020B0604020202020204" pitchFamily="34"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200" dirty="0">
                <a:latin typeface="Arial" panose="020B0604020202020204" pitchFamily="34" charset="0"/>
                <a:ea typeface="Roboto" panose="02000000000000000000" pitchFamily="2" charset="0"/>
                <a:cs typeface="Arial" panose="020B0604020202020204" pitchFamily="34" charset="0"/>
              </a:rPr>
              <a:t>Aerodrome air traffic control training will be organized in the center.</a:t>
            </a:r>
          </a:p>
          <a:p>
            <a:pPr algn="just"/>
            <a:endParaRPr lang="en-US" sz="1200" dirty="0">
              <a:latin typeface="Arial" panose="020B0604020202020204" pitchFamily="34" charset="0"/>
              <a:ea typeface="Roboto" panose="02000000000000000000" pitchFamily="2" charset="0"/>
              <a:cs typeface="Arial" panose="020B0604020202020204" pitchFamily="34" charset="0"/>
            </a:endParaRPr>
          </a:p>
          <a:p>
            <a:pPr algn="just"/>
            <a:endParaRPr lang="en-US" sz="1200" dirty="0">
              <a:latin typeface="Arial" panose="020B0604020202020204" pitchFamily="34" charset="0"/>
              <a:ea typeface="Roboto" panose="02000000000000000000" pitchFamily="2" charset="0"/>
              <a:cs typeface="Arial" panose="020B0604020202020204" pitchFamily="34" charset="0"/>
            </a:endParaRPr>
          </a:p>
        </p:txBody>
      </p:sp>
      <p:sp>
        <p:nvSpPr>
          <p:cNvPr id="9" name="TextBox 8">
            <a:extLst>
              <a:ext uri="{FF2B5EF4-FFF2-40B4-BE49-F238E27FC236}">
                <a16:creationId xmlns:a16="http://schemas.microsoft.com/office/drawing/2014/main" id="{26BCEB9B-746E-31ED-AA50-1652236E83DA}"/>
              </a:ext>
            </a:extLst>
          </p:cNvPr>
          <p:cNvSpPr txBox="1"/>
          <p:nvPr/>
        </p:nvSpPr>
        <p:spPr>
          <a:xfrm>
            <a:off x="2743593" y="5396974"/>
            <a:ext cx="4114407" cy="369332"/>
          </a:xfrm>
          <a:prstGeom prst="rect">
            <a:avLst/>
          </a:prstGeom>
          <a:noFill/>
        </p:spPr>
        <p:txBody>
          <a:bodyPr wrap="square" rtlCol="0">
            <a:spAutoFit/>
          </a:bodyPr>
          <a:lstStyle/>
          <a:p>
            <a:r>
              <a:rPr lang="en-US" b="1" dirty="0">
                <a:solidFill>
                  <a:srgbClr val="FFFF00"/>
                </a:solidFill>
                <a:latin typeface="Arial" panose="020B0604020202020204" pitchFamily="34" charset="0"/>
                <a:ea typeface="Roboto Black" panose="02000000000000000000" pitchFamily="2" charset="0"/>
                <a:cs typeface="Arial" panose="020B0604020202020204" pitchFamily="34" charset="0"/>
              </a:rPr>
              <a:t>Investment</a:t>
            </a:r>
          </a:p>
        </p:txBody>
      </p:sp>
      <p:sp>
        <p:nvSpPr>
          <p:cNvPr id="10" name="TextBox 9">
            <a:extLst>
              <a:ext uri="{FF2B5EF4-FFF2-40B4-BE49-F238E27FC236}">
                <a16:creationId xmlns:a16="http://schemas.microsoft.com/office/drawing/2014/main" id="{49AC1C55-5797-45AB-2743-2B46CC887F7B}"/>
              </a:ext>
            </a:extLst>
          </p:cNvPr>
          <p:cNvSpPr txBox="1"/>
          <p:nvPr/>
        </p:nvSpPr>
        <p:spPr>
          <a:xfrm>
            <a:off x="2689555" y="5717505"/>
            <a:ext cx="3532010" cy="461665"/>
          </a:xfrm>
          <a:prstGeom prst="rect">
            <a:avLst/>
          </a:prstGeom>
          <a:noFill/>
        </p:spPr>
        <p:txBody>
          <a:bodyPr wrap="square" rtlCol="0">
            <a:spAutoFit/>
          </a:bodyPr>
          <a:lstStyle/>
          <a:p>
            <a:r>
              <a:rPr lang="en" sz="1200" b="1" dirty="0">
                <a:solidFill>
                  <a:srgbClr val="EF5E26"/>
                </a:solidFill>
                <a:latin typeface="Arial" panose="020B0604020202020204" pitchFamily="34" charset="0"/>
                <a:ea typeface="Roboto Black" panose="02000000000000000000" pitchFamily="2" charset="0"/>
                <a:cs typeface="Arial" panose="020B0604020202020204" pitchFamily="34" charset="0"/>
              </a:rPr>
              <a:t>Feasibility study – 0.15 million USD /Approx./</a:t>
            </a:r>
          </a:p>
          <a:p>
            <a:r>
              <a:rPr lang="en" sz="1200" b="1" dirty="0">
                <a:solidFill>
                  <a:srgbClr val="EF5E26"/>
                </a:solidFill>
                <a:latin typeface="Arial" panose="020B0604020202020204" pitchFamily="34" charset="0"/>
                <a:ea typeface="Roboto Black" panose="02000000000000000000" pitchFamily="2" charset="0"/>
                <a:cs typeface="Arial" panose="020B0604020202020204" pitchFamily="34" charset="0"/>
              </a:rPr>
              <a:t>Construction – 8.5 million USD /Approx./</a:t>
            </a:r>
          </a:p>
        </p:txBody>
      </p:sp>
      <p:pic>
        <p:nvPicPr>
          <p:cNvPr id="11" name="Picture 2" descr="Indra revolutionizes air traffic control with an artificial intelligence remote  tower | indra">
            <a:extLst>
              <a:ext uri="{FF2B5EF4-FFF2-40B4-BE49-F238E27FC236}">
                <a16:creationId xmlns:a16="http://schemas.microsoft.com/office/drawing/2014/main" id="{8F250E36-0FA8-8CC7-5E13-4D6293FB7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910" y="7490177"/>
            <a:ext cx="3953732" cy="13838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mote Towers - Avinor">
            <a:extLst>
              <a:ext uri="{FF2B5EF4-FFF2-40B4-BE49-F238E27FC236}">
                <a16:creationId xmlns:a16="http://schemas.microsoft.com/office/drawing/2014/main" id="{B73F1A9F-AA6A-2255-E8E9-78A17199B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108" y="6210261"/>
            <a:ext cx="1729274" cy="11516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Naviair - AviSKy">
            <a:extLst>
              <a:ext uri="{FF2B5EF4-FFF2-40B4-BE49-F238E27FC236}">
                <a16:creationId xmlns:a16="http://schemas.microsoft.com/office/drawing/2014/main" id="{19D3CEE3-90B2-2B2B-82E6-99A25A16BD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8171" y="6186690"/>
            <a:ext cx="2034496" cy="1225407"/>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8FCDC3B5-41B1-CB30-2E00-97D57E077792}"/>
              </a:ext>
            </a:extLst>
          </p:cNvPr>
          <p:cNvSpPr/>
          <p:nvPr/>
        </p:nvSpPr>
        <p:spPr>
          <a:xfrm>
            <a:off x="5373656" y="9131939"/>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6" name="Oval 5">
            <a:extLst>
              <a:ext uri="{FF2B5EF4-FFF2-40B4-BE49-F238E27FC236}">
                <a16:creationId xmlns:a16="http://schemas.microsoft.com/office/drawing/2014/main" id="{3B4917C9-C703-6299-A381-D9CA94FAA214}"/>
              </a:ext>
            </a:extLst>
          </p:cNvPr>
          <p:cNvSpPr/>
          <p:nvPr/>
        </p:nvSpPr>
        <p:spPr>
          <a:xfrm>
            <a:off x="4226117" y="9131939"/>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7" name="Oval 6">
            <a:extLst>
              <a:ext uri="{FF2B5EF4-FFF2-40B4-BE49-F238E27FC236}">
                <a16:creationId xmlns:a16="http://schemas.microsoft.com/office/drawing/2014/main" id="{A50C2A52-1BBC-03CE-6097-184693041B6C}"/>
              </a:ext>
            </a:extLst>
          </p:cNvPr>
          <p:cNvSpPr/>
          <p:nvPr/>
        </p:nvSpPr>
        <p:spPr>
          <a:xfrm>
            <a:off x="3098087" y="9140536"/>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8" name="Oval 7">
            <a:extLst>
              <a:ext uri="{FF2B5EF4-FFF2-40B4-BE49-F238E27FC236}">
                <a16:creationId xmlns:a16="http://schemas.microsoft.com/office/drawing/2014/main" id="{9E75C46D-DBD7-B012-CD0E-E43E3439484B}"/>
              </a:ext>
            </a:extLst>
          </p:cNvPr>
          <p:cNvSpPr/>
          <p:nvPr/>
        </p:nvSpPr>
        <p:spPr>
          <a:xfrm>
            <a:off x="1897999" y="9140536"/>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grpSp>
        <p:nvGrpSpPr>
          <p:cNvPr id="37" name="Group 36">
            <a:extLst>
              <a:ext uri="{FF2B5EF4-FFF2-40B4-BE49-F238E27FC236}">
                <a16:creationId xmlns:a16="http://schemas.microsoft.com/office/drawing/2014/main" id="{62D63C0C-82B2-27FE-FEA1-5240F0D44D86}"/>
              </a:ext>
            </a:extLst>
          </p:cNvPr>
          <p:cNvGrpSpPr/>
          <p:nvPr/>
        </p:nvGrpSpPr>
        <p:grpSpPr>
          <a:xfrm>
            <a:off x="632377" y="9131939"/>
            <a:ext cx="5563515" cy="702321"/>
            <a:chOff x="424464" y="8662382"/>
            <a:chExt cx="5563515" cy="702321"/>
          </a:xfrm>
        </p:grpSpPr>
        <p:sp>
          <p:nvSpPr>
            <p:cNvPr id="38" name="TextBox 37">
              <a:extLst>
                <a:ext uri="{FF2B5EF4-FFF2-40B4-BE49-F238E27FC236}">
                  <a16:creationId xmlns:a16="http://schemas.microsoft.com/office/drawing/2014/main" id="{38924CFD-95B2-C895-474C-32FF51208727}"/>
                </a:ext>
              </a:extLst>
            </p:cNvPr>
            <p:cNvSpPr txBox="1"/>
            <p:nvPr/>
          </p:nvSpPr>
          <p:spPr>
            <a:xfrm>
              <a:off x="2852256" y="8932572"/>
              <a:ext cx="800431" cy="369332"/>
            </a:xfrm>
            <a:prstGeom prst="rect">
              <a:avLst/>
            </a:prstGeom>
            <a:noFill/>
          </p:spPr>
          <p:txBody>
            <a:bodyPr wrap="square" rtlCol="0">
              <a:spAutoFit/>
            </a:bodyPr>
            <a:lstStyle/>
            <a:p>
              <a:pPr algn="ctr"/>
              <a:r>
                <a:rPr lang="en-US" sz="900" b="1" dirty="0">
                  <a:solidFill>
                    <a:srgbClr val="00B050"/>
                  </a:solidFill>
                  <a:latin typeface="Roboto Black" panose="02000000000000000000" pitchFamily="2" charset="0"/>
                  <a:ea typeface="Roboto Black" panose="02000000000000000000" pitchFamily="2" charset="0"/>
                  <a:cs typeface="Arial" panose="020B0604020202020204" pitchFamily="34" charset="0"/>
                </a:rPr>
                <a:t>LAND PERMIT</a:t>
              </a:r>
            </a:p>
          </p:txBody>
        </p:sp>
        <p:sp>
          <p:nvSpPr>
            <p:cNvPr id="39" name="TextBox 38">
              <a:extLst>
                <a:ext uri="{FF2B5EF4-FFF2-40B4-BE49-F238E27FC236}">
                  <a16:creationId xmlns:a16="http://schemas.microsoft.com/office/drawing/2014/main" id="{D8D31183-D12C-6FEA-DAE0-7EDBCF9B70C5}"/>
                </a:ext>
              </a:extLst>
            </p:cNvPr>
            <p:cNvSpPr txBox="1"/>
            <p:nvPr/>
          </p:nvSpPr>
          <p:spPr>
            <a:xfrm>
              <a:off x="1691918" y="8970729"/>
              <a:ext cx="733425" cy="246221"/>
            </a:xfrm>
            <a:prstGeom prst="rect">
              <a:avLst/>
            </a:prstGeom>
            <a:noFill/>
          </p:spPr>
          <p:txBody>
            <a:bodyPr wrap="square" rtlCol="0">
              <a:spAutoFit/>
            </a:bodyPr>
            <a:lstStyle/>
            <a:p>
              <a:pPr algn="ctr"/>
              <a:r>
                <a:rPr lang="en-US" sz="1000" b="1" dirty="0">
                  <a:solidFill>
                    <a:srgbClr val="FF0000"/>
                  </a:solidFill>
                  <a:latin typeface="Roboto Black" panose="02000000000000000000" pitchFamily="2" charset="0"/>
                  <a:ea typeface="Roboto Black" panose="02000000000000000000" pitchFamily="2" charset="0"/>
                  <a:cs typeface="Arial" panose="020B0604020202020204" pitchFamily="34" charset="0"/>
                </a:rPr>
                <a:t>DESIGN</a:t>
              </a:r>
            </a:p>
          </p:txBody>
        </p:sp>
        <p:sp>
          <p:nvSpPr>
            <p:cNvPr id="40" name="TextBox 39">
              <a:extLst>
                <a:ext uri="{FF2B5EF4-FFF2-40B4-BE49-F238E27FC236}">
                  <a16:creationId xmlns:a16="http://schemas.microsoft.com/office/drawing/2014/main" id="{3089AB2A-432A-0445-6F35-4DD3A5210FDF}"/>
                </a:ext>
              </a:extLst>
            </p:cNvPr>
            <p:cNvSpPr txBox="1"/>
            <p:nvPr/>
          </p:nvSpPr>
          <p:spPr>
            <a:xfrm>
              <a:off x="5146234" y="8932572"/>
              <a:ext cx="841745" cy="338554"/>
            </a:xfrm>
            <a:prstGeom prst="rect">
              <a:avLst/>
            </a:prstGeom>
            <a:noFill/>
          </p:spPr>
          <p:txBody>
            <a:bodyPr wrap="square" rtlCol="0">
              <a:spAutoFit/>
            </a:bodyPr>
            <a:lstStyle/>
            <a:p>
              <a:pPr algn="ctr"/>
              <a:r>
                <a:rPr lang="en-US" sz="800" b="1" dirty="0">
                  <a:solidFill>
                    <a:srgbClr val="FFC000"/>
                  </a:solidFill>
                  <a:latin typeface="Roboto Black" panose="02000000000000000000" pitchFamily="2" charset="0"/>
                  <a:ea typeface="Roboto Black" panose="02000000000000000000" pitchFamily="2" charset="0"/>
                  <a:cs typeface="Arial" panose="020B0604020202020204" pitchFamily="34" charset="0"/>
                </a:rPr>
                <a:t>FINANCING SOLUTION</a:t>
              </a:r>
            </a:p>
          </p:txBody>
        </p:sp>
        <p:sp>
          <p:nvSpPr>
            <p:cNvPr id="41" name="Oval 40">
              <a:extLst>
                <a:ext uri="{FF2B5EF4-FFF2-40B4-BE49-F238E27FC236}">
                  <a16:creationId xmlns:a16="http://schemas.microsoft.com/office/drawing/2014/main" id="{3371FB86-2594-8452-835D-9EC726A383CE}"/>
                </a:ext>
              </a:extLst>
            </p:cNvPr>
            <p:cNvSpPr/>
            <p:nvPr/>
          </p:nvSpPr>
          <p:spPr>
            <a:xfrm>
              <a:off x="457548" y="8662382"/>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42" name="TextBox 41">
              <a:extLst>
                <a:ext uri="{FF2B5EF4-FFF2-40B4-BE49-F238E27FC236}">
                  <a16:creationId xmlns:a16="http://schemas.microsoft.com/office/drawing/2014/main" id="{B69BF7CF-5202-CBAB-684C-292D6D14ACF7}"/>
                </a:ext>
              </a:extLst>
            </p:cNvPr>
            <p:cNvSpPr txBox="1"/>
            <p:nvPr/>
          </p:nvSpPr>
          <p:spPr>
            <a:xfrm>
              <a:off x="424464" y="8922256"/>
              <a:ext cx="841745" cy="338554"/>
            </a:xfrm>
            <a:prstGeom prst="rect">
              <a:avLst/>
            </a:prstGeom>
            <a:noFill/>
          </p:spPr>
          <p:txBody>
            <a:bodyPr wrap="square" rtlCol="0">
              <a:spAutoFit/>
            </a:bodyPr>
            <a:lstStyle/>
            <a:p>
              <a:pPr algn="ctr"/>
              <a:r>
                <a:rPr lang="en-US" sz="800" b="1" dirty="0">
                  <a:solidFill>
                    <a:srgbClr val="FF0000"/>
                  </a:solidFill>
                  <a:latin typeface="Roboto Black" panose="02000000000000000000" pitchFamily="2" charset="0"/>
                  <a:ea typeface="Roboto Black" panose="02000000000000000000" pitchFamily="2" charset="0"/>
                  <a:cs typeface="Arial" panose="020B0604020202020204" pitchFamily="34" charset="0"/>
                </a:rPr>
                <a:t>FEASIBILITY STUDY</a:t>
              </a:r>
            </a:p>
          </p:txBody>
        </p:sp>
        <p:sp>
          <p:nvSpPr>
            <p:cNvPr id="43" name="TextBox 42">
              <a:extLst>
                <a:ext uri="{FF2B5EF4-FFF2-40B4-BE49-F238E27FC236}">
                  <a16:creationId xmlns:a16="http://schemas.microsoft.com/office/drawing/2014/main" id="{6E7F1BE9-4ED2-789F-DA77-A42B1EF14000}"/>
                </a:ext>
              </a:extLst>
            </p:cNvPr>
            <p:cNvSpPr txBox="1"/>
            <p:nvPr/>
          </p:nvSpPr>
          <p:spPr>
            <a:xfrm>
              <a:off x="3890722" y="8955903"/>
              <a:ext cx="976794" cy="307777"/>
            </a:xfrm>
            <a:prstGeom prst="rect">
              <a:avLst/>
            </a:prstGeom>
            <a:noFill/>
          </p:spPr>
          <p:txBody>
            <a:bodyPr wrap="square" rtlCol="0">
              <a:spAutoFit/>
            </a:bodyPr>
            <a:lstStyle/>
            <a:p>
              <a:pPr algn="ctr"/>
              <a:r>
                <a:rPr lang="en-US" sz="700" b="1" dirty="0">
                  <a:solidFill>
                    <a:srgbClr val="FF0000"/>
                  </a:solidFill>
                  <a:latin typeface="Roboto Black" panose="02000000000000000000" pitchFamily="2" charset="0"/>
                  <a:ea typeface="Roboto Black" panose="02000000000000000000" pitchFamily="2" charset="0"/>
                  <a:cs typeface="Arial" panose="020B0604020202020204" pitchFamily="34" charset="0"/>
                </a:rPr>
                <a:t>ENVIRONMENTAL ASSESSMENT</a:t>
              </a:r>
            </a:p>
          </p:txBody>
        </p:sp>
        <p:pic>
          <p:nvPicPr>
            <p:cNvPr id="44" name="Graphic 9" descr="Close with solid fill">
              <a:extLst>
                <a:ext uri="{FF2B5EF4-FFF2-40B4-BE49-F238E27FC236}">
                  <a16:creationId xmlns:a16="http://schemas.microsoft.com/office/drawing/2014/main" id="{015B1DB5-9524-5400-275B-C0E214F22AE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41232" y="8701478"/>
              <a:ext cx="275774" cy="275774"/>
            </a:xfrm>
            <a:prstGeom prst="rect">
              <a:avLst/>
            </a:prstGeom>
          </p:spPr>
        </p:pic>
      </p:grpSp>
      <p:pic>
        <p:nvPicPr>
          <p:cNvPr id="46" name="Graphic 45" descr="Checkmark">
            <a:extLst>
              <a:ext uri="{FF2B5EF4-FFF2-40B4-BE49-F238E27FC236}">
                <a16:creationId xmlns:a16="http://schemas.microsoft.com/office/drawing/2014/main" id="{E0B613B9-0A5C-24A1-C3F1-86F2C5A7ED6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34732" y="9186397"/>
            <a:ext cx="251304" cy="251304"/>
          </a:xfrm>
          <a:prstGeom prst="rect">
            <a:avLst/>
          </a:prstGeom>
        </p:spPr>
      </p:pic>
      <p:pic>
        <p:nvPicPr>
          <p:cNvPr id="50" name="Graphic 9" descr="Close with solid fill">
            <a:extLst>
              <a:ext uri="{FF2B5EF4-FFF2-40B4-BE49-F238E27FC236}">
                <a16:creationId xmlns:a16="http://schemas.microsoft.com/office/drawing/2014/main" id="{BBC43408-0022-D570-9DEC-78519C6C7B5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22859" y="9171035"/>
            <a:ext cx="275774" cy="275774"/>
          </a:xfrm>
          <a:prstGeom prst="rect">
            <a:avLst/>
          </a:prstGeom>
        </p:spPr>
      </p:pic>
      <p:pic>
        <p:nvPicPr>
          <p:cNvPr id="51" name="Graphic 9" descr="Close with solid fill">
            <a:extLst>
              <a:ext uri="{FF2B5EF4-FFF2-40B4-BE49-F238E27FC236}">
                <a16:creationId xmlns:a16="http://schemas.microsoft.com/office/drawing/2014/main" id="{E523E5F7-1EBC-21C7-73B0-C3713D9BB0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5362" y="9171035"/>
            <a:ext cx="275774" cy="275774"/>
          </a:xfrm>
          <a:prstGeom prst="rect">
            <a:avLst/>
          </a:prstGeom>
        </p:spPr>
      </p:pic>
      <p:sp>
        <p:nvSpPr>
          <p:cNvPr id="52" name="Rectangle 51">
            <a:extLst>
              <a:ext uri="{FF2B5EF4-FFF2-40B4-BE49-F238E27FC236}">
                <a16:creationId xmlns:a16="http://schemas.microsoft.com/office/drawing/2014/main" id="{159FDC1E-3E26-E77E-7D79-04E12713C875}"/>
              </a:ext>
            </a:extLst>
          </p:cNvPr>
          <p:cNvSpPr/>
          <p:nvPr/>
        </p:nvSpPr>
        <p:spPr>
          <a:xfrm>
            <a:off x="5645018" y="9274735"/>
            <a:ext cx="239106" cy="6763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AB94E40-9DB9-7792-1C91-62D9AA761974}"/>
              </a:ext>
            </a:extLst>
          </p:cNvPr>
          <p:cNvPicPr>
            <a:picLocks noChangeAspect="1"/>
          </p:cNvPicPr>
          <p:nvPr/>
        </p:nvPicPr>
        <p:blipFill rotWithShape="1">
          <a:blip r:embed="rId9">
            <a:extLst>
              <a:ext uri="{28A0092B-C50C-407E-A947-70E740481C1C}">
                <a14:useLocalDpi xmlns:a14="http://schemas.microsoft.com/office/drawing/2010/main" val="0"/>
              </a:ext>
            </a:extLst>
          </a:blip>
          <a:srcRect l="-458" t="68394" r="70792" b="-1445"/>
          <a:stretch/>
        </p:blipFill>
        <p:spPr>
          <a:xfrm>
            <a:off x="5986340" y="4893948"/>
            <a:ext cx="871660" cy="1025102"/>
          </a:xfrm>
          <a:prstGeom prst="rect">
            <a:avLst/>
          </a:prstGeom>
        </p:spPr>
      </p:pic>
      <p:sp>
        <p:nvSpPr>
          <p:cNvPr id="19" name="Rectangle: Rounded Corners 50">
            <a:extLst>
              <a:ext uri="{FF2B5EF4-FFF2-40B4-BE49-F238E27FC236}">
                <a16:creationId xmlns:a16="http://schemas.microsoft.com/office/drawing/2014/main" id="{38345164-71DC-F8F7-8A10-86CACC88F736}"/>
              </a:ext>
            </a:extLst>
          </p:cNvPr>
          <p:cNvSpPr/>
          <p:nvPr/>
        </p:nvSpPr>
        <p:spPr>
          <a:xfrm>
            <a:off x="277937" y="3784334"/>
            <a:ext cx="1797207" cy="2616466"/>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050" b="1" dirty="0">
                <a:solidFill>
                  <a:srgbClr val="FFFF00"/>
                </a:solidFill>
                <a:effectLst/>
                <a:latin typeface="Arial" panose="020B0604020202020204" pitchFamily="34" charset="0"/>
                <a:ea typeface="Roboto" panose="02000000000000000000" pitchFamily="2" charset="0"/>
                <a:cs typeface="Arial" panose="020B0604020202020204" pitchFamily="34" charset="0"/>
              </a:rPr>
              <a:t>T</a:t>
            </a:r>
            <a:r>
              <a:rPr lang="en" sz="1050" b="1" dirty="0">
                <a:solidFill>
                  <a:srgbClr val="FFFF00"/>
                </a:solidFill>
                <a:effectLst/>
                <a:latin typeface="Arial" panose="020B0604020202020204" pitchFamily="34" charset="0"/>
                <a:ea typeface="Roboto" panose="02000000000000000000" pitchFamily="2" charset="0"/>
                <a:cs typeface="Arial" panose="020B0604020202020204" pitchFamily="34" charset="0"/>
              </a:rPr>
              <a:t>he remote air traffic control center, the standard requirements of </a:t>
            </a:r>
            <a:r>
              <a:rPr lang="en" sz="1050" b="1" dirty="0">
                <a:solidFill>
                  <a:srgbClr val="FFFF00"/>
                </a:solidFill>
                <a:latin typeface="Arial" panose="020B0604020202020204" pitchFamily="34" charset="0"/>
                <a:ea typeface="Roboto" panose="02000000000000000000" pitchFamily="2" charset="0"/>
                <a:cs typeface="Arial" panose="020B0604020202020204" pitchFamily="34" charset="0"/>
              </a:rPr>
              <a:t>the International Civil Aviation Organization (ICAO) will be met, flight safety will be improved, the air traffic control services of airports will be available, and the shortage of human resources at remote airports will be eliminated.</a:t>
            </a:r>
            <a:endParaRPr lang="mn-MN" sz="1050" dirty="0">
              <a:solidFill>
                <a:srgbClr val="FFFF00"/>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741689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88E485-E500-4EE0-1B7E-2477BF886F41}"/>
              </a:ext>
            </a:extLst>
          </p:cNvPr>
          <p:cNvSpPr txBox="1"/>
          <p:nvPr/>
        </p:nvSpPr>
        <p:spPr>
          <a:xfrm>
            <a:off x="4349578" y="4660612"/>
            <a:ext cx="2252293" cy="584775"/>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Progress</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3" name="TextBox 2">
            <a:extLst>
              <a:ext uri="{FF2B5EF4-FFF2-40B4-BE49-F238E27FC236}">
                <a16:creationId xmlns:a16="http://schemas.microsoft.com/office/drawing/2014/main" id="{47B9085C-3488-6D86-DADF-B64CBBF68B29}"/>
              </a:ext>
            </a:extLst>
          </p:cNvPr>
          <p:cNvSpPr txBox="1"/>
          <p:nvPr/>
        </p:nvSpPr>
        <p:spPr>
          <a:xfrm>
            <a:off x="4349577" y="1539872"/>
            <a:ext cx="2252293" cy="1077218"/>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Project name</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4" name="TextBox 3">
            <a:extLst>
              <a:ext uri="{FF2B5EF4-FFF2-40B4-BE49-F238E27FC236}">
                <a16:creationId xmlns:a16="http://schemas.microsoft.com/office/drawing/2014/main" id="{A37B0EF9-342A-6D26-E600-FC3E280C6248}"/>
              </a:ext>
            </a:extLst>
          </p:cNvPr>
          <p:cNvSpPr txBox="1"/>
          <p:nvPr/>
        </p:nvSpPr>
        <p:spPr>
          <a:xfrm>
            <a:off x="411892" y="7058822"/>
            <a:ext cx="2252293" cy="584775"/>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Solutions</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23E1141B-DF7B-8638-DA92-72F41702C00A}"/>
              </a:ext>
            </a:extLst>
          </p:cNvPr>
          <p:cNvSpPr txBox="1"/>
          <p:nvPr/>
        </p:nvSpPr>
        <p:spPr>
          <a:xfrm>
            <a:off x="256131" y="1744097"/>
            <a:ext cx="3833956" cy="646331"/>
          </a:xfrm>
          <a:prstGeom prst="rect">
            <a:avLst/>
          </a:prstGeom>
          <a:noFill/>
        </p:spPr>
        <p:txBody>
          <a:bodyPr wrap="square">
            <a:spAutoFit/>
          </a:bodyPr>
          <a:lstStyle/>
          <a:p>
            <a:pPr algn="just"/>
            <a:r>
              <a:rPr lang="en" sz="1800" b="1" dirty="0">
                <a:effectLst/>
                <a:latin typeface="Arial" panose="020B0604020202020204" pitchFamily="34" charset="0"/>
                <a:ea typeface="Calibri" panose="020F0502020204030204" pitchFamily="34" charset="0"/>
              </a:rPr>
              <a:t>Establishment of a remote air traffic control center</a:t>
            </a:r>
            <a:endParaRPr lang="mn-MN" sz="1800" dirty="0"/>
          </a:p>
        </p:txBody>
      </p:sp>
      <p:sp>
        <p:nvSpPr>
          <p:cNvPr id="9" name="TextBox 8">
            <a:extLst>
              <a:ext uri="{FF2B5EF4-FFF2-40B4-BE49-F238E27FC236}">
                <a16:creationId xmlns:a16="http://schemas.microsoft.com/office/drawing/2014/main" id="{EC2EECDC-D7E7-1A22-6116-BC0F15F76569}"/>
              </a:ext>
            </a:extLst>
          </p:cNvPr>
          <p:cNvSpPr txBox="1"/>
          <p:nvPr/>
        </p:nvSpPr>
        <p:spPr>
          <a:xfrm>
            <a:off x="256129" y="3301009"/>
            <a:ext cx="3833957" cy="3389133"/>
          </a:xfrm>
          <a:prstGeom prst="rect">
            <a:avLst/>
          </a:prstGeom>
          <a:noFill/>
        </p:spPr>
        <p:txBody>
          <a:bodyPr wrap="square" rtlCol="0">
            <a:spAutoFit/>
          </a:bodyPr>
          <a:lstStyle/>
          <a:p>
            <a:pPr algn="ctr">
              <a:lnSpc>
                <a:spcPct val="110000"/>
              </a:lnSpc>
            </a:pPr>
            <a:endParaRPr lang="mn-MN" sz="1200" dirty="0">
              <a:solidFill>
                <a:srgbClr val="193477"/>
              </a:solidFill>
              <a:latin typeface="Arial" panose="020B0604020202020204" pitchFamily="34" charset="0"/>
              <a:ea typeface="Roboto" panose="02000000000000000000" pitchFamily="2" charset="0"/>
              <a:cs typeface="Arial" panose="020B0604020202020204" pitchFamily="34" charset="0"/>
            </a:endParaRPr>
          </a:p>
          <a:p>
            <a:pPr marL="171450" indent="-171450" algn="just">
              <a:lnSpc>
                <a:spcPct val="110000"/>
              </a:lnSpc>
              <a:buFont typeface="Arial" panose="020B0604020202020204" pitchFamily="34" charset="0"/>
              <a:buChar char="•"/>
            </a:pPr>
            <a:r>
              <a:rPr lang="en" sz="1200" dirty="0">
                <a:solidFill>
                  <a:srgbClr val="193477"/>
                </a:solidFill>
                <a:latin typeface="Arial" panose="020B0604020202020204" pitchFamily="34" charset="0"/>
                <a:ea typeface="Roboto" panose="02000000000000000000" pitchFamily="2" charset="0"/>
                <a:cs typeface="Arial" panose="020B0604020202020204" pitchFamily="34" charset="0"/>
              </a:rPr>
              <a:t>The air traffic remote control center will be established in the Jargalant complex under the CAA in Ulaanbaatar, and a preliminary feasibility study has been developed.</a:t>
            </a:r>
          </a:p>
          <a:p>
            <a:pPr algn="just">
              <a:lnSpc>
                <a:spcPct val="110000"/>
              </a:lnSpc>
            </a:pPr>
            <a:endParaRPr lang="mn-MN" sz="1200" dirty="0">
              <a:solidFill>
                <a:srgbClr val="193477"/>
              </a:solidFill>
              <a:latin typeface="Arial" panose="020B0604020202020204" pitchFamily="34" charset="0"/>
              <a:ea typeface="Roboto" panose="02000000000000000000" pitchFamily="2" charset="0"/>
              <a:cs typeface="Arial" panose="020B0604020202020204" pitchFamily="34" charset="0"/>
            </a:endParaRPr>
          </a:p>
          <a:p>
            <a:pPr marL="171450" indent="-171450" algn="just">
              <a:lnSpc>
                <a:spcPct val="110000"/>
              </a:lnSpc>
              <a:buFont typeface="Arial" panose="020B0604020202020204" pitchFamily="34" charset="0"/>
              <a:buChar char="•"/>
            </a:pPr>
            <a:r>
              <a:rPr lang="en" sz="1200" dirty="0">
                <a:solidFill>
                  <a:srgbClr val="193477"/>
                </a:solidFill>
                <a:latin typeface="Arial" panose="020B0604020202020204" pitchFamily="34" charset="0"/>
                <a:ea typeface="Roboto" panose="02000000000000000000" pitchFamily="2" charset="0"/>
                <a:cs typeface="Arial" panose="020B0604020202020204" pitchFamily="34" charset="0"/>
              </a:rPr>
              <a:t>With the investment of 2024, it is planned to provide preparatory work such as feasibility study and environmental assessment.</a:t>
            </a:r>
          </a:p>
          <a:p>
            <a:pPr algn="just">
              <a:lnSpc>
                <a:spcPct val="110000"/>
              </a:lnSpc>
            </a:pPr>
            <a:endParaRPr lang="mn-MN" sz="1200" dirty="0">
              <a:solidFill>
                <a:srgbClr val="193477"/>
              </a:solidFill>
              <a:latin typeface="Arial" panose="020B0604020202020204" pitchFamily="34" charset="0"/>
              <a:ea typeface="Roboto" panose="02000000000000000000" pitchFamily="2" charset="0"/>
              <a:cs typeface="Arial" panose="020B0604020202020204" pitchFamily="34" charset="0"/>
            </a:endParaRPr>
          </a:p>
          <a:p>
            <a:pPr marL="171450" indent="-171450" algn="just">
              <a:lnSpc>
                <a:spcPct val="110000"/>
              </a:lnSpc>
              <a:buFont typeface="Arial" panose="020B0604020202020204" pitchFamily="34" charset="0"/>
              <a:buChar char="•"/>
            </a:pPr>
            <a:r>
              <a:rPr lang="en" sz="1200" dirty="0">
                <a:solidFill>
                  <a:srgbClr val="193477"/>
                </a:solidFill>
                <a:latin typeface="Arial" panose="020B0604020202020204" pitchFamily="34" charset="0"/>
                <a:ea typeface="Roboto" panose="02000000000000000000" pitchFamily="2" charset="0"/>
                <a:cs typeface="Arial" panose="020B0604020202020204" pitchFamily="34" charset="0"/>
              </a:rPr>
              <a:t>It was presented at the Road and Transport Industry Investment Conference 2023 to address the investment in the construction of a remote air traffic control center.</a:t>
            </a:r>
          </a:p>
          <a:p>
            <a:pPr algn="just">
              <a:lnSpc>
                <a:spcPct val="110000"/>
              </a:lnSpc>
            </a:pPr>
            <a:endParaRPr lang="mn-MN" sz="1200" dirty="0">
              <a:solidFill>
                <a:srgbClr val="193477"/>
              </a:solidFill>
              <a:latin typeface="Arial" panose="020B0604020202020204" pitchFamily="34" charset="0"/>
              <a:ea typeface="Roboto" panose="02000000000000000000" pitchFamily="2" charset="0"/>
              <a:cs typeface="Arial" panose="020B0604020202020204" pitchFamily="34" charset="0"/>
            </a:endParaRPr>
          </a:p>
          <a:p>
            <a:pPr algn="ctr">
              <a:lnSpc>
                <a:spcPct val="110000"/>
              </a:lnSpc>
            </a:pPr>
            <a:endParaRPr lang="mn-MN" dirty="0">
              <a:solidFill>
                <a:srgbClr val="193477"/>
              </a:solidFill>
              <a:latin typeface="Arial" panose="020B0604020202020204" pitchFamily="34" charset="0"/>
              <a:ea typeface="Roboto" panose="02000000000000000000" pitchFamily="2" charset="0"/>
              <a:cs typeface="Arial" panose="020B0604020202020204" pitchFamily="34" charset="0"/>
            </a:endParaRPr>
          </a:p>
        </p:txBody>
      </p:sp>
      <p:sp>
        <p:nvSpPr>
          <p:cNvPr id="10" name="TextBox 9">
            <a:extLst>
              <a:ext uri="{FF2B5EF4-FFF2-40B4-BE49-F238E27FC236}">
                <a16:creationId xmlns:a16="http://schemas.microsoft.com/office/drawing/2014/main" id="{B051DE05-38E2-E3B5-3EBA-C459C6B3EF60}"/>
              </a:ext>
            </a:extLst>
          </p:cNvPr>
          <p:cNvSpPr txBox="1"/>
          <p:nvPr/>
        </p:nvSpPr>
        <p:spPr>
          <a:xfrm>
            <a:off x="256129" y="7538575"/>
            <a:ext cx="6021385" cy="1021883"/>
          </a:xfrm>
          <a:prstGeom prst="rect">
            <a:avLst/>
          </a:prstGeom>
          <a:noFill/>
        </p:spPr>
        <p:txBody>
          <a:bodyPr wrap="square" rtlCol="0">
            <a:spAutoFit/>
          </a:bodyPr>
          <a:lstStyle/>
          <a:p>
            <a:pPr marL="285750" indent="-285750" algn="just">
              <a:lnSpc>
                <a:spcPct val="110000"/>
              </a:lnSpc>
              <a:buFont typeface="Arial" panose="020B0604020202020204" pitchFamily="34" charset="0"/>
              <a:buChar char="•"/>
            </a:pPr>
            <a:r>
              <a:rPr lang="en" sz="1400" dirty="0">
                <a:latin typeface="Arial" panose="020B0604020202020204" pitchFamily="34" charset="0"/>
                <a:cs typeface="Arial" panose="020B0604020202020204" pitchFamily="34" charset="0"/>
              </a:rPr>
              <a:t>Address funding for the Remote Air Traffic Control Center.</a:t>
            </a:r>
          </a:p>
          <a:p>
            <a:pPr algn="just">
              <a:lnSpc>
                <a:spcPct val="110000"/>
              </a:lnSpc>
            </a:pPr>
            <a:endParaRPr lang="mn-MN" sz="1400" dirty="0">
              <a:latin typeface="Arial" panose="020B0604020202020204" pitchFamily="34" charset="0"/>
              <a:cs typeface="Arial" panose="020B0604020202020204" pitchFamily="34" charset="0"/>
            </a:endParaRPr>
          </a:p>
          <a:p>
            <a:pPr marL="285750" indent="-285750" algn="just">
              <a:lnSpc>
                <a:spcPct val="110000"/>
              </a:lnSpc>
              <a:buFont typeface="Arial" panose="020B0604020202020204" pitchFamily="34" charset="0"/>
              <a:buChar char="•"/>
            </a:pPr>
            <a:r>
              <a:rPr lang="en" sz="1400" dirty="0">
                <a:latin typeface="Arial" panose="020B0604020202020204" pitchFamily="34" charset="0"/>
                <a:cs typeface="Arial" panose="020B0604020202020204" pitchFamily="34" charset="0"/>
              </a:rPr>
              <a:t>/state budget investment, foreign concessional loans, aid, state and private sector partnerships/</a:t>
            </a:r>
          </a:p>
        </p:txBody>
      </p:sp>
    </p:spTree>
    <p:extLst>
      <p:ext uri="{BB962C8B-B14F-4D97-AF65-F5344CB8AC3E}">
        <p14:creationId xmlns:p14="http://schemas.microsoft.com/office/powerpoint/2010/main" val="289688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50">
            <a:extLst>
              <a:ext uri="{FF2B5EF4-FFF2-40B4-BE49-F238E27FC236}">
                <a16:creationId xmlns:a16="http://schemas.microsoft.com/office/drawing/2014/main" id="{D57BC78A-747F-7C8E-7243-6A506721C3DE}"/>
              </a:ext>
            </a:extLst>
          </p:cNvPr>
          <p:cNvSpPr/>
          <p:nvPr/>
        </p:nvSpPr>
        <p:spPr>
          <a:xfrm>
            <a:off x="230312" y="3784334"/>
            <a:ext cx="1797207" cy="2616466"/>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 sz="1050" b="1">
                <a:solidFill>
                  <a:srgbClr val="FFFF00"/>
                </a:solidFill>
                <a:effectLst/>
                <a:latin typeface="Arial" panose="020B0604020202020204" pitchFamily="34" charset="0"/>
                <a:ea typeface="Calibri" panose="020F0502020204030204" pitchFamily="34" charset="0"/>
              </a:rPr>
              <a:t>The second area control center </a:t>
            </a:r>
            <a:r>
              <a:rPr lang="en" sz="1050" b="1">
                <a:solidFill>
                  <a:srgbClr val="FFFF00"/>
                </a:solidFill>
                <a:latin typeface="Arial" panose="020B0604020202020204" pitchFamily="34" charset="0"/>
                <a:ea typeface="Calibri" panose="020F0502020204030204" pitchFamily="34" charset="0"/>
              </a:rPr>
              <a:t>will meet the International Civil Aviation Organization (ICAO) standards, improve flight safety, increase the number of flights passing through Mongolia's airspace, and increase the revenue from navigation fees.</a:t>
            </a:r>
            <a:endParaRPr lang="mn-MN" sz="1050" dirty="0">
              <a:solidFill>
                <a:srgbClr val="FFFF00"/>
              </a:solidFill>
            </a:endParaRPr>
          </a:p>
        </p:txBody>
      </p:sp>
      <p:sp>
        <p:nvSpPr>
          <p:cNvPr id="2" name="TextBox 1">
            <a:extLst>
              <a:ext uri="{FF2B5EF4-FFF2-40B4-BE49-F238E27FC236}">
                <a16:creationId xmlns:a16="http://schemas.microsoft.com/office/drawing/2014/main" id="{752EBB7B-5FF7-AF00-17A8-C73727EC4D6A}"/>
              </a:ext>
            </a:extLst>
          </p:cNvPr>
          <p:cNvSpPr txBox="1"/>
          <p:nvPr/>
        </p:nvSpPr>
        <p:spPr>
          <a:xfrm>
            <a:off x="2513131" y="1632012"/>
            <a:ext cx="3929064" cy="646331"/>
          </a:xfrm>
          <a:prstGeom prst="rect">
            <a:avLst/>
          </a:prstGeom>
          <a:noFill/>
        </p:spPr>
        <p:txBody>
          <a:bodyPr wrap="square">
            <a:spAutoFit/>
          </a:bodyPr>
          <a:lstStyle/>
          <a:p>
            <a:pPr algn="just"/>
            <a:r>
              <a:rPr lang="en" sz="1800" b="1" dirty="0">
                <a:solidFill>
                  <a:schemeClr val="bg1"/>
                </a:solidFill>
                <a:effectLst/>
                <a:latin typeface="Arial" panose="020B0604020202020204" pitchFamily="34" charset="0"/>
                <a:ea typeface="Calibri" panose="020F0502020204030204" pitchFamily="34" charset="0"/>
              </a:rPr>
              <a:t>Establishing a second area control center</a:t>
            </a:r>
            <a:endParaRPr lang="mn-MN" sz="1800" dirty="0">
              <a:solidFill>
                <a:schemeClr val="bg1"/>
              </a:solidFill>
            </a:endParaRPr>
          </a:p>
        </p:txBody>
      </p:sp>
      <p:sp>
        <p:nvSpPr>
          <p:cNvPr id="3" name="TextBox 2">
            <a:extLst>
              <a:ext uri="{FF2B5EF4-FFF2-40B4-BE49-F238E27FC236}">
                <a16:creationId xmlns:a16="http://schemas.microsoft.com/office/drawing/2014/main" id="{89261AEA-CDEA-AA9B-98B6-03E294D60219}"/>
              </a:ext>
            </a:extLst>
          </p:cNvPr>
          <p:cNvSpPr txBox="1"/>
          <p:nvPr/>
        </p:nvSpPr>
        <p:spPr>
          <a:xfrm>
            <a:off x="2503410" y="2520440"/>
            <a:ext cx="3904299" cy="2462213"/>
          </a:xfrm>
          <a:prstGeom prst="rect">
            <a:avLst/>
          </a:prstGeom>
          <a:noFill/>
        </p:spPr>
        <p:txBody>
          <a:bodyPr wrap="square" rtlCol="0">
            <a:spAutoFit/>
          </a:bodyPr>
          <a:lstStyle/>
          <a:p>
            <a:pPr marL="171450" indent="-171450" algn="just">
              <a:buFont typeface="Arial" panose="020B0604020202020204" pitchFamily="34" charset="0"/>
              <a:buChar char="•"/>
            </a:pPr>
            <a:r>
              <a:rPr lang="en-US" sz="1400" dirty="0">
                <a:latin typeface="Arial" panose="020B0604020202020204" pitchFamily="34" charset="0"/>
                <a:ea typeface="Roboto" panose="02000000000000000000" pitchFamily="2" charset="0"/>
                <a:cs typeface="Arial" panose="020B0604020202020204" pitchFamily="34" charset="0"/>
              </a:rPr>
              <a:t>With the establishment of the second regional air traffic control center, the standard requirements of the International Civil Aviation Organization (ICAO) will be met, flight safety will improve</a:t>
            </a:r>
          </a:p>
          <a:p>
            <a:pPr algn="just"/>
            <a:endParaRPr lang="en-US" sz="1400" dirty="0">
              <a:latin typeface="Arial" panose="020B0604020202020204" pitchFamily="34"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400" dirty="0">
                <a:latin typeface="Arial" panose="020B0604020202020204" pitchFamily="34" charset="0"/>
                <a:ea typeface="Roboto" panose="02000000000000000000" pitchFamily="2" charset="0"/>
                <a:cs typeface="Arial" panose="020B0604020202020204" pitchFamily="34" charset="0"/>
              </a:rPr>
              <a:t>There are many advantages of increasing airspace capacity of Mongolia, increasing the number of flights, increasing navigation revenue, increasing new jobs, and reducing concentration.</a:t>
            </a:r>
          </a:p>
        </p:txBody>
      </p:sp>
      <p:sp>
        <p:nvSpPr>
          <p:cNvPr id="9" name="TextBox 8">
            <a:extLst>
              <a:ext uri="{FF2B5EF4-FFF2-40B4-BE49-F238E27FC236}">
                <a16:creationId xmlns:a16="http://schemas.microsoft.com/office/drawing/2014/main" id="{26BCEB9B-746E-31ED-AA50-1652236E83DA}"/>
              </a:ext>
            </a:extLst>
          </p:cNvPr>
          <p:cNvSpPr txBox="1"/>
          <p:nvPr/>
        </p:nvSpPr>
        <p:spPr>
          <a:xfrm>
            <a:off x="2743593" y="5396974"/>
            <a:ext cx="4114407" cy="369332"/>
          </a:xfrm>
          <a:prstGeom prst="rect">
            <a:avLst/>
          </a:prstGeom>
          <a:noFill/>
        </p:spPr>
        <p:txBody>
          <a:bodyPr wrap="square" rtlCol="0">
            <a:spAutoFit/>
          </a:bodyPr>
          <a:lstStyle/>
          <a:p>
            <a:r>
              <a:rPr lang="en-US" b="1" dirty="0">
                <a:solidFill>
                  <a:srgbClr val="FFFF00"/>
                </a:solidFill>
                <a:latin typeface="Arial" panose="020B0604020202020204" pitchFamily="34" charset="0"/>
                <a:ea typeface="Roboto Black" panose="02000000000000000000" pitchFamily="2" charset="0"/>
                <a:cs typeface="Arial" panose="020B0604020202020204" pitchFamily="34" charset="0"/>
              </a:rPr>
              <a:t>Investment</a:t>
            </a:r>
          </a:p>
        </p:txBody>
      </p:sp>
      <p:sp>
        <p:nvSpPr>
          <p:cNvPr id="10" name="TextBox 9">
            <a:extLst>
              <a:ext uri="{FF2B5EF4-FFF2-40B4-BE49-F238E27FC236}">
                <a16:creationId xmlns:a16="http://schemas.microsoft.com/office/drawing/2014/main" id="{49AC1C55-5797-45AB-2743-2B46CC887F7B}"/>
              </a:ext>
            </a:extLst>
          </p:cNvPr>
          <p:cNvSpPr txBox="1"/>
          <p:nvPr/>
        </p:nvSpPr>
        <p:spPr>
          <a:xfrm>
            <a:off x="2689555" y="5717505"/>
            <a:ext cx="3532010" cy="461665"/>
          </a:xfrm>
          <a:prstGeom prst="rect">
            <a:avLst/>
          </a:prstGeom>
          <a:noFill/>
        </p:spPr>
        <p:txBody>
          <a:bodyPr wrap="square" rtlCol="0">
            <a:spAutoFit/>
          </a:bodyPr>
          <a:lstStyle/>
          <a:p>
            <a:r>
              <a:rPr lang="en" sz="1200" b="1" dirty="0">
                <a:solidFill>
                  <a:srgbClr val="EF5E26"/>
                </a:solidFill>
                <a:latin typeface="Arial" panose="020B0604020202020204" pitchFamily="34" charset="0"/>
                <a:ea typeface="Roboto Black" panose="02000000000000000000" pitchFamily="2" charset="0"/>
                <a:cs typeface="Arial" panose="020B0604020202020204" pitchFamily="34" charset="0"/>
              </a:rPr>
              <a:t>Feasibility study – 0.3 million USD /Approx./</a:t>
            </a:r>
          </a:p>
          <a:p>
            <a:r>
              <a:rPr lang="en" sz="1200" b="1" dirty="0">
                <a:solidFill>
                  <a:srgbClr val="EF5E26"/>
                </a:solidFill>
                <a:latin typeface="Arial" panose="020B0604020202020204" pitchFamily="34" charset="0"/>
                <a:ea typeface="Roboto Black" panose="02000000000000000000" pitchFamily="2" charset="0"/>
                <a:cs typeface="Arial" panose="020B0604020202020204" pitchFamily="34" charset="0"/>
              </a:rPr>
              <a:t>Construction – 28 million USD /Approx./</a:t>
            </a:r>
          </a:p>
        </p:txBody>
      </p:sp>
      <p:grpSp>
        <p:nvGrpSpPr>
          <p:cNvPr id="5" name="Group 4">
            <a:extLst>
              <a:ext uri="{FF2B5EF4-FFF2-40B4-BE49-F238E27FC236}">
                <a16:creationId xmlns:a16="http://schemas.microsoft.com/office/drawing/2014/main" id="{E020F3A5-77B0-7989-236C-825CD665B3ED}"/>
              </a:ext>
            </a:extLst>
          </p:cNvPr>
          <p:cNvGrpSpPr/>
          <p:nvPr/>
        </p:nvGrpSpPr>
        <p:grpSpPr>
          <a:xfrm>
            <a:off x="2343784" y="7285440"/>
            <a:ext cx="2136485" cy="1654977"/>
            <a:chOff x="838200" y="1877244"/>
            <a:chExt cx="4949888" cy="3834313"/>
          </a:xfrm>
        </p:grpSpPr>
        <p:pic>
          <p:nvPicPr>
            <p:cNvPr id="6" name="Picture 5">
              <a:extLst>
                <a:ext uri="{FF2B5EF4-FFF2-40B4-BE49-F238E27FC236}">
                  <a16:creationId xmlns:a16="http://schemas.microsoft.com/office/drawing/2014/main" id="{ACB645C7-1DB9-0DE1-99E6-BCFBCA14F1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93" t="11855" r="4474" b="9518"/>
            <a:stretch/>
          </p:blipFill>
          <p:spPr>
            <a:xfrm>
              <a:off x="838200" y="1877244"/>
              <a:ext cx="4949888" cy="3834313"/>
            </a:xfrm>
            <a:prstGeom prst="rect">
              <a:avLst/>
            </a:prstGeom>
          </p:spPr>
        </p:pic>
        <p:sp>
          <p:nvSpPr>
            <p:cNvPr id="7" name="Action Button: Blank 3">
              <a:hlinkClick r:id="" action="ppaction://noaction" highlightClick="1"/>
              <a:extLst>
                <a:ext uri="{FF2B5EF4-FFF2-40B4-BE49-F238E27FC236}">
                  <a16:creationId xmlns:a16="http://schemas.microsoft.com/office/drawing/2014/main" id="{E670AC95-B71D-17ED-43ED-91E5BF1BF325}"/>
                </a:ext>
              </a:extLst>
            </p:cNvPr>
            <p:cNvSpPr/>
            <p:nvPr/>
          </p:nvSpPr>
          <p:spPr>
            <a:xfrm>
              <a:off x="4420685" y="2080972"/>
              <a:ext cx="1295583" cy="27833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a:p>
          </p:txBody>
        </p:sp>
        <p:sp>
          <p:nvSpPr>
            <p:cNvPr id="8" name="Oval 7">
              <a:extLst>
                <a:ext uri="{FF2B5EF4-FFF2-40B4-BE49-F238E27FC236}">
                  <a16:creationId xmlns:a16="http://schemas.microsoft.com/office/drawing/2014/main" id="{062C790A-F2A9-6944-B9E3-20BA2A0D53A5}"/>
                </a:ext>
              </a:extLst>
            </p:cNvPr>
            <p:cNvSpPr/>
            <p:nvPr/>
          </p:nvSpPr>
          <p:spPr>
            <a:xfrm>
              <a:off x="2727385" y="3472630"/>
              <a:ext cx="379563" cy="38818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35" name="Oval 34">
              <a:extLst>
                <a:ext uri="{FF2B5EF4-FFF2-40B4-BE49-F238E27FC236}">
                  <a16:creationId xmlns:a16="http://schemas.microsoft.com/office/drawing/2014/main" id="{530A890B-1A3E-8A94-B62E-33268A6D3886}"/>
                </a:ext>
              </a:extLst>
            </p:cNvPr>
            <p:cNvSpPr/>
            <p:nvPr/>
          </p:nvSpPr>
          <p:spPr>
            <a:xfrm>
              <a:off x="3650412" y="4378403"/>
              <a:ext cx="379563" cy="38818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36" name="Oval 35">
              <a:extLst>
                <a:ext uri="{FF2B5EF4-FFF2-40B4-BE49-F238E27FC236}">
                  <a16:creationId xmlns:a16="http://schemas.microsoft.com/office/drawing/2014/main" id="{4DCD7529-7461-6B00-25BF-720064D5FADB}"/>
                </a:ext>
              </a:extLst>
            </p:cNvPr>
            <p:cNvSpPr/>
            <p:nvPr/>
          </p:nvSpPr>
          <p:spPr>
            <a:xfrm>
              <a:off x="1365445" y="3600305"/>
              <a:ext cx="379563" cy="38818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37" name="Oval 36">
              <a:extLst>
                <a:ext uri="{FF2B5EF4-FFF2-40B4-BE49-F238E27FC236}">
                  <a16:creationId xmlns:a16="http://schemas.microsoft.com/office/drawing/2014/main" id="{4B0203E7-18A1-B586-E6FC-631C01426C61}"/>
                </a:ext>
              </a:extLst>
            </p:cNvPr>
            <p:cNvSpPr/>
            <p:nvPr/>
          </p:nvSpPr>
          <p:spPr>
            <a:xfrm>
              <a:off x="1926162" y="2918818"/>
              <a:ext cx="379563" cy="38818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38" name="Oval 37">
              <a:extLst>
                <a:ext uri="{FF2B5EF4-FFF2-40B4-BE49-F238E27FC236}">
                  <a16:creationId xmlns:a16="http://schemas.microsoft.com/office/drawing/2014/main" id="{6A5F7288-7D10-51F2-FB81-16AB5CA669E0}"/>
                </a:ext>
              </a:extLst>
            </p:cNvPr>
            <p:cNvSpPr/>
            <p:nvPr/>
          </p:nvSpPr>
          <p:spPr>
            <a:xfrm>
              <a:off x="2347822" y="4766592"/>
              <a:ext cx="379563" cy="38818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39" name="Oval 38">
              <a:extLst>
                <a:ext uri="{FF2B5EF4-FFF2-40B4-BE49-F238E27FC236}">
                  <a16:creationId xmlns:a16="http://schemas.microsoft.com/office/drawing/2014/main" id="{AE6DF026-BC57-6AC3-8D63-C96810F07DC7}"/>
                </a:ext>
              </a:extLst>
            </p:cNvPr>
            <p:cNvSpPr/>
            <p:nvPr/>
          </p:nvSpPr>
          <p:spPr>
            <a:xfrm>
              <a:off x="3840193" y="2023205"/>
              <a:ext cx="379563" cy="38818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40" name="Oval 39">
              <a:extLst>
                <a:ext uri="{FF2B5EF4-FFF2-40B4-BE49-F238E27FC236}">
                  <a16:creationId xmlns:a16="http://schemas.microsoft.com/office/drawing/2014/main" id="{23CBDFC2-2120-826F-F8B8-E0A21B951B1A}"/>
                </a:ext>
              </a:extLst>
            </p:cNvPr>
            <p:cNvSpPr/>
            <p:nvPr/>
          </p:nvSpPr>
          <p:spPr>
            <a:xfrm>
              <a:off x="2839010" y="4378402"/>
              <a:ext cx="379563" cy="38818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grpSp>
      <p:sp>
        <p:nvSpPr>
          <p:cNvPr id="41" name="TextBox 40">
            <a:extLst>
              <a:ext uri="{FF2B5EF4-FFF2-40B4-BE49-F238E27FC236}">
                <a16:creationId xmlns:a16="http://schemas.microsoft.com/office/drawing/2014/main" id="{28A60A2F-0D77-B4A0-556A-8D7DF55C79C4}"/>
              </a:ext>
            </a:extLst>
          </p:cNvPr>
          <p:cNvSpPr txBox="1"/>
          <p:nvPr/>
        </p:nvSpPr>
        <p:spPr>
          <a:xfrm>
            <a:off x="4470828" y="7253260"/>
            <a:ext cx="1511952" cy="1362168"/>
          </a:xfrm>
          <a:prstGeom prst="rect">
            <a:avLst/>
          </a:prstGeom>
          <a:noFill/>
        </p:spPr>
        <p:txBody>
          <a:bodyPr wrap="square" rtlCol="0">
            <a:spAutoFit/>
          </a:bodyPr>
          <a:lstStyle/>
          <a:p>
            <a:pPr indent="12700">
              <a:lnSpc>
                <a:spcPct val="150000"/>
              </a:lnSpc>
              <a:buFont typeface="+mj-lt"/>
              <a:buAutoNum type="arabicPeriod"/>
              <a:tabLst>
                <a:tab pos="177800" algn="l"/>
              </a:tabLst>
            </a:pPr>
            <a:r>
              <a:rPr lang="en" sz="800" dirty="0">
                <a:solidFill>
                  <a:schemeClr val="bg1"/>
                </a:solidFill>
                <a:latin typeface="Arial" panose="020B0604020202020204" pitchFamily="34" charset="0"/>
                <a:cs typeface="Arial" panose="020B0604020202020204" pitchFamily="34" charset="0"/>
              </a:rPr>
              <a:t>Second area control center</a:t>
            </a:r>
          </a:p>
          <a:p>
            <a:pPr indent="12700">
              <a:lnSpc>
                <a:spcPct val="150000"/>
              </a:lnSpc>
              <a:buFont typeface="+mj-lt"/>
              <a:buAutoNum type="arabicPeriod"/>
            </a:pPr>
            <a:r>
              <a:rPr lang="en" sz="800" dirty="0">
                <a:solidFill>
                  <a:schemeClr val="bg1"/>
                </a:solidFill>
                <a:latin typeface="Arial" panose="020B0604020202020204" pitchFamily="34" charset="0"/>
                <a:cs typeface="Arial" panose="020B0604020202020204" pitchFamily="34" charset="0"/>
              </a:rPr>
              <a:t>Sport complex</a:t>
            </a:r>
          </a:p>
          <a:p>
            <a:pPr indent="12700">
              <a:lnSpc>
                <a:spcPct val="150000"/>
              </a:lnSpc>
              <a:buFont typeface="+mj-lt"/>
              <a:buAutoNum type="arabicPeriod"/>
            </a:pPr>
            <a:r>
              <a:rPr lang="en" sz="800" dirty="0">
                <a:solidFill>
                  <a:schemeClr val="bg1"/>
                </a:solidFill>
                <a:latin typeface="Arial" panose="020B0604020202020204" pitchFamily="34" charset="0"/>
                <a:cs typeface="Arial" panose="020B0604020202020204" pitchFamily="34" charset="0"/>
              </a:rPr>
              <a:t>100 family apartments</a:t>
            </a:r>
          </a:p>
          <a:p>
            <a:pPr indent="12700">
              <a:lnSpc>
                <a:spcPct val="150000"/>
              </a:lnSpc>
              <a:buFont typeface="+mj-lt"/>
              <a:buAutoNum type="arabicPeriod"/>
            </a:pPr>
            <a:r>
              <a:rPr lang="en" sz="800" dirty="0">
                <a:solidFill>
                  <a:schemeClr val="bg1"/>
                </a:solidFill>
                <a:latin typeface="Arial" panose="020B0604020202020204" pitchFamily="34" charset="0"/>
                <a:cs typeface="Arial" panose="020B0604020202020204" pitchFamily="34" charset="0"/>
              </a:rPr>
              <a:t>Kindergarten</a:t>
            </a:r>
          </a:p>
          <a:p>
            <a:pPr indent="12700">
              <a:lnSpc>
                <a:spcPct val="150000"/>
              </a:lnSpc>
              <a:buFont typeface="+mj-lt"/>
              <a:buAutoNum type="arabicPeriod"/>
            </a:pPr>
            <a:r>
              <a:rPr lang="en" sz="800" dirty="0">
                <a:solidFill>
                  <a:schemeClr val="bg1"/>
                </a:solidFill>
                <a:latin typeface="Arial" panose="020B0604020202020204" pitchFamily="34" charset="0"/>
                <a:cs typeface="Arial" panose="020B0604020202020204" pitchFamily="34" charset="0"/>
              </a:rPr>
              <a:t>Power substation</a:t>
            </a:r>
          </a:p>
          <a:p>
            <a:pPr indent="12700">
              <a:lnSpc>
                <a:spcPct val="150000"/>
              </a:lnSpc>
              <a:buFont typeface="+mj-lt"/>
              <a:buAutoNum type="arabicPeriod"/>
            </a:pPr>
            <a:r>
              <a:rPr lang="en" sz="800" dirty="0">
                <a:solidFill>
                  <a:schemeClr val="bg1"/>
                </a:solidFill>
                <a:latin typeface="Arial" panose="020B0604020202020204" pitchFamily="34" charset="0"/>
                <a:cs typeface="Arial" panose="020B0604020202020204" pitchFamily="34" charset="0"/>
              </a:rPr>
              <a:t>Park</a:t>
            </a:r>
          </a:p>
          <a:p>
            <a:pPr indent="12700">
              <a:lnSpc>
                <a:spcPct val="150000"/>
              </a:lnSpc>
              <a:buFont typeface="+mj-lt"/>
              <a:buAutoNum type="arabicPeriod"/>
            </a:pPr>
            <a:r>
              <a:rPr lang="en" sz="800" dirty="0">
                <a:solidFill>
                  <a:schemeClr val="bg1"/>
                </a:solidFill>
                <a:latin typeface="Arial" panose="020B0604020202020204" pitchFamily="34" charset="0"/>
                <a:cs typeface="Arial" panose="020B0604020202020204" pitchFamily="34" charset="0"/>
              </a:rPr>
              <a:t>Checkpoint</a:t>
            </a:r>
          </a:p>
        </p:txBody>
      </p:sp>
      <p:sp>
        <p:nvSpPr>
          <p:cNvPr id="42" name="TextBox 41">
            <a:extLst>
              <a:ext uri="{FF2B5EF4-FFF2-40B4-BE49-F238E27FC236}">
                <a16:creationId xmlns:a16="http://schemas.microsoft.com/office/drawing/2014/main" id="{BC0584F0-91C9-4788-A862-4A6D823270E0}"/>
              </a:ext>
            </a:extLst>
          </p:cNvPr>
          <p:cNvSpPr txBox="1"/>
          <p:nvPr/>
        </p:nvSpPr>
        <p:spPr>
          <a:xfrm>
            <a:off x="4216162" y="8581141"/>
            <a:ext cx="1672254" cy="400110"/>
          </a:xfrm>
          <a:prstGeom prst="rect">
            <a:avLst/>
          </a:prstGeom>
          <a:noFill/>
        </p:spPr>
        <p:txBody>
          <a:bodyPr wrap="square" rtlCol="0">
            <a:spAutoFit/>
          </a:bodyPr>
          <a:lstStyle/>
          <a:p>
            <a:pPr algn="ctr"/>
            <a:r>
              <a:rPr lang="en" sz="1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BUILDING AREA</a:t>
            </a:r>
          </a:p>
          <a:p>
            <a:pPr algn="ctr"/>
            <a:r>
              <a:rPr lang="en" sz="1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hectares</a:t>
            </a:r>
            <a:endParaRPr lang="en-US" sz="1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3" name="Picture 42">
            <a:extLst>
              <a:ext uri="{FF2B5EF4-FFF2-40B4-BE49-F238E27FC236}">
                <a16:creationId xmlns:a16="http://schemas.microsoft.com/office/drawing/2014/main" id="{5B8E58D7-5057-6747-E3BA-DF79D43E0F6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p:blipFill>
        <p:spPr>
          <a:xfrm>
            <a:off x="3291878" y="6157673"/>
            <a:ext cx="1965158" cy="1063181"/>
          </a:xfrm>
          <a:prstGeom prst="rect">
            <a:avLst/>
          </a:prstGeom>
        </p:spPr>
      </p:pic>
      <p:sp>
        <p:nvSpPr>
          <p:cNvPr id="11" name="Oval 10">
            <a:extLst>
              <a:ext uri="{FF2B5EF4-FFF2-40B4-BE49-F238E27FC236}">
                <a16:creationId xmlns:a16="http://schemas.microsoft.com/office/drawing/2014/main" id="{1A992BAE-D12F-C757-0736-67E25EC48415}"/>
              </a:ext>
            </a:extLst>
          </p:cNvPr>
          <p:cNvSpPr/>
          <p:nvPr/>
        </p:nvSpPr>
        <p:spPr>
          <a:xfrm>
            <a:off x="5373656" y="9131939"/>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12" name="Oval 11">
            <a:extLst>
              <a:ext uri="{FF2B5EF4-FFF2-40B4-BE49-F238E27FC236}">
                <a16:creationId xmlns:a16="http://schemas.microsoft.com/office/drawing/2014/main" id="{A038857E-F6FC-2111-2F0F-1717F0E9BF31}"/>
              </a:ext>
            </a:extLst>
          </p:cNvPr>
          <p:cNvSpPr/>
          <p:nvPr/>
        </p:nvSpPr>
        <p:spPr>
          <a:xfrm>
            <a:off x="4226117" y="9131939"/>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13" name="Oval 12">
            <a:extLst>
              <a:ext uri="{FF2B5EF4-FFF2-40B4-BE49-F238E27FC236}">
                <a16:creationId xmlns:a16="http://schemas.microsoft.com/office/drawing/2014/main" id="{27AA70F2-1F9E-9454-1DEE-53743F1C944F}"/>
              </a:ext>
            </a:extLst>
          </p:cNvPr>
          <p:cNvSpPr/>
          <p:nvPr/>
        </p:nvSpPr>
        <p:spPr>
          <a:xfrm>
            <a:off x="3098087" y="9140536"/>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44" name="Oval 43">
            <a:extLst>
              <a:ext uri="{FF2B5EF4-FFF2-40B4-BE49-F238E27FC236}">
                <a16:creationId xmlns:a16="http://schemas.microsoft.com/office/drawing/2014/main" id="{8E8D213E-BB12-B31F-EB4C-BFD3BF0114AA}"/>
              </a:ext>
            </a:extLst>
          </p:cNvPr>
          <p:cNvSpPr/>
          <p:nvPr/>
        </p:nvSpPr>
        <p:spPr>
          <a:xfrm>
            <a:off x="1897999" y="9140536"/>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grpSp>
        <p:nvGrpSpPr>
          <p:cNvPr id="45" name="Group 44">
            <a:extLst>
              <a:ext uri="{FF2B5EF4-FFF2-40B4-BE49-F238E27FC236}">
                <a16:creationId xmlns:a16="http://schemas.microsoft.com/office/drawing/2014/main" id="{94D09B27-A869-8C97-BA02-8965717A8A05}"/>
              </a:ext>
            </a:extLst>
          </p:cNvPr>
          <p:cNvGrpSpPr/>
          <p:nvPr/>
        </p:nvGrpSpPr>
        <p:grpSpPr>
          <a:xfrm>
            <a:off x="632377" y="9131939"/>
            <a:ext cx="5563515" cy="702321"/>
            <a:chOff x="424464" y="8662382"/>
            <a:chExt cx="5563515" cy="702321"/>
          </a:xfrm>
        </p:grpSpPr>
        <p:sp>
          <p:nvSpPr>
            <p:cNvPr id="46" name="TextBox 45">
              <a:extLst>
                <a:ext uri="{FF2B5EF4-FFF2-40B4-BE49-F238E27FC236}">
                  <a16:creationId xmlns:a16="http://schemas.microsoft.com/office/drawing/2014/main" id="{6EFA7FC9-4F64-EA2D-B922-195BB95FC567}"/>
                </a:ext>
              </a:extLst>
            </p:cNvPr>
            <p:cNvSpPr txBox="1"/>
            <p:nvPr/>
          </p:nvSpPr>
          <p:spPr>
            <a:xfrm>
              <a:off x="2852256" y="8932572"/>
              <a:ext cx="800431" cy="369332"/>
            </a:xfrm>
            <a:prstGeom prst="rect">
              <a:avLst/>
            </a:prstGeom>
            <a:noFill/>
          </p:spPr>
          <p:txBody>
            <a:bodyPr wrap="square" rtlCol="0">
              <a:spAutoFit/>
            </a:bodyPr>
            <a:lstStyle/>
            <a:p>
              <a:pPr algn="ctr"/>
              <a:r>
                <a:rPr lang="en-US" sz="900" b="1" dirty="0">
                  <a:solidFill>
                    <a:srgbClr val="00B050"/>
                  </a:solidFill>
                  <a:latin typeface="Roboto Black" panose="02000000000000000000" pitchFamily="2" charset="0"/>
                  <a:ea typeface="Roboto Black" panose="02000000000000000000" pitchFamily="2" charset="0"/>
                  <a:cs typeface="Arial" panose="020B0604020202020204" pitchFamily="34" charset="0"/>
                </a:rPr>
                <a:t>LAND PERMIT</a:t>
              </a:r>
            </a:p>
          </p:txBody>
        </p:sp>
        <p:sp>
          <p:nvSpPr>
            <p:cNvPr id="47" name="TextBox 46">
              <a:extLst>
                <a:ext uri="{FF2B5EF4-FFF2-40B4-BE49-F238E27FC236}">
                  <a16:creationId xmlns:a16="http://schemas.microsoft.com/office/drawing/2014/main" id="{6A41E710-A2E0-C938-C5EA-35FFE47D743F}"/>
                </a:ext>
              </a:extLst>
            </p:cNvPr>
            <p:cNvSpPr txBox="1"/>
            <p:nvPr/>
          </p:nvSpPr>
          <p:spPr>
            <a:xfrm>
              <a:off x="1691918" y="8970729"/>
              <a:ext cx="733425" cy="246221"/>
            </a:xfrm>
            <a:prstGeom prst="rect">
              <a:avLst/>
            </a:prstGeom>
            <a:noFill/>
          </p:spPr>
          <p:txBody>
            <a:bodyPr wrap="square" rtlCol="0">
              <a:spAutoFit/>
            </a:bodyPr>
            <a:lstStyle/>
            <a:p>
              <a:pPr algn="ctr"/>
              <a:r>
                <a:rPr lang="en-US" sz="1000" b="1" dirty="0">
                  <a:solidFill>
                    <a:srgbClr val="FF0000"/>
                  </a:solidFill>
                  <a:latin typeface="Roboto Black" panose="02000000000000000000" pitchFamily="2" charset="0"/>
                  <a:ea typeface="Roboto Black" panose="02000000000000000000" pitchFamily="2" charset="0"/>
                  <a:cs typeface="Arial" panose="020B0604020202020204" pitchFamily="34" charset="0"/>
                </a:rPr>
                <a:t>DESIGN</a:t>
              </a:r>
            </a:p>
          </p:txBody>
        </p:sp>
        <p:sp>
          <p:nvSpPr>
            <p:cNvPr id="48" name="TextBox 47">
              <a:extLst>
                <a:ext uri="{FF2B5EF4-FFF2-40B4-BE49-F238E27FC236}">
                  <a16:creationId xmlns:a16="http://schemas.microsoft.com/office/drawing/2014/main" id="{5B9C614C-3AF0-DB00-C120-2BBEB0706521}"/>
                </a:ext>
              </a:extLst>
            </p:cNvPr>
            <p:cNvSpPr txBox="1"/>
            <p:nvPr/>
          </p:nvSpPr>
          <p:spPr>
            <a:xfrm>
              <a:off x="5146234" y="8932572"/>
              <a:ext cx="841745" cy="338554"/>
            </a:xfrm>
            <a:prstGeom prst="rect">
              <a:avLst/>
            </a:prstGeom>
            <a:noFill/>
          </p:spPr>
          <p:txBody>
            <a:bodyPr wrap="square" rtlCol="0">
              <a:spAutoFit/>
            </a:bodyPr>
            <a:lstStyle/>
            <a:p>
              <a:pPr algn="ctr"/>
              <a:r>
                <a:rPr lang="en-US" sz="800" b="1" dirty="0">
                  <a:solidFill>
                    <a:srgbClr val="FFC000"/>
                  </a:solidFill>
                  <a:latin typeface="Roboto Black" panose="02000000000000000000" pitchFamily="2" charset="0"/>
                  <a:ea typeface="Roboto Black" panose="02000000000000000000" pitchFamily="2" charset="0"/>
                  <a:cs typeface="Arial" panose="020B0604020202020204" pitchFamily="34" charset="0"/>
                </a:rPr>
                <a:t>FINANCING SOLUTION</a:t>
              </a:r>
            </a:p>
          </p:txBody>
        </p:sp>
        <p:sp>
          <p:nvSpPr>
            <p:cNvPr id="49" name="Oval 48">
              <a:extLst>
                <a:ext uri="{FF2B5EF4-FFF2-40B4-BE49-F238E27FC236}">
                  <a16:creationId xmlns:a16="http://schemas.microsoft.com/office/drawing/2014/main" id="{C06B5DD9-710C-F6D8-0486-17C791D393C0}"/>
                </a:ext>
              </a:extLst>
            </p:cNvPr>
            <p:cNvSpPr/>
            <p:nvPr/>
          </p:nvSpPr>
          <p:spPr>
            <a:xfrm>
              <a:off x="457548" y="8662382"/>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50" name="TextBox 49">
              <a:extLst>
                <a:ext uri="{FF2B5EF4-FFF2-40B4-BE49-F238E27FC236}">
                  <a16:creationId xmlns:a16="http://schemas.microsoft.com/office/drawing/2014/main" id="{2BBDC555-B75A-E066-D5A4-4398C3C702F1}"/>
                </a:ext>
              </a:extLst>
            </p:cNvPr>
            <p:cNvSpPr txBox="1"/>
            <p:nvPr/>
          </p:nvSpPr>
          <p:spPr>
            <a:xfrm>
              <a:off x="424464" y="8922256"/>
              <a:ext cx="841745" cy="338554"/>
            </a:xfrm>
            <a:prstGeom prst="rect">
              <a:avLst/>
            </a:prstGeom>
            <a:noFill/>
          </p:spPr>
          <p:txBody>
            <a:bodyPr wrap="square" rtlCol="0">
              <a:spAutoFit/>
            </a:bodyPr>
            <a:lstStyle/>
            <a:p>
              <a:pPr algn="ctr"/>
              <a:r>
                <a:rPr lang="en-US" sz="800" b="1" dirty="0">
                  <a:solidFill>
                    <a:srgbClr val="FF0000"/>
                  </a:solidFill>
                  <a:latin typeface="Roboto Black" panose="02000000000000000000" pitchFamily="2" charset="0"/>
                  <a:ea typeface="Roboto Black" panose="02000000000000000000" pitchFamily="2" charset="0"/>
                  <a:cs typeface="Arial" panose="020B0604020202020204" pitchFamily="34" charset="0"/>
                </a:rPr>
                <a:t>FEASIBILITY STUDY</a:t>
              </a:r>
            </a:p>
          </p:txBody>
        </p:sp>
        <p:sp>
          <p:nvSpPr>
            <p:cNvPr id="51" name="TextBox 50">
              <a:extLst>
                <a:ext uri="{FF2B5EF4-FFF2-40B4-BE49-F238E27FC236}">
                  <a16:creationId xmlns:a16="http://schemas.microsoft.com/office/drawing/2014/main" id="{DD76D5E4-3EB3-F1CE-3190-24F2C07B8633}"/>
                </a:ext>
              </a:extLst>
            </p:cNvPr>
            <p:cNvSpPr txBox="1"/>
            <p:nvPr/>
          </p:nvSpPr>
          <p:spPr>
            <a:xfrm>
              <a:off x="3890722" y="8955903"/>
              <a:ext cx="976794" cy="307777"/>
            </a:xfrm>
            <a:prstGeom prst="rect">
              <a:avLst/>
            </a:prstGeom>
            <a:noFill/>
          </p:spPr>
          <p:txBody>
            <a:bodyPr wrap="square" rtlCol="0">
              <a:spAutoFit/>
            </a:bodyPr>
            <a:lstStyle/>
            <a:p>
              <a:pPr algn="ctr"/>
              <a:r>
                <a:rPr lang="en-US" sz="700" b="1" dirty="0">
                  <a:solidFill>
                    <a:srgbClr val="FF0000"/>
                  </a:solidFill>
                  <a:latin typeface="Roboto Black" panose="02000000000000000000" pitchFamily="2" charset="0"/>
                  <a:ea typeface="Roboto Black" panose="02000000000000000000" pitchFamily="2" charset="0"/>
                  <a:cs typeface="Arial" panose="020B0604020202020204" pitchFamily="34" charset="0"/>
                </a:rPr>
                <a:t>ENVIRONMENTAL ASSESSMENT</a:t>
              </a:r>
            </a:p>
          </p:txBody>
        </p:sp>
        <p:pic>
          <p:nvPicPr>
            <p:cNvPr id="52" name="Graphic 9" descr="Close with solid fill">
              <a:extLst>
                <a:ext uri="{FF2B5EF4-FFF2-40B4-BE49-F238E27FC236}">
                  <a16:creationId xmlns:a16="http://schemas.microsoft.com/office/drawing/2014/main" id="{A165D48F-BE70-4965-C0B9-AED27A06D5C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41232" y="8701478"/>
              <a:ext cx="275774" cy="275774"/>
            </a:xfrm>
            <a:prstGeom prst="rect">
              <a:avLst/>
            </a:prstGeom>
          </p:spPr>
        </p:pic>
      </p:grpSp>
      <p:pic>
        <p:nvPicPr>
          <p:cNvPr id="53" name="Graphic 52" descr="Checkmark">
            <a:extLst>
              <a:ext uri="{FF2B5EF4-FFF2-40B4-BE49-F238E27FC236}">
                <a16:creationId xmlns:a16="http://schemas.microsoft.com/office/drawing/2014/main" id="{26F2213D-6F34-EEC4-ACDB-7AE6D850153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34732" y="9186397"/>
            <a:ext cx="251304" cy="251304"/>
          </a:xfrm>
          <a:prstGeom prst="rect">
            <a:avLst/>
          </a:prstGeom>
        </p:spPr>
      </p:pic>
      <p:pic>
        <p:nvPicPr>
          <p:cNvPr id="54" name="Graphic 9" descr="Close with solid fill">
            <a:extLst>
              <a:ext uri="{FF2B5EF4-FFF2-40B4-BE49-F238E27FC236}">
                <a16:creationId xmlns:a16="http://schemas.microsoft.com/office/drawing/2014/main" id="{798DCD1F-C14F-647D-9997-BC4DDBB21FB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22859" y="9171035"/>
            <a:ext cx="275774" cy="275774"/>
          </a:xfrm>
          <a:prstGeom prst="rect">
            <a:avLst/>
          </a:prstGeom>
        </p:spPr>
      </p:pic>
      <p:pic>
        <p:nvPicPr>
          <p:cNvPr id="55" name="Graphic 9" descr="Close with solid fill">
            <a:extLst>
              <a:ext uri="{FF2B5EF4-FFF2-40B4-BE49-F238E27FC236}">
                <a16:creationId xmlns:a16="http://schemas.microsoft.com/office/drawing/2014/main" id="{41D5307C-D947-B6F3-CD8C-EB5FC6A75F6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5362" y="9171035"/>
            <a:ext cx="275774" cy="275774"/>
          </a:xfrm>
          <a:prstGeom prst="rect">
            <a:avLst/>
          </a:prstGeom>
        </p:spPr>
      </p:pic>
      <p:sp>
        <p:nvSpPr>
          <p:cNvPr id="56" name="Rectangle 55">
            <a:extLst>
              <a:ext uri="{FF2B5EF4-FFF2-40B4-BE49-F238E27FC236}">
                <a16:creationId xmlns:a16="http://schemas.microsoft.com/office/drawing/2014/main" id="{4CED78D9-2C08-3382-65E7-B6705A5A4C28}"/>
              </a:ext>
            </a:extLst>
          </p:cNvPr>
          <p:cNvSpPr/>
          <p:nvPr/>
        </p:nvSpPr>
        <p:spPr>
          <a:xfrm>
            <a:off x="5645018" y="9274735"/>
            <a:ext cx="239106" cy="6763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AF4AF40-EC5E-C3E3-5D63-D2778BEE72BD}"/>
              </a:ext>
            </a:extLst>
          </p:cNvPr>
          <p:cNvPicPr>
            <a:picLocks noChangeAspect="1"/>
          </p:cNvPicPr>
          <p:nvPr/>
        </p:nvPicPr>
        <p:blipFill rotWithShape="1">
          <a:blip r:embed="rId9">
            <a:extLst>
              <a:ext uri="{28A0092B-C50C-407E-A947-70E740481C1C}">
                <a14:useLocalDpi xmlns:a14="http://schemas.microsoft.com/office/drawing/2010/main" val="0"/>
              </a:ext>
            </a:extLst>
          </a:blip>
          <a:srcRect l="30954" t="67936" r="32362" b="-1761"/>
          <a:stretch/>
        </p:blipFill>
        <p:spPr>
          <a:xfrm>
            <a:off x="5828987" y="4813709"/>
            <a:ext cx="1005761" cy="978950"/>
          </a:xfrm>
          <a:prstGeom prst="rect">
            <a:avLst/>
          </a:prstGeom>
        </p:spPr>
      </p:pic>
    </p:spTree>
    <p:extLst>
      <p:ext uri="{BB962C8B-B14F-4D97-AF65-F5344CB8AC3E}">
        <p14:creationId xmlns:p14="http://schemas.microsoft.com/office/powerpoint/2010/main" val="1214526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88E485-E500-4EE0-1B7E-2477BF886F41}"/>
              </a:ext>
            </a:extLst>
          </p:cNvPr>
          <p:cNvSpPr txBox="1"/>
          <p:nvPr/>
        </p:nvSpPr>
        <p:spPr>
          <a:xfrm>
            <a:off x="4349578" y="4660612"/>
            <a:ext cx="2252293" cy="584775"/>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Progress</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3" name="TextBox 2">
            <a:extLst>
              <a:ext uri="{FF2B5EF4-FFF2-40B4-BE49-F238E27FC236}">
                <a16:creationId xmlns:a16="http://schemas.microsoft.com/office/drawing/2014/main" id="{47B9085C-3488-6D86-DADF-B64CBBF68B29}"/>
              </a:ext>
            </a:extLst>
          </p:cNvPr>
          <p:cNvSpPr txBox="1"/>
          <p:nvPr/>
        </p:nvSpPr>
        <p:spPr>
          <a:xfrm>
            <a:off x="4349577" y="1539872"/>
            <a:ext cx="2252293" cy="1077218"/>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Project name</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4" name="TextBox 3">
            <a:extLst>
              <a:ext uri="{FF2B5EF4-FFF2-40B4-BE49-F238E27FC236}">
                <a16:creationId xmlns:a16="http://schemas.microsoft.com/office/drawing/2014/main" id="{A37B0EF9-342A-6D26-E600-FC3E280C6248}"/>
              </a:ext>
            </a:extLst>
          </p:cNvPr>
          <p:cNvSpPr txBox="1"/>
          <p:nvPr/>
        </p:nvSpPr>
        <p:spPr>
          <a:xfrm>
            <a:off x="411892" y="7058822"/>
            <a:ext cx="2252293" cy="584775"/>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Solutions</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23E1141B-DF7B-8638-DA92-72F41702C00A}"/>
              </a:ext>
            </a:extLst>
          </p:cNvPr>
          <p:cNvSpPr txBox="1"/>
          <p:nvPr/>
        </p:nvSpPr>
        <p:spPr>
          <a:xfrm>
            <a:off x="256130" y="1744097"/>
            <a:ext cx="3658645" cy="646331"/>
          </a:xfrm>
          <a:prstGeom prst="rect">
            <a:avLst/>
          </a:prstGeom>
          <a:noFill/>
        </p:spPr>
        <p:txBody>
          <a:bodyPr wrap="square">
            <a:spAutoFit/>
          </a:bodyPr>
          <a:lstStyle/>
          <a:p>
            <a:pPr algn="just"/>
            <a:r>
              <a:rPr lang="en" sz="1800" b="1" dirty="0">
                <a:effectLst/>
                <a:latin typeface="Arial" panose="020B0604020202020204" pitchFamily="34" charset="0"/>
                <a:ea typeface="Calibri" panose="020F0502020204030204" pitchFamily="34" charset="0"/>
              </a:rPr>
              <a:t>Establishing a second area control center</a:t>
            </a:r>
            <a:endParaRPr lang="mn-MN" sz="1800" dirty="0"/>
          </a:p>
        </p:txBody>
      </p:sp>
      <p:sp>
        <p:nvSpPr>
          <p:cNvPr id="9" name="TextBox 8">
            <a:extLst>
              <a:ext uri="{FF2B5EF4-FFF2-40B4-BE49-F238E27FC236}">
                <a16:creationId xmlns:a16="http://schemas.microsoft.com/office/drawing/2014/main" id="{EC2EECDC-D7E7-1A22-6116-BC0F15F76569}"/>
              </a:ext>
            </a:extLst>
          </p:cNvPr>
          <p:cNvSpPr txBox="1"/>
          <p:nvPr/>
        </p:nvSpPr>
        <p:spPr>
          <a:xfrm>
            <a:off x="256129" y="3149988"/>
            <a:ext cx="3833957" cy="4311117"/>
          </a:xfrm>
          <a:prstGeom prst="rect">
            <a:avLst/>
          </a:prstGeom>
          <a:noFill/>
        </p:spPr>
        <p:txBody>
          <a:bodyPr wrap="square" rtlCol="0">
            <a:spAutoFit/>
          </a:bodyPr>
          <a:lstStyle/>
          <a:p>
            <a:pPr marL="171450" indent="-171450" algn="just">
              <a:lnSpc>
                <a:spcPct val="110000"/>
              </a:lnSpc>
              <a:buFont typeface="Arial" panose="020B0604020202020204" pitchFamily="34" charset="0"/>
              <a:buChar char="•"/>
            </a:pPr>
            <a:r>
              <a:rPr lang="en" sz="1000" dirty="0">
                <a:latin typeface="Arial" panose="020B0604020202020204" pitchFamily="34" charset="0"/>
                <a:cs typeface="Arial" panose="020B0604020202020204" pitchFamily="34" charset="0"/>
              </a:rPr>
              <a:t>34 of the list of projects and measures that require development of technical and economic basis and design of Annex 5, 2.4 of the five-year development direction of Mongolia in 2021-2025, approved by Parliament Resolution No. 23 dated August 28, 2020 "Feasibility study and design development for the establishment of a regional air traffic reserve center" in 42 of the list of projects and measures that need to be resolved in Annex 6, 2.3 of the Funding Sources "Establishment of the </a:t>
            </a:r>
            <a:r>
              <a:rPr lang="en-US" sz="1000" dirty="0">
                <a:latin typeface="Arial" panose="020B0604020202020204" pitchFamily="34" charset="0"/>
                <a:cs typeface="Arial" panose="020B0604020202020204" pitchFamily="34" charset="0"/>
              </a:rPr>
              <a:t>Second area control center</a:t>
            </a:r>
            <a:r>
              <a:rPr lang="en" sz="1000" dirty="0">
                <a:latin typeface="Arial" panose="020B0604020202020204" pitchFamily="34" charset="0"/>
                <a:cs typeface="Arial" panose="020B0604020202020204" pitchFamily="34" charset="0"/>
              </a:rPr>
              <a:t>" budget It was approved to be built with a 30 million USD.</a:t>
            </a:r>
            <a:endParaRPr lang="en-US" sz="1000" dirty="0">
              <a:latin typeface="Arial" panose="020B0604020202020204" pitchFamily="34" charset="0"/>
              <a:cs typeface="Arial" panose="020B0604020202020204" pitchFamily="34" charset="0"/>
            </a:endParaRPr>
          </a:p>
          <a:p>
            <a:pPr algn="ctr">
              <a:lnSpc>
                <a:spcPct val="110000"/>
              </a:lnSpc>
            </a:pPr>
            <a:endParaRPr lang="mn-MN" sz="1000" dirty="0">
              <a:latin typeface="Arial" panose="020B0604020202020204" pitchFamily="34" charset="0"/>
              <a:cs typeface="Arial" panose="020B0604020202020204" pitchFamily="34" charset="0"/>
            </a:endParaRPr>
          </a:p>
          <a:p>
            <a:pPr marL="171450" indent="-171450" algn="just">
              <a:lnSpc>
                <a:spcPct val="110000"/>
              </a:lnSpc>
              <a:buFont typeface="Arial" panose="020B0604020202020204" pitchFamily="34" charset="0"/>
              <a:buChar char="•"/>
            </a:pPr>
            <a:r>
              <a:rPr lang="en" sz="1000" dirty="0">
                <a:latin typeface="Arial" panose="020B0604020202020204" pitchFamily="34" charset="0"/>
                <a:cs typeface="Arial" panose="020B0604020202020204" pitchFamily="34" charset="0"/>
              </a:rPr>
              <a:t>The decision to establish the second area control center in Sainshand, Dornogovi Province was made by the CAA in 2023, and a preliminary feasibility study was developed after receiving local approval for the construction site.</a:t>
            </a:r>
          </a:p>
          <a:p>
            <a:pPr algn="just">
              <a:lnSpc>
                <a:spcPct val="110000"/>
              </a:lnSpc>
            </a:pPr>
            <a:endParaRPr lang="mn-MN" sz="1000" dirty="0">
              <a:latin typeface="Arial" panose="020B0604020202020204" pitchFamily="34" charset="0"/>
              <a:cs typeface="Arial" panose="020B0604020202020204" pitchFamily="34" charset="0"/>
            </a:endParaRPr>
          </a:p>
          <a:p>
            <a:pPr marL="171450" indent="-171450" algn="just">
              <a:lnSpc>
                <a:spcPct val="110000"/>
              </a:lnSpc>
              <a:buFont typeface="Arial" panose="020B0604020202020204" pitchFamily="34" charset="0"/>
              <a:buChar char="•"/>
            </a:pPr>
            <a:r>
              <a:rPr lang="en" sz="1000" dirty="0">
                <a:latin typeface="Arial" panose="020B0604020202020204" pitchFamily="34" charset="0"/>
                <a:cs typeface="Arial" panose="020B0604020202020204" pitchFamily="34" charset="0"/>
              </a:rPr>
              <a:t>With the investment of 2024, it is planned to provide preparatory work such as feasibility study and environmental assessment.</a:t>
            </a:r>
          </a:p>
          <a:p>
            <a:pPr algn="just">
              <a:lnSpc>
                <a:spcPct val="110000"/>
              </a:lnSpc>
            </a:pPr>
            <a:endParaRPr lang="mn-MN" sz="1000" dirty="0">
              <a:latin typeface="Arial" panose="020B0604020202020204" pitchFamily="34" charset="0"/>
              <a:cs typeface="Arial" panose="020B0604020202020204" pitchFamily="34" charset="0"/>
            </a:endParaRPr>
          </a:p>
          <a:p>
            <a:pPr marL="171450" indent="-171450" algn="just">
              <a:lnSpc>
                <a:spcPct val="110000"/>
              </a:lnSpc>
              <a:buFont typeface="Arial" panose="020B0604020202020204" pitchFamily="34" charset="0"/>
              <a:buChar char="•"/>
            </a:pPr>
            <a:r>
              <a:rPr lang="en" sz="1000" dirty="0">
                <a:latin typeface="Arial" panose="020B0604020202020204" pitchFamily="34" charset="0"/>
                <a:cs typeface="Arial" panose="020B0604020202020204" pitchFamily="34" charset="0"/>
              </a:rPr>
              <a:t>It was presented at the Road and Transport Industry Investment Forum 2023 to address investment in the construction of a second area control center.</a:t>
            </a:r>
          </a:p>
          <a:p>
            <a:pPr algn="just">
              <a:lnSpc>
                <a:spcPct val="110000"/>
              </a:lnSpc>
            </a:pPr>
            <a:endParaRPr lang="mn-MN" sz="1000" dirty="0">
              <a:latin typeface="Arial" panose="020B0604020202020204" pitchFamily="34" charset="0"/>
              <a:cs typeface="Arial" panose="020B0604020202020204" pitchFamily="34" charset="0"/>
            </a:endParaRPr>
          </a:p>
          <a:p>
            <a:pPr algn="ctr">
              <a:lnSpc>
                <a:spcPct val="110000"/>
              </a:lnSpc>
            </a:pPr>
            <a:endParaRPr lang="mn-MN" sz="1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051DE05-38E2-E3B5-3EBA-C459C6B3EF60}"/>
              </a:ext>
            </a:extLst>
          </p:cNvPr>
          <p:cNvSpPr txBox="1"/>
          <p:nvPr/>
        </p:nvSpPr>
        <p:spPr>
          <a:xfrm>
            <a:off x="256129" y="7538575"/>
            <a:ext cx="6021385" cy="1021883"/>
          </a:xfrm>
          <a:prstGeom prst="rect">
            <a:avLst/>
          </a:prstGeom>
          <a:noFill/>
        </p:spPr>
        <p:txBody>
          <a:bodyPr wrap="square" rtlCol="0">
            <a:spAutoFit/>
          </a:bodyPr>
          <a:lstStyle/>
          <a:p>
            <a:pPr marL="171450" indent="-171450" algn="just">
              <a:lnSpc>
                <a:spcPct val="110000"/>
              </a:lnSpc>
              <a:buFont typeface="Arial" panose="020B0604020202020204" pitchFamily="34" charset="0"/>
              <a:buChar char="•"/>
            </a:pPr>
            <a:r>
              <a:rPr lang="en" sz="1400" dirty="0">
                <a:latin typeface="Arial" panose="020B0604020202020204" pitchFamily="34" charset="0"/>
                <a:cs typeface="Arial" panose="020B0604020202020204" pitchFamily="34" charset="0"/>
              </a:rPr>
              <a:t>Address funding for a second area control center.</a:t>
            </a:r>
          </a:p>
          <a:p>
            <a:pPr algn="just">
              <a:lnSpc>
                <a:spcPct val="110000"/>
              </a:lnSpc>
            </a:pPr>
            <a:endParaRPr lang="mn-MN" sz="1400" dirty="0">
              <a:latin typeface="Arial" panose="020B0604020202020204" pitchFamily="34" charset="0"/>
              <a:cs typeface="Arial" panose="020B0604020202020204" pitchFamily="34" charset="0"/>
            </a:endParaRPr>
          </a:p>
          <a:p>
            <a:pPr marL="171450" indent="-171450" algn="just">
              <a:lnSpc>
                <a:spcPct val="110000"/>
              </a:lnSpc>
              <a:buFont typeface="Arial" panose="020B0604020202020204" pitchFamily="34" charset="0"/>
              <a:buChar char="•"/>
            </a:pPr>
            <a:r>
              <a:rPr lang="en" sz="1400" dirty="0">
                <a:latin typeface="Arial" panose="020B0604020202020204" pitchFamily="34" charset="0"/>
                <a:cs typeface="Arial" panose="020B0604020202020204" pitchFamily="34" charset="0"/>
              </a:rPr>
              <a:t>/state budget investment, foreign concessional loans, aid, state and private sector partnerships/</a:t>
            </a:r>
          </a:p>
        </p:txBody>
      </p:sp>
    </p:spTree>
    <p:extLst>
      <p:ext uri="{BB962C8B-B14F-4D97-AF65-F5344CB8AC3E}">
        <p14:creationId xmlns:p14="http://schemas.microsoft.com/office/powerpoint/2010/main" val="3031132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DC29FBCA-FCDF-3272-F3D5-131AEFA3C927}"/>
              </a:ext>
            </a:extLst>
          </p:cNvPr>
          <p:cNvSpPr/>
          <p:nvPr/>
        </p:nvSpPr>
        <p:spPr>
          <a:xfrm>
            <a:off x="5373656" y="9131939"/>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10" name="Oval 9">
            <a:extLst>
              <a:ext uri="{FF2B5EF4-FFF2-40B4-BE49-F238E27FC236}">
                <a16:creationId xmlns:a16="http://schemas.microsoft.com/office/drawing/2014/main" id="{2EAB5973-A90C-67B1-B7E9-B2D232371421}"/>
              </a:ext>
            </a:extLst>
          </p:cNvPr>
          <p:cNvSpPr/>
          <p:nvPr/>
        </p:nvSpPr>
        <p:spPr>
          <a:xfrm>
            <a:off x="4226117" y="9131939"/>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6" name="Oval 5">
            <a:extLst>
              <a:ext uri="{FF2B5EF4-FFF2-40B4-BE49-F238E27FC236}">
                <a16:creationId xmlns:a16="http://schemas.microsoft.com/office/drawing/2014/main" id="{358AE2FE-F7E7-909F-6DF2-B99A55BC5AFC}"/>
              </a:ext>
            </a:extLst>
          </p:cNvPr>
          <p:cNvSpPr/>
          <p:nvPr/>
        </p:nvSpPr>
        <p:spPr>
          <a:xfrm>
            <a:off x="3098087" y="9140536"/>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5" name="Oval 4">
            <a:extLst>
              <a:ext uri="{FF2B5EF4-FFF2-40B4-BE49-F238E27FC236}">
                <a16:creationId xmlns:a16="http://schemas.microsoft.com/office/drawing/2014/main" id="{AEFE3649-B018-6FED-B5E4-96D8968076AD}"/>
              </a:ext>
            </a:extLst>
          </p:cNvPr>
          <p:cNvSpPr/>
          <p:nvPr/>
        </p:nvSpPr>
        <p:spPr>
          <a:xfrm>
            <a:off x="1897999" y="9140536"/>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2" name="TextBox 1">
            <a:extLst>
              <a:ext uri="{FF2B5EF4-FFF2-40B4-BE49-F238E27FC236}">
                <a16:creationId xmlns:a16="http://schemas.microsoft.com/office/drawing/2014/main" id="{76E56B5B-5512-DFA8-92BC-97BD71BAA113}"/>
              </a:ext>
            </a:extLst>
          </p:cNvPr>
          <p:cNvSpPr txBox="1"/>
          <p:nvPr/>
        </p:nvSpPr>
        <p:spPr>
          <a:xfrm>
            <a:off x="2415154" y="1510367"/>
            <a:ext cx="4112634" cy="1477328"/>
          </a:xfrm>
          <a:prstGeom prst="rect">
            <a:avLst/>
          </a:prstGeom>
          <a:noFill/>
        </p:spPr>
        <p:txBody>
          <a:bodyPr wrap="square">
            <a:spAutoFit/>
          </a:bodyPr>
          <a:lstStyle/>
          <a:p>
            <a:pPr algn="just"/>
            <a:r>
              <a:rPr lang="en-US" sz="1800" b="1" dirty="0">
                <a:solidFill>
                  <a:schemeClr val="bg1"/>
                </a:solidFill>
                <a:latin typeface="Arial" panose="020B0604020202020204" pitchFamily="34" charset="0"/>
                <a:ea typeface="Calibri" panose="020F0502020204030204" pitchFamily="34" charset="0"/>
              </a:rPr>
              <a:t>Upgrading the capability of “Choibalsan” airport located in Dornod province to 4C aerodrome reference code in compliance with ICAO standard project </a:t>
            </a:r>
          </a:p>
        </p:txBody>
      </p:sp>
      <p:sp>
        <p:nvSpPr>
          <p:cNvPr id="3" name="TextBox 2">
            <a:extLst>
              <a:ext uri="{FF2B5EF4-FFF2-40B4-BE49-F238E27FC236}">
                <a16:creationId xmlns:a16="http://schemas.microsoft.com/office/drawing/2014/main" id="{EE71DC1F-B061-9F3E-44E2-905A109CFAE2}"/>
              </a:ext>
            </a:extLst>
          </p:cNvPr>
          <p:cNvSpPr txBox="1"/>
          <p:nvPr/>
        </p:nvSpPr>
        <p:spPr>
          <a:xfrm>
            <a:off x="2623489" y="3047498"/>
            <a:ext cx="3904299" cy="2492990"/>
          </a:xfrm>
          <a:prstGeom prst="rect">
            <a:avLst/>
          </a:prstGeom>
          <a:noFill/>
        </p:spPr>
        <p:txBody>
          <a:bodyPr wrap="square" rtlCol="0">
            <a:spAutoFit/>
          </a:bodyPr>
          <a:lstStyle/>
          <a:p>
            <a:pPr marL="171450" indent="-171450" algn="just">
              <a:buFont typeface="Arial" panose="020B0604020202020204" pitchFamily="34" charset="0"/>
              <a:buChar char="•"/>
            </a:pPr>
            <a:r>
              <a:rPr lang="en-US" sz="1200" dirty="0">
                <a:latin typeface="Arial" panose="020B0604020202020204" pitchFamily="34" charset="0"/>
                <a:ea typeface="Roboto" panose="02000000000000000000" pitchFamily="2" charset="0"/>
                <a:cs typeface="Arial" panose="020B0604020202020204" pitchFamily="34" charset="0"/>
              </a:rPr>
              <a:t>Increase the role and responsibility of the state in terms of society and economy, stabilize air transport services in remote areas, and expand international air connections;</a:t>
            </a:r>
          </a:p>
          <a:p>
            <a:pPr marL="171450" indent="-171450" algn="just">
              <a:buFont typeface="Arial" panose="020B0604020202020204" pitchFamily="34" charset="0"/>
              <a:buChar char="•"/>
            </a:pPr>
            <a:endParaRPr lang="en-US" sz="1200" dirty="0">
              <a:latin typeface="Arial" panose="020B0604020202020204" pitchFamily="34"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200" dirty="0">
                <a:latin typeface="Arial" panose="020B0604020202020204" pitchFamily="34" charset="0"/>
                <a:ea typeface="Roboto" panose="02000000000000000000" pitchFamily="2" charset="0"/>
                <a:cs typeface="Arial" panose="020B0604020202020204" pitchFamily="34" charset="0"/>
              </a:rPr>
              <a:t>Implementation of liberalization of international air transport, creation of competition, support for tourism development;</a:t>
            </a:r>
          </a:p>
          <a:p>
            <a:pPr marL="171450" indent="-171450" algn="just">
              <a:buFont typeface="Arial" panose="020B0604020202020204" pitchFamily="34" charset="0"/>
              <a:buChar char="•"/>
            </a:pPr>
            <a:endParaRPr lang="en-US" sz="1200" dirty="0">
              <a:latin typeface="Arial" panose="020B0604020202020204" pitchFamily="34"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200" dirty="0">
                <a:latin typeface="Arial" panose="020B0604020202020204" pitchFamily="34" charset="0"/>
                <a:ea typeface="Roboto" panose="02000000000000000000" pitchFamily="2" charset="0"/>
                <a:cs typeface="Arial" panose="020B0604020202020204" pitchFamily="34" charset="0"/>
              </a:rPr>
              <a:t>It will support local development, increase jobs, improve people's livelihoods, and reduce migration.</a:t>
            </a:r>
          </a:p>
          <a:p>
            <a:pPr algn="just"/>
            <a:endParaRPr lang="en-US" sz="1200" dirty="0">
              <a:latin typeface="Arial" panose="020B0604020202020204" pitchFamily="34" charset="0"/>
              <a:ea typeface="Roboto" panose="02000000000000000000" pitchFamily="2" charset="0"/>
              <a:cs typeface="Arial" panose="020B0604020202020204" pitchFamily="34" charset="0"/>
            </a:endParaRPr>
          </a:p>
          <a:p>
            <a:pPr algn="just"/>
            <a:endParaRPr lang="en-US" sz="1200" dirty="0">
              <a:latin typeface="Arial" panose="020B0604020202020204" pitchFamily="34" charset="0"/>
              <a:ea typeface="Roboto" panose="02000000000000000000" pitchFamily="2" charset="0"/>
              <a:cs typeface="Arial" panose="020B0604020202020204" pitchFamily="34" charset="0"/>
            </a:endParaRPr>
          </a:p>
        </p:txBody>
      </p:sp>
      <p:pic>
        <p:nvPicPr>
          <p:cNvPr id="7" name="Picture 2">
            <a:extLst>
              <a:ext uri="{FF2B5EF4-FFF2-40B4-BE49-F238E27FC236}">
                <a16:creationId xmlns:a16="http://schemas.microsoft.com/office/drawing/2014/main" id="{F1CD4106-0919-F1A6-5FDB-E160F9713D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1996" y="6270207"/>
            <a:ext cx="4158572" cy="2428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4B5BC693-E872-FA56-471F-91D05C2F2113}"/>
              </a:ext>
            </a:extLst>
          </p:cNvPr>
          <p:cNvSpPr txBox="1"/>
          <p:nvPr/>
        </p:nvSpPr>
        <p:spPr>
          <a:xfrm>
            <a:off x="2743593" y="5384617"/>
            <a:ext cx="4114407" cy="369332"/>
          </a:xfrm>
          <a:prstGeom prst="rect">
            <a:avLst/>
          </a:prstGeom>
          <a:noFill/>
        </p:spPr>
        <p:txBody>
          <a:bodyPr wrap="square" rtlCol="0">
            <a:spAutoFit/>
          </a:bodyPr>
          <a:lstStyle/>
          <a:p>
            <a:r>
              <a:rPr lang="en-US" b="1" dirty="0">
                <a:solidFill>
                  <a:srgbClr val="FFFF00"/>
                </a:solidFill>
                <a:latin typeface="Arial" panose="020B0604020202020204" pitchFamily="34" charset="0"/>
                <a:ea typeface="Roboto Black" panose="02000000000000000000" pitchFamily="2" charset="0"/>
                <a:cs typeface="Arial" panose="020B0604020202020204" pitchFamily="34" charset="0"/>
              </a:rPr>
              <a:t>Investment</a:t>
            </a:r>
          </a:p>
        </p:txBody>
      </p:sp>
      <p:sp>
        <p:nvSpPr>
          <p:cNvPr id="9" name="TextBox 8">
            <a:extLst>
              <a:ext uri="{FF2B5EF4-FFF2-40B4-BE49-F238E27FC236}">
                <a16:creationId xmlns:a16="http://schemas.microsoft.com/office/drawing/2014/main" id="{14A7B167-0605-BF96-ADAD-2F268DB63591}"/>
              </a:ext>
            </a:extLst>
          </p:cNvPr>
          <p:cNvSpPr txBox="1"/>
          <p:nvPr/>
        </p:nvSpPr>
        <p:spPr>
          <a:xfrm>
            <a:off x="2415153" y="5705148"/>
            <a:ext cx="4442847" cy="369332"/>
          </a:xfrm>
          <a:prstGeom prst="rect">
            <a:avLst/>
          </a:prstGeom>
          <a:noFill/>
        </p:spPr>
        <p:txBody>
          <a:bodyPr wrap="square" rtlCol="0">
            <a:spAutoFit/>
          </a:bodyPr>
          <a:lstStyle/>
          <a:p>
            <a:r>
              <a:rPr lang="en-US" sz="1800" b="1" dirty="0">
                <a:solidFill>
                  <a:srgbClr val="EF5E26"/>
                </a:solidFill>
                <a:latin typeface="Roboto Black" panose="02000000000000000000" pitchFamily="2" charset="0"/>
                <a:ea typeface="Roboto Black" panose="02000000000000000000" pitchFamily="2" charset="0"/>
                <a:cs typeface="Arial" panose="020B0604020202020204" pitchFamily="34" charset="0"/>
              </a:rPr>
              <a:t>28 MILLION USD /APPROX./</a:t>
            </a:r>
            <a:endParaRPr lang="mn-MN" sz="1800" b="1" dirty="0">
              <a:solidFill>
                <a:srgbClr val="EF5E26"/>
              </a:solidFill>
              <a:latin typeface="Roboto Black" panose="02000000000000000000" pitchFamily="2" charset="0"/>
              <a:ea typeface="Roboto Black" panose="02000000000000000000" pitchFamily="2" charset="0"/>
              <a:cs typeface="Arial" panose="020B0604020202020204" pitchFamily="34" charset="0"/>
            </a:endParaRPr>
          </a:p>
        </p:txBody>
      </p:sp>
      <p:sp>
        <p:nvSpPr>
          <p:cNvPr id="22" name="Rectangle: Rounded Corners 50">
            <a:extLst>
              <a:ext uri="{FF2B5EF4-FFF2-40B4-BE49-F238E27FC236}">
                <a16:creationId xmlns:a16="http://schemas.microsoft.com/office/drawing/2014/main" id="{2D737CF0-EB5E-A994-959E-C9B0784DF917}"/>
              </a:ext>
            </a:extLst>
          </p:cNvPr>
          <p:cNvSpPr/>
          <p:nvPr/>
        </p:nvSpPr>
        <p:spPr>
          <a:xfrm>
            <a:off x="277937" y="4063194"/>
            <a:ext cx="1797207" cy="1844798"/>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1050" b="1" dirty="0">
                <a:solidFill>
                  <a:srgbClr val="FFFF00"/>
                </a:solidFill>
                <a:latin typeface="Arial" panose="020B0604020202020204" pitchFamily="34" charset="0"/>
                <a:ea typeface="Roboto" panose="02000000000000000000" pitchFamily="2" charset="0"/>
                <a:cs typeface="Arial" panose="020B0604020202020204" pitchFamily="34" charset="0"/>
              </a:rPr>
              <a:t> 300 </a:t>
            </a:r>
          </a:p>
          <a:p>
            <a:pPr algn="ctr">
              <a:lnSpc>
                <a:spcPct val="107000"/>
              </a:lnSpc>
              <a:spcAft>
                <a:spcPts val="800"/>
              </a:spcAft>
            </a:pPr>
            <a:r>
              <a:rPr lang="en-US" sz="1050" b="1" dirty="0">
                <a:solidFill>
                  <a:srgbClr val="FFFF00"/>
                </a:solidFill>
                <a:latin typeface="Arial" panose="020B0604020202020204" pitchFamily="34" charset="0"/>
                <a:ea typeface="Roboto" panose="02000000000000000000" pitchFamily="2" charset="0"/>
                <a:cs typeface="Arial" panose="020B0604020202020204" pitchFamily="34" charset="0"/>
              </a:rPr>
              <a:t>PASSENGERS PER HOUR</a:t>
            </a:r>
            <a:r>
              <a:rPr lang="mn-MN" sz="1050" b="1" dirty="0">
                <a:solidFill>
                  <a:srgbClr val="FFFF00"/>
                </a:solidFill>
                <a:latin typeface="Arial" panose="020B0604020202020204" pitchFamily="34" charset="0"/>
                <a:ea typeface="Roboto" panose="02000000000000000000" pitchFamily="2" charset="0"/>
                <a:cs typeface="Arial" panose="020B0604020202020204" pitchFamily="34" charset="0"/>
              </a:rPr>
              <a:t>. </a:t>
            </a:r>
          </a:p>
          <a:p>
            <a:pPr algn="ctr">
              <a:lnSpc>
                <a:spcPct val="107000"/>
              </a:lnSpc>
              <a:spcAft>
                <a:spcPts val="800"/>
              </a:spcAft>
            </a:pPr>
            <a:r>
              <a:rPr lang="en-US" sz="1050" b="1" dirty="0">
                <a:solidFill>
                  <a:srgbClr val="FFFF00"/>
                </a:solidFill>
                <a:latin typeface="Arial" panose="020B0604020202020204" pitchFamily="34" charset="0"/>
                <a:ea typeface="Roboto" panose="02000000000000000000" pitchFamily="2" charset="0"/>
                <a:cs typeface="Arial" panose="020B0604020202020204" pitchFamily="34" charset="0"/>
              </a:rPr>
              <a:t>THE RUNWAY WILL BE CAPABLE OF DELIVERING 4C TYPE AIRCRAFT BOEING 737-800.</a:t>
            </a:r>
            <a:endParaRPr lang="en-US" sz="1050" dirty="0">
              <a:solidFill>
                <a:srgbClr val="FFFF00"/>
              </a:solidFill>
              <a:effectLst/>
              <a:latin typeface="Arial" panose="020B0604020202020204" pitchFamily="34" charset="0"/>
              <a:ea typeface="Roboto" panose="02000000000000000000" pitchFamily="2" charset="0"/>
              <a:cs typeface="Arial" panose="020B0604020202020204" pitchFamily="34" charset="0"/>
            </a:endParaRPr>
          </a:p>
        </p:txBody>
      </p:sp>
      <p:grpSp>
        <p:nvGrpSpPr>
          <p:cNvPr id="23" name="Group 22">
            <a:extLst>
              <a:ext uri="{FF2B5EF4-FFF2-40B4-BE49-F238E27FC236}">
                <a16:creationId xmlns:a16="http://schemas.microsoft.com/office/drawing/2014/main" id="{977D7025-BC90-8C81-AA3F-F736A38C65E7}"/>
              </a:ext>
            </a:extLst>
          </p:cNvPr>
          <p:cNvGrpSpPr/>
          <p:nvPr/>
        </p:nvGrpSpPr>
        <p:grpSpPr>
          <a:xfrm>
            <a:off x="632377" y="9131939"/>
            <a:ext cx="5563515" cy="702321"/>
            <a:chOff x="424464" y="8662382"/>
            <a:chExt cx="5563515" cy="702321"/>
          </a:xfrm>
        </p:grpSpPr>
        <p:sp>
          <p:nvSpPr>
            <p:cNvPr id="44" name="TextBox 43">
              <a:extLst>
                <a:ext uri="{FF2B5EF4-FFF2-40B4-BE49-F238E27FC236}">
                  <a16:creationId xmlns:a16="http://schemas.microsoft.com/office/drawing/2014/main" id="{E32FACE4-8D3A-8F04-40BF-3498F251A657}"/>
                </a:ext>
              </a:extLst>
            </p:cNvPr>
            <p:cNvSpPr txBox="1"/>
            <p:nvPr/>
          </p:nvSpPr>
          <p:spPr>
            <a:xfrm>
              <a:off x="2852256" y="8932572"/>
              <a:ext cx="800431" cy="369332"/>
            </a:xfrm>
            <a:prstGeom prst="rect">
              <a:avLst/>
            </a:prstGeom>
            <a:noFill/>
          </p:spPr>
          <p:txBody>
            <a:bodyPr wrap="square" rtlCol="0">
              <a:spAutoFit/>
            </a:bodyPr>
            <a:lstStyle/>
            <a:p>
              <a:pPr algn="ctr"/>
              <a:r>
                <a:rPr lang="en-US" sz="900" b="1" dirty="0">
                  <a:solidFill>
                    <a:srgbClr val="3FAF47"/>
                  </a:solidFill>
                  <a:latin typeface="Roboto Black" panose="02000000000000000000" pitchFamily="2" charset="0"/>
                  <a:ea typeface="Roboto Black" panose="02000000000000000000" pitchFamily="2" charset="0"/>
                  <a:cs typeface="Arial" panose="020B0604020202020204" pitchFamily="34" charset="0"/>
                </a:rPr>
                <a:t>LAND PERMIT</a:t>
              </a:r>
            </a:p>
          </p:txBody>
        </p:sp>
        <p:sp>
          <p:nvSpPr>
            <p:cNvPr id="28" name="TextBox 27">
              <a:extLst>
                <a:ext uri="{FF2B5EF4-FFF2-40B4-BE49-F238E27FC236}">
                  <a16:creationId xmlns:a16="http://schemas.microsoft.com/office/drawing/2014/main" id="{F24F2735-49DD-5028-6E33-4435B8EB2287}"/>
                </a:ext>
              </a:extLst>
            </p:cNvPr>
            <p:cNvSpPr txBox="1"/>
            <p:nvPr/>
          </p:nvSpPr>
          <p:spPr>
            <a:xfrm>
              <a:off x="1691918" y="8970729"/>
              <a:ext cx="733425" cy="246221"/>
            </a:xfrm>
            <a:prstGeom prst="rect">
              <a:avLst/>
            </a:prstGeom>
            <a:noFill/>
          </p:spPr>
          <p:txBody>
            <a:bodyPr wrap="square" rtlCol="0">
              <a:spAutoFit/>
            </a:bodyPr>
            <a:lstStyle/>
            <a:p>
              <a:pPr algn="ctr"/>
              <a:r>
                <a:rPr lang="en-US" sz="1000" b="1" dirty="0">
                  <a:solidFill>
                    <a:srgbClr val="3FAF47"/>
                  </a:solidFill>
                  <a:latin typeface="Roboto Black" panose="02000000000000000000" pitchFamily="2" charset="0"/>
                  <a:ea typeface="Roboto Black" panose="02000000000000000000" pitchFamily="2" charset="0"/>
                  <a:cs typeface="Arial" panose="020B0604020202020204" pitchFamily="34" charset="0"/>
                </a:rPr>
                <a:t>DESIGN</a:t>
              </a:r>
            </a:p>
          </p:txBody>
        </p:sp>
        <p:sp>
          <p:nvSpPr>
            <p:cNvPr id="29" name="TextBox 28">
              <a:extLst>
                <a:ext uri="{FF2B5EF4-FFF2-40B4-BE49-F238E27FC236}">
                  <a16:creationId xmlns:a16="http://schemas.microsoft.com/office/drawing/2014/main" id="{8E3AA51F-1536-4E3C-BD91-505645B503D4}"/>
                </a:ext>
              </a:extLst>
            </p:cNvPr>
            <p:cNvSpPr txBox="1"/>
            <p:nvPr/>
          </p:nvSpPr>
          <p:spPr>
            <a:xfrm>
              <a:off x="5146234" y="8932572"/>
              <a:ext cx="841745" cy="338554"/>
            </a:xfrm>
            <a:prstGeom prst="rect">
              <a:avLst/>
            </a:prstGeom>
            <a:noFill/>
          </p:spPr>
          <p:txBody>
            <a:bodyPr wrap="square" rtlCol="0">
              <a:spAutoFit/>
            </a:bodyPr>
            <a:lstStyle/>
            <a:p>
              <a:pPr algn="ctr"/>
              <a:r>
                <a:rPr lang="en-US" sz="800" b="1" dirty="0">
                  <a:solidFill>
                    <a:srgbClr val="FF0000"/>
                  </a:solidFill>
                  <a:latin typeface="Roboto Black" panose="02000000000000000000" pitchFamily="2" charset="0"/>
                  <a:ea typeface="Roboto Black" panose="02000000000000000000" pitchFamily="2" charset="0"/>
                  <a:cs typeface="Arial" panose="020B0604020202020204" pitchFamily="34" charset="0"/>
                </a:rPr>
                <a:t>FINANCING SOLUTION</a:t>
              </a:r>
            </a:p>
          </p:txBody>
        </p:sp>
        <p:sp>
          <p:nvSpPr>
            <p:cNvPr id="31" name="Oval 30">
              <a:extLst>
                <a:ext uri="{FF2B5EF4-FFF2-40B4-BE49-F238E27FC236}">
                  <a16:creationId xmlns:a16="http://schemas.microsoft.com/office/drawing/2014/main" id="{F9B52561-00D3-1840-A41F-512D5C112A1B}"/>
                </a:ext>
              </a:extLst>
            </p:cNvPr>
            <p:cNvSpPr/>
            <p:nvPr/>
          </p:nvSpPr>
          <p:spPr>
            <a:xfrm>
              <a:off x="457548" y="8662382"/>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32" name="TextBox 31">
              <a:extLst>
                <a:ext uri="{FF2B5EF4-FFF2-40B4-BE49-F238E27FC236}">
                  <a16:creationId xmlns:a16="http://schemas.microsoft.com/office/drawing/2014/main" id="{7F58D8B9-A0A6-18E8-3E9A-DC3276B47A4E}"/>
                </a:ext>
              </a:extLst>
            </p:cNvPr>
            <p:cNvSpPr txBox="1"/>
            <p:nvPr/>
          </p:nvSpPr>
          <p:spPr>
            <a:xfrm>
              <a:off x="424464" y="8922256"/>
              <a:ext cx="841745" cy="338554"/>
            </a:xfrm>
            <a:prstGeom prst="rect">
              <a:avLst/>
            </a:prstGeom>
            <a:noFill/>
          </p:spPr>
          <p:txBody>
            <a:bodyPr wrap="square" rtlCol="0">
              <a:spAutoFit/>
            </a:bodyPr>
            <a:lstStyle/>
            <a:p>
              <a:pPr algn="ctr"/>
              <a:r>
                <a:rPr lang="en-US" sz="800" b="1" dirty="0">
                  <a:solidFill>
                    <a:srgbClr val="FF0000"/>
                  </a:solidFill>
                  <a:latin typeface="Roboto Black" panose="02000000000000000000" pitchFamily="2" charset="0"/>
                  <a:ea typeface="Roboto Black" panose="02000000000000000000" pitchFamily="2" charset="0"/>
                  <a:cs typeface="Arial" panose="020B0604020202020204" pitchFamily="34" charset="0"/>
                </a:rPr>
                <a:t>FEASIBILITY STUDY</a:t>
              </a:r>
            </a:p>
          </p:txBody>
        </p:sp>
        <p:sp>
          <p:nvSpPr>
            <p:cNvPr id="34" name="TextBox 33">
              <a:extLst>
                <a:ext uri="{FF2B5EF4-FFF2-40B4-BE49-F238E27FC236}">
                  <a16:creationId xmlns:a16="http://schemas.microsoft.com/office/drawing/2014/main" id="{B48286D2-B8DB-EE3B-9CC2-B662C92E74B7}"/>
                </a:ext>
              </a:extLst>
            </p:cNvPr>
            <p:cNvSpPr txBox="1"/>
            <p:nvPr/>
          </p:nvSpPr>
          <p:spPr>
            <a:xfrm>
              <a:off x="3890722" y="8955903"/>
              <a:ext cx="976794" cy="307777"/>
            </a:xfrm>
            <a:prstGeom prst="rect">
              <a:avLst/>
            </a:prstGeom>
            <a:noFill/>
          </p:spPr>
          <p:txBody>
            <a:bodyPr wrap="square" rtlCol="0">
              <a:spAutoFit/>
            </a:bodyPr>
            <a:lstStyle/>
            <a:p>
              <a:pPr algn="ctr"/>
              <a:r>
                <a:rPr lang="en-US" sz="700" b="1" dirty="0">
                  <a:solidFill>
                    <a:srgbClr val="3FAF47"/>
                  </a:solidFill>
                  <a:latin typeface="Roboto Black" panose="02000000000000000000" pitchFamily="2" charset="0"/>
                  <a:ea typeface="Roboto Black" panose="02000000000000000000" pitchFamily="2" charset="0"/>
                  <a:cs typeface="Arial" panose="020B0604020202020204" pitchFamily="34" charset="0"/>
                </a:rPr>
                <a:t>ENVIRONMENTAL ASSESSMENT</a:t>
              </a:r>
            </a:p>
          </p:txBody>
        </p:sp>
        <p:pic>
          <p:nvPicPr>
            <p:cNvPr id="41" name="Graphic 9" descr="Close with solid fill">
              <a:extLst>
                <a:ext uri="{FF2B5EF4-FFF2-40B4-BE49-F238E27FC236}">
                  <a16:creationId xmlns:a16="http://schemas.microsoft.com/office/drawing/2014/main" id="{42231EF3-68E1-B7E7-804B-E7B3CFB8DE4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9219" y="8701478"/>
              <a:ext cx="275774" cy="275774"/>
            </a:xfrm>
            <a:prstGeom prst="rect">
              <a:avLst/>
            </a:prstGeom>
          </p:spPr>
        </p:pic>
      </p:grpSp>
      <p:pic>
        <p:nvPicPr>
          <p:cNvPr id="4" name="Graphic 9" descr="Close with solid fill">
            <a:extLst>
              <a:ext uri="{FF2B5EF4-FFF2-40B4-BE49-F238E27FC236}">
                <a16:creationId xmlns:a16="http://schemas.microsoft.com/office/drawing/2014/main" id="{2A744F0D-D20C-E9B8-A12E-8E57C18C0EC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5362" y="9171035"/>
            <a:ext cx="275774" cy="275774"/>
          </a:xfrm>
          <a:prstGeom prst="rect">
            <a:avLst/>
          </a:prstGeom>
        </p:spPr>
      </p:pic>
      <p:pic>
        <p:nvPicPr>
          <p:cNvPr id="12" name="Graphic 11" descr="Checkmark">
            <a:extLst>
              <a:ext uri="{FF2B5EF4-FFF2-40B4-BE49-F238E27FC236}">
                <a16:creationId xmlns:a16="http://schemas.microsoft.com/office/drawing/2014/main" id="{B20E2110-1F94-2D63-1A76-245DE816E0B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63849" y="9188737"/>
            <a:ext cx="251304" cy="251304"/>
          </a:xfrm>
          <a:prstGeom prst="rect">
            <a:avLst/>
          </a:prstGeom>
        </p:spPr>
      </p:pic>
      <p:pic>
        <p:nvPicPr>
          <p:cNvPr id="17" name="Graphic 16" descr="Checkmark">
            <a:extLst>
              <a:ext uri="{FF2B5EF4-FFF2-40B4-BE49-F238E27FC236}">
                <a16:creationId xmlns:a16="http://schemas.microsoft.com/office/drawing/2014/main" id="{81FFA2D7-234C-DFD6-278B-2FFEBC12F0B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4732" y="9186397"/>
            <a:ext cx="251304" cy="251304"/>
          </a:xfrm>
          <a:prstGeom prst="rect">
            <a:avLst/>
          </a:prstGeom>
        </p:spPr>
      </p:pic>
      <p:pic>
        <p:nvPicPr>
          <p:cNvPr id="18" name="Graphic 17" descr="Checkmark">
            <a:extLst>
              <a:ext uri="{FF2B5EF4-FFF2-40B4-BE49-F238E27FC236}">
                <a16:creationId xmlns:a16="http://schemas.microsoft.com/office/drawing/2014/main" id="{C93B1E1C-5759-B320-58A5-9A01253EA48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71471" y="9183270"/>
            <a:ext cx="251304" cy="251304"/>
          </a:xfrm>
          <a:prstGeom prst="rect">
            <a:avLst/>
          </a:prstGeom>
        </p:spPr>
      </p:pic>
      <p:pic>
        <p:nvPicPr>
          <p:cNvPr id="13" name="Picture 12">
            <a:extLst>
              <a:ext uri="{FF2B5EF4-FFF2-40B4-BE49-F238E27FC236}">
                <a16:creationId xmlns:a16="http://schemas.microsoft.com/office/drawing/2014/main" id="{0B12DEDB-D64D-3B3C-8275-728719E9F1FC}"/>
              </a:ext>
            </a:extLst>
          </p:cNvPr>
          <p:cNvPicPr>
            <a:picLocks noChangeAspect="1"/>
          </p:cNvPicPr>
          <p:nvPr/>
        </p:nvPicPr>
        <p:blipFill rotWithShape="1">
          <a:blip r:embed="rId7">
            <a:extLst>
              <a:ext uri="{28A0092B-C50C-407E-A947-70E740481C1C}">
                <a14:useLocalDpi xmlns:a14="http://schemas.microsoft.com/office/drawing/2010/main" val="0"/>
              </a:ext>
            </a:extLst>
          </a:blip>
          <a:srcRect r="67132" b="69301"/>
          <a:stretch/>
        </p:blipFill>
        <p:spPr>
          <a:xfrm>
            <a:off x="6191509" y="5044507"/>
            <a:ext cx="777108" cy="766171"/>
          </a:xfrm>
          <a:prstGeom prst="rect">
            <a:avLst/>
          </a:prstGeom>
        </p:spPr>
      </p:pic>
    </p:spTree>
    <p:extLst>
      <p:ext uri="{BB962C8B-B14F-4D97-AF65-F5344CB8AC3E}">
        <p14:creationId xmlns:p14="http://schemas.microsoft.com/office/powerpoint/2010/main" val="4293278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9916FE-38DA-56D9-1004-612B1A10A679}"/>
              </a:ext>
            </a:extLst>
          </p:cNvPr>
          <p:cNvSpPr txBox="1"/>
          <p:nvPr/>
        </p:nvSpPr>
        <p:spPr>
          <a:xfrm>
            <a:off x="256129" y="1539872"/>
            <a:ext cx="3833957" cy="1569660"/>
          </a:xfrm>
          <a:prstGeom prst="rect">
            <a:avLst/>
          </a:prstGeom>
          <a:noFill/>
        </p:spPr>
        <p:txBody>
          <a:bodyPr wrap="square" rtlCol="0">
            <a:spAutoFit/>
          </a:bodyPr>
          <a:lstStyle/>
          <a:p>
            <a:pPr algn="just"/>
            <a:r>
              <a:rPr lang="en-US" sz="1600" b="1" dirty="0">
                <a:latin typeface="Arial" panose="020B0604020202020204" pitchFamily="34" charset="0"/>
                <a:ea typeface="Roboto Black" panose="02000000000000000000" pitchFamily="2" charset="0"/>
                <a:cs typeface="Arial" panose="020B0604020202020204" pitchFamily="34" charset="0"/>
              </a:rPr>
              <a:t>Upgrading “Gurvansaikhan” airport located in “Umnugovi” province to 4D aerodrome reference code, Passenger terminal building in compliance with ICAO standard project</a:t>
            </a:r>
            <a:endParaRPr lang="mn-MN" sz="1600" b="1" dirty="0">
              <a:latin typeface="Arial" panose="020B0604020202020204" pitchFamily="34" charset="0"/>
              <a:ea typeface="Roboto Black" panose="02000000000000000000" pitchFamily="2" charset="0"/>
              <a:cs typeface="Arial" panose="020B0604020202020204" pitchFamily="34" charset="0"/>
            </a:endParaRPr>
          </a:p>
        </p:txBody>
      </p:sp>
      <p:sp>
        <p:nvSpPr>
          <p:cNvPr id="3" name="TextBox 2">
            <a:extLst>
              <a:ext uri="{FF2B5EF4-FFF2-40B4-BE49-F238E27FC236}">
                <a16:creationId xmlns:a16="http://schemas.microsoft.com/office/drawing/2014/main" id="{9C3870AA-4818-9B39-D62C-4AB6DD743D50}"/>
              </a:ext>
            </a:extLst>
          </p:cNvPr>
          <p:cNvSpPr txBox="1"/>
          <p:nvPr/>
        </p:nvSpPr>
        <p:spPr>
          <a:xfrm>
            <a:off x="256129" y="3301009"/>
            <a:ext cx="3833957" cy="3954929"/>
          </a:xfrm>
          <a:prstGeom prst="rect">
            <a:avLst/>
          </a:prstGeom>
          <a:noFill/>
        </p:spPr>
        <p:txBody>
          <a:bodyPr wrap="square" rtlCol="0">
            <a:spAutoFit/>
          </a:bodyPr>
          <a:lstStyle/>
          <a:p>
            <a:pPr marL="171450" indent="-171450" algn="just">
              <a:buFont typeface="Arial" panose="020B0604020202020204" pitchFamily="34" charset="0"/>
              <a:buChar char="•"/>
            </a:pPr>
            <a:r>
              <a:rPr lang="en-US" sz="1100" dirty="0">
                <a:solidFill>
                  <a:srgbClr val="193477"/>
                </a:solidFill>
                <a:latin typeface="Arial" panose="020B0604020202020204" pitchFamily="34" charset="0"/>
                <a:ea typeface="Roboto" panose="02000000000000000000" pitchFamily="2" charset="0"/>
                <a:cs typeface="Arial" panose="020B0604020202020204" pitchFamily="34" charset="0"/>
              </a:rPr>
              <a:t>The as-built drawing of the aerodrome expansion and navigation equipment installation have been prepared by “EZT” LLC and approved by the Road and Transport Development Center in 2020.</a:t>
            </a:r>
          </a:p>
          <a:p>
            <a:pPr algn="just"/>
            <a:endParaRPr lang="en-US" sz="1100" dirty="0">
              <a:solidFill>
                <a:srgbClr val="193477"/>
              </a:solidFill>
              <a:latin typeface="Arial" panose="020B0604020202020204" pitchFamily="34"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100" dirty="0">
                <a:solidFill>
                  <a:srgbClr val="193477"/>
                </a:solidFill>
                <a:latin typeface="Arial" panose="020B0604020202020204" pitchFamily="34" charset="0"/>
                <a:ea typeface="Roboto" panose="02000000000000000000" pitchFamily="2" charset="0"/>
                <a:cs typeface="Arial" panose="020B0604020202020204" pitchFamily="34" charset="0"/>
              </a:rPr>
              <a:t>The comprehensive as-built drawing of the passenger terminal building capable of accommodating 5</a:t>
            </a:r>
            <a:r>
              <a:rPr lang="mn-MN" sz="1100" dirty="0">
                <a:solidFill>
                  <a:srgbClr val="193477"/>
                </a:solidFill>
                <a:latin typeface="Arial" panose="020B0604020202020204" pitchFamily="34" charset="0"/>
                <a:ea typeface="Roboto" panose="02000000000000000000" pitchFamily="2" charset="0"/>
                <a:cs typeface="Arial" panose="020B0604020202020204" pitchFamily="34" charset="0"/>
              </a:rPr>
              <a:t>50</a:t>
            </a:r>
            <a:r>
              <a:rPr lang="en-US" sz="1100" dirty="0">
                <a:solidFill>
                  <a:srgbClr val="193477"/>
                </a:solidFill>
                <a:latin typeface="Arial" panose="020B0604020202020204" pitchFamily="34" charset="0"/>
                <a:ea typeface="Roboto" panose="02000000000000000000" pitchFamily="2" charset="0"/>
                <a:cs typeface="Arial" panose="020B0604020202020204" pitchFamily="34" charset="0"/>
              </a:rPr>
              <a:t> passengers per hour, Control tower, and other engineering facilities has been prepared by “Erkhes Construction” LLC and approved by the Construction Development Center in 2023. </a:t>
            </a:r>
          </a:p>
          <a:p>
            <a:pPr algn="just"/>
            <a:endParaRPr lang="en-US" sz="1100" dirty="0">
              <a:solidFill>
                <a:srgbClr val="193477"/>
              </a:solidFill>
              <a:latin typeface="Arial" panose="020B0604020202020204" pitchFamily="34"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100" dirty="0">
                <a:solidFill>
                  <a:srgbClr val="193477"/>
                </a:solidFill>
                <a:latin typeface="Arial" panose="020B0604020202020204" pitchFamily="34" charset="0"/>
                <a:ea typeface="Roboto" panose="02000000000000000000" pitchFamily="2" charset="0"/>
                <a:cs typeface="Arial" panose="020B0604020202020204" pitchFamily="34" charset="0"/>
              </a:rPr>
              <a:t>The project to increase the capacity and improve the use of the "Gurvansaikhan" airport has been newly prepared and included in the "List of State Property Concession Items" approved by the appendix of the Government Resolution No. 317 of 2013. </a:t>
            </a:r>
          </a:p>
          <a:p>
            <a:pPr algn="just"/>
            <a:endParaRPr lang="en-US" sz="1100" dirty="0">
              <a:solidFill>
                <a:srgbClr val="193477"/>
              </a:solidFill>
              <a:latin typeface="Arial" panose="020B0604020202020204" pitchFamily="34"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100" dirty="0">
                <a:solidFill>
                  <a:srgbClr val="193477"/>
                </a:solidFill>
                <a:latin typeface="Arial" panose="020B0604020202020204" pitchFamily="34" charset="0"/>
                <a:ea typeface="Roboto" panose="02000000000000000000" pitchFamily="2" charset="0"/>
                <a:cs typeface="Arial" panose="020B0604020202020204" pitchFamily="34" charset="0"/>
              </a:rPr>
              <a:t>It was added to the "List of State Property Concession Items" approved by Government Resolution No. 253 dated 07.05.2023 as an appendix to Resolution No. 317 of 2013.</a:t>
            </a:r>
            <a:endParaRPr lang="en-US" sz="1000" b="1" dirty="0">
              <a:solidFill>
                <a:srgbClr val="193477"/>
              </a:solidFill>
              <a:latin typeface="Arial" panose="020B0604020202020204" pitchFamily="34" charset="0"/>
              <a:ea typeface="Roboto" panose="02000000000000000000" pitchFamily="2" charset="0"/>
              <a:cs typeface="Arial" panose="020B0604020202020204" pitchFamily="34" charset="0"/>
            </a:endParaRPr>
          </a:p>
          <a:p>
            <a:pPr algn="just"/>
            <a:endParaRPr lang="en-US" sz="1000" b="1" dirty="0">
              <a:solidFill>
                <a:srgbClr val="193477"/>
              </a:solidFill>
              <a:latin typeface="Arial" panose="020B0604020202020204" pitchFamily="34" charset="0"/>
              <a:ea typeface="Roboto" panose="02000000000000000000" pitchFamily="2" charset="0"/>
              <a:cs typeface="Arial" panose="020B0604020202020204" pitchFamily="34" charset="0"/>
            </a:endParaRPr>
          </a:p>
        </p:txBody>
      </p:sp>
      <p:sp>
        <p:nvSpPr>
          <p:cNvPr id="4" name="TextBox 3">
            <a:extLst>
              <a:ext uri="{FF2B5EF4-FFF2-40B4-BE49-F238E27FC236}">
                <a16:creationId xmlns:a16="http://schemas.microsoft.com/office/drawing/2014/main" id="{3D6ABC65-FE5B-DDC6-7924-ECA3F5ECB362}"/>
              </a:ext>
            </a:extLst>
          </p:cNvPr>
          <p:cNvSpPr txBox="1"/>
          <p:nvPr/>
        </p:nvSpPr>
        <p:spPr>
          <a:xfrm>
            <a:off x="4349578" y="4660612"/>
            <a:ext cx="2252293" cy="584775"/>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Progress</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CCD4D249-DC5F-0425-2710-0CD344D4D654}"/>
              </a:ext>
            </a:extLst>
          </p:cNvPr>
          <p:cNvSpPr txBox="1"/>
          <p:nvPr/>
        </p:nvSpPr>
        <p:spPr>
          <a:xfrm>
            <a:off x="4349577" y="1539872"/>
            <a:ext cx="2252293" cy="1077218"/>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Project name</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D13F541F-20C0-FCE5-F3C4-34F210CDB627}"/>
              </a:ext>
            </a:extLst>
          </p:cNvPr>
          <p:cNvSpPr txBox="1"/>
          <p:nvPr/>
        </p:nvSpPr>
        <p:spPr>
          <a:xfrm>
            <a:off x="256129" y="7538575"/>
            <a:ext cx="6021385" cy="1299715"/>
          </a:xfrm>
          <a:prstGeom prst="rect">
            <a:avLst/>
          </a:prstGeom>
          <a:noFill/>
        </p:spPr>
        <p:txBody>
          <a:bodyPr wrap="square" rtlCol="0">
            <a:spAutoFit/>
          </a:bodyPr>
          <a:lstStyle/>
          <a:p>
            <a:pPr marL="171450" indent="-171450" algn="just">
              <a:lnSpc>
                <a:spcPct val="114000"/>
              </a:lnSpc>
              <a:buFont typeface="Arial" panose="020B0604020202020204" pitchFamily="34" charset="0"/>
              <a:buChar char="•"/>
            </a:pPr>
            <a:r>
              <a:rPr lang="en-US" sz="1400" dirty="0">
                <a:latin typeface="Arial" panose="020B0604020202020204" pitchFamily="34" charset="0"/>
                <a:ea typeface="Roboto" panose="02000000000000000000" pitchFamily="2" charset="0"/>
                <a:cs typeface="Arial" panose="020B0604020202020204" pitchFamily="34" charset="0"/>
              </a:rPr>
              <a:t>Development of a technical task project related to the competitive selection process for awarding airport concessions.</a:t>
            </a:r>
          </a:p>
          <a:p>
            <a:pPr algn="just">
              <a:lnSpc>
                <a:spcPct val="114000"/>
              </a:lnSpc>
            </a:pPr>
            <a:endParaRPr lang="en-US" sz="1400" dirty="0">
              <a:latin typeface="Arial" panose="020B0604020202020204" pitchFamily="34" charset="0"/>
              <a:ea typeface="Roboto" panose="02000000000000000000" pitchFamily="2" charset="0"/>
              <a:cs typeface="Arial" panose="020B0604020202020204" pitchFamily="34" charset="0"/>
            </a:endParaRPr>
          </a:p>
          <a:p>
            <a:pPr marL="171450" indent="-171450" algn="just">
              <a:lnSpc>
                <a:spcPct val="114000"/>
              </a:lnSpc>
              <a:buFont typeface="Arial" panose="020B0604020202020204" pitchFamily="34" charset="0"/>
              <a:buChar char="•"/>
            </a:pPr>
            <a:r>
              <a:rPr lang="en-US" sz="1400" dirty="0">
                <a:latin typeface="Arial" panose="020B0604020202020204" pitchFamily="34" charset="0"/>
                <a:ea typeface="Roboto" panose="02000000000000000000" pitchFamily="2" charset="0"/>
                <a:cs typeface="Arial" panose="020B0604020202020204" pitchFamily="34" charset="0"/>
              </a:rPr>
              <a:t>Take measures to prepare for the international open bidding process for concessions.</a:t>
            </a:r>
            <a:endParaRPr lang="mn-MN" sz="1400" dirty="0">
              <a:latin typeface="Arial" panose="020B0604020202020204" pitchFamily="34"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F0DBC8CF-551B-60CA-9472-B78A56778328}"/>
              </a:ext>
            </a:extLst>
          </p:cNvPr>
          <p:cNvSpPr txBox="1"/>
          <p:nvPr/>
        </p:nvSpPr>
        <p:spPr>
          <a:xfrm>
            <a:off x="411892" y="7058822"/>
            <a:ext cx="2252293" cy="584775"/>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Solutions</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133423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2EBB7B-5FF7-AF00-17A8-C73727EC4D6A}"/>
              </a:ext>
            </a:extLst>
          </p:cNvPr>
          <p:cNvSpPr txBox="1"/>
          <p:nvPr/>
        </p:nvSpPr>
        <p:spPr>
          <a:xfrm>
            <a:off x="2467129" y="1482698"/>
            <a:ext cx="3929064" cy="1477328"/>
          </a:xfrm>
          <a:prstGeom prst="rect">
            <a:avLst/>
          </a:prstGeom>
          <a:noFill/>
        </p:spPr>
        <p:txBody>
          <a:bodyPr wrap="square">
            <a:spAutoFit/>
          </a:bodyPr>
          <a:lstStyle/>
          <a:p>
            <a:pPr algn="just"/>
            <a:r>
              <a:rPr lang="en-US" b="1" dirty="0">
                <a:solidFill>
                  <a:schemeClr val="bg1"/>
                </a:solidFill>
                <a:latin typeface="Arial" panose="020B0604020202020204" pitchFamily="34" charset="0"/>
                <a:ea typeface="Calibri" panose="020F0502020204030204" pitchFamily="34" charset="0"/>
              </a:rPr>
              <a:t>Upgrading the capability of “Deglii tsagaan” airport located in Uvs province to 4C aerodrome reference code in compliance with ICAO standart project</a:t>
            </a:r>
          </a:p>
        </p:txBody>
      </p:sp>
      <p:sp>
        <p:nvSpPr>
          <p:cNvPr id="3" name="TextBox 2">
            <a:extLst>
              <a:ext uri="{FF2B5EF4-FFF2-40B4-BE49-F238E27FC236}">
                <a16:creationId xmlns:a16="http://schemas.microsoft.com/office/drawing/2014/main" id="{89261AEA-CDEA-AA9B-98B6-03E294D60219}"/>
              </a:ext>
            </a:extLst>
          </p:cNvPr>
          <p:cNvSpPr txBox="1"/>
          <p:nvPr/>
        </p:nvSpPr>
        <p:spPr>
          <a:xfrm>
            <a:off x="2434744" y="3026096"/>
            <a:ext cx="3904299" cy="2492990"/>
          </a:xfrm>
          <a:prstGeom prst="rect">
            <a:avLst/>
          </a:prstGeom>
          <a:noFill/>
        </p:spPr>
        <p:txBody>
          <a:bodyPr wrap="square" rtlCol="0">
            <a:spAutoFit/>
          </a:bodyPr>
          <a:lstStyle/>
          <a:p>
            <a:pPr marL="171450" indent="-171450" algn="just">
              <a:buFont typeface="Arial" panose="020B0604020202020204" pitchFamily="34" charset="0"/>
              <a:buChar char="•"/>
            </a:pPr>
            <a:r>
              <a:rPr lang="en-US" sz="1200" dirty="0">
                <a:latin typeface="Roboto" panose="02000000000000000000" pitchFamily="2" charset="0"/>
                <a:ea typeface="Roboto" panose="02000000000000000000" pitchFamily="2" charset="0"/>
                <a:cs typeface="Arial" panose="020B0604020202020204" pitchFamily="34" charset="0"/>
              </a:rPr>
              <a:t>Increase the role and responsibility of the state in terms of society and economy, stabilize air transport services in remote areas, and expand international air connections;</a:t>
            </a:r>
          </a:p>
          <a:p>
            <a:pPr marL="171450" indent="-171450" algn="just">
              <a:buFont typeface="Arial" panose="020B0604020202020204" pitchFamily="34" charset="0"/>
              <a:buChar char="•"/>
            </a:pPr>
            <a:endParaRPr lang="en-US" sz="1200" dirty="0">
              <a:latin typeface="Roboto" panose="02000000000000000000" pitchFamily="2"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200" dirty="0">
                <a:latin typeface="Roboto" panose="02000000000000000000" pitchFamily="2" charset="0"/>
                <a:ea typeface="Roboto" panose="02000000000000000000" pitchFamily="2" charset="0"/>
                <a:cs typeface="Arial" panose="020B0604020202020204" pitchFamily="34" charset="0"/>
              </a:rPr>
              <a:t>Implementation of liberalization of international air transport, creation of competition, support for tourism development;</a:t>
            </a:r>
          </a:p>
          <a:p>
            <a:pPr marL="171450" indent="-171450" algn="just">
              <a:buFont typeface="Arial" panose="020B0604020202020204" pitchFamily="34" charset="0"/>
              <a:buChar char="•"/>
            </a:pPr>
            <a:endParaRPr lang="en-US" sz="1200" dirty="0">
              <a:latin typeface="Roboto" panose="02000000000000000000" pitchFamily="2"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200" dirty="0">
                <a:latin typeface="Roboto" panose="02000000000000000000" pitchFamily="2" charset="0"/>
                <a:ea typeface="Roboto" panose="02000000000000000000" pitchFamily="2" charset="0"/>
                <a:cs typeface="Arial" panose="020B0604020202020204" pitchFamily="34" charset="0"/>
              </a:rPr>
              <a:t>It will support local development, increase jobs, improve people's livelihoods, and reduce migration.</a:t>
            </a:r>
          </a:p>
          <a:p>
            <a:pPr algn="just"/>
            <a:endParaRPr lang="en-US" sz="1200" dirty="0">
              <a:latin typeface="Roboto" panose="02000000000000000000" pitchFamily="2" charset="0"/>
              <a:ea typeface="Roboto" panose="02000000000000000000" pitchFamily="2" charset="0"/>
              <a:cs typeface="Arial" panose="020B0604020202020204" pitchFamily="34" charset="0"/>
            </a:endParaRPr>
          </a:p>
          <a:p>
            <a:pPr algn="just"/>
            <a:endParaRPr lang="en-US" sz="1200" dirty="0">
              <a:latin typeface="Roboto" panose="02000000000000000000" pitchFamily="2" charset="0"/>
              <a:ea typeface="Roboto" panose="02000000000000000000" pitchFamily="2" charset="0"/>
              <a:cs typeface="Arial" panose="020B0604020202020204" pitchFamily="34" charset="0"/>
            </a:endParaRPr>
          </a:p>
        </p:txBody>
      </p:sp>
      <p:pic>
        <p:nvPicPr>
          <p:cNvPr id="6" name="Picture 5">
            <a:extLst>
              <a:ext uri="{FF2B5EF4-FFF2-40B4-BE49-F238E27FC236}">
                <a16:creationId xmlns:a16="http://schemas.microsoft.com/office/drawing/2014/main" id="{A8F05808-F957-A6DC-D787-7D32C2FE23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518" y="6086837"/>
            <a:ext cx="3760675" cy="1809128"/>
          </a:xfrm>
          <a:prstGeom prst="rect">
            <a:avLst/>
          </a:prstGeom>
        </p:spPr>
      </p:pic>
      <p:pic>
        <p:nvPicPr>
          <p:cNvPr id="7" name="Picture 6">
            <a:extLst>
              <a:ext uri="{FF2B5EF4-FFF2-40B4-BE49-F238E27FC236}">
                <a16:creationId xmlns:a16="http://schemas.microsoft.com/office/drawing/2014/main" id="{386C9243-C5F5-A110-83CE-C4146D7A97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8241" y="7895965"/>
            <a:ext cx="1867951" cy="1018969"/>
          </a:xfrm>
          <a:prstGeom prst="rect">
            <a:avLst/>
          </a:prstGeom>
        </p:spPr>
      </p:pic>
      <p:pic>
        <p:nvPicPr>
          <p:cNvPr id="8" name="Picture 7">
            <a:extLst>
              <a:ext uri="{FF2B5EF4-FFF2-40B4-BE49-F238E27FC236}">
                <a16:creationId xmlns:a16="http://schemas.microsoft.com/office/drawing/2014/main" id="{34AD375C-4692-FA8A-AA09-00CC0843DF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5519" y="7897931"/>
            <a:ext cx="1899438" cy="1037197"/>
          </a:xfrm>
          <a:prstGeom prst="rect">
            <a:avLst/>
          </a:prstGeom>
        </p:spPr>
      </p:pic>
      <p:sp>
        <p:nvSpPr>
          <p:cNvPr id="9" name="TextBox 8">
            <a:extLst>
              <a:ext uri="{FF2B5EF4-FFF2-40B4-BE49-F238E27FC236}">
                <a16:creationId xmlns:a16="http://schemas.microsoft.com/office/drawing/2014/main" id="{26BCEB9B-746E-31ED-AA50-1652236E83DA}"/>
              </a:ext>
            </a:extLst>
          </p:cNvPr>
          <p:cNvSpPr txBox="1"/>
          <p:nvPr/>
        </p:nvSpPr>
        <p:spPr>
          <a:xfrm>
            <a:off x="2743593" y="5396974"/>
            <a:ext cx="4114407" cy="369332"/>
          </a:xfrm>
          <a:prstGeom prst="rect">
            <a:avLst/>
          </a:prstGeom>
          <a:noFill/>
        </p:spPr>
        <p:txBody>
          <a:bodyPr wrap="square" rtlCol="0">
            <a:spAutoFit/>
          </a:bodyPr>
          <a:lstStyle/>
          <a:p>
            <a:r>
              <a:rPr lang="en-US" b="1" dirty="0">
                <a:solidFill>
                  <a:srgbClr val="FFFF00"/>
                </a:solidFill>
                <a:latin typeface="Arial" panose="020B0604020202020204" pitchFamily="34" charset="0"/>
                <a:ea typeface="Roboto Black" panose="02000000000000000000" pitchFamily="2" charset="0"/>
                <a:cs typeface="Arial" panose="020B0604020202020204" pitchFamily="34" charset="0"/>
              </a:rPr>
              <a:t>Investment</a:t>
            </a:r>
          </a:p>
        </p:txBody>
      </p:sp>
      <p:sp>
        <p:nvSpPr>
          <p:cNvPr id="10" name="TextBox 9">
            <a:extLst>
              <a:ext uri="{FF2B5EF4-FFF2-40B4-BE49-F238E27FC236}">
                <a16:creationId xmlns:a16="http://schemas.microsoft.com/office/drawing/2014/main" id="{49AC1C55-5797-45AB-2743-2B46CC887F7B}"/>
              </a:ext>
            </a:extLst>
          </p:cNvPr>
          <p:cNvSpPr txBox="1"/>
          <p:nvPr/>
        </p:nvSpPr>
        <p:spPr>
          <a:xfrm>
            <a:off x="2635518" y="5717505"/>
            <a:ext cx="4442847" cy="369332"/>
          </a:xfrm>
          <a:prstGeom prst="rect">
            <a:avLst/>
          </a:prstGeom>
          <a:noFill/>
        </p:spPr>
        <p:txBody>
          <a:bodyPr wrap="square" rtlCol="0">
            <a:spAutoFit/>
          </a:bodyPr>
          <a:lstStyle/>
          <a:p>
            <a:r>
              <a:rPr lang="mn-MN" b="1" dirty="0">
                <a:solidFill>
                  <a:srgbClr val="EF5E26"/>
                </a:solidFill>
                <a:latin typeface="Roboto Black" panose="02000000000000000000" pitchFamily="2" charset="0"/>
                <a:ea typeface="Roboto Black" panose="02000000000000000000" pitchFamily="2" charset="0"/>
                <a:cs typeface="Arial" panose="020B0604020202020204" pitchFamily="34" charset="0"/>
              </a:rPr>
              <a:t>19</a:t>
            </a:r>
            <a:r>
              <a:rPr lang="en-US" sz="1800" b="1" dirty="0">
                <a:solidFill>
                  <a:srgbClr val="EF5E26"/>
                </a:solidFill>
                <a:latin typeface="Roboto Black" panose="02000000000000000000" pitchFamily="2" charset="0"/>
                <a:ea typeface="Roboto Black" panose="02000000000000000000" pitchFamily="2" charset="0"/>
                <a:cs typeface="Arial" panose="020B0604020202020204" pitchFamily="34" charset="0"/>
              </a:rPr>
              <a:t> MILLION USD /APPROX./</a:t>
            </a:r>
            <a:endParaRPr lang="mn-MN" sz="1800" b="1" dirty="0">
              <a:solidFill>
                <a:srgbClr val="EF5E26"/>
              </a:solidFill>
              <a:latin typeface="Roboto Black" panose="02000000000000000000" pitchFamily="2" charset="0"/>
              <a:ea typeface="Roboto Black" panose="02000000000000000000" pitchFamily="2" charset="0"/>
              <a:cs typeface="Arial" panose="020B0604020202020204" pitchFamily="34" charset="0"/>
            </a:endParaRPr>
          </a:p>
        </p:txBody>
      </p:sp>
      <p:sp>
        <p:nvSpPr>
          <p:cNvPr id="11" name="Rectangle: Rounded Corners 50">
            <a:extLst>
              <a:ext uri="{FF2B5EF4-FFF2-40B4-BE49-F238E27FC236}">
                <a16:creationId xmlns:a16="http://schemas.microsoft.com/office/drawing/2014/main" id="{725D224D-3B70-0A72-C73F-603E1AC2DCCA}"/>
              </a:ext>
            </a:extLst>
          </p:cNvPr>
          <p:cNvSpPr/>
          <p:nvPr/>
        </p:nvSpPr>
        <p:spPr>
          <a:xfrm>
            <a:off x="277937" y="4063194"/>
            <a:ext cx="1797207" cy="1844798"/>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1050" b="1" dirty="0">
                <a:solidFill>
                  <a:srgbClr val="FFFF00"/>
                </a:solidFill>
                <a:latin typeface="Arial" panose="020B0604020202020204" pitchFamily="34" charset="0"/>
                <a:ea typeface="Roboto" panose="02000000000000000000" pitchFamily="2" charset="0"/>
                <a:cs typeface="Arial" panose="020B0604020202020204" pitchFamily="34" charset="0"/>
              </a:rPr>
              <a:t> 300 </a:t>
            </a:r>
          </a:p>
          <a:p>
            <a:pPr algn="ctr">
              <a:lnSpc>
                <a:spcPct val="107000"/>
              </a:lnSpc>
              <a:spcAft>
                <a:spcPts val="800"/>
              </a:spcAft>
            </a:pPr>
            <a:r>
              <a:rPr lang="en-US" sz="1050" b="1" dirty="0">
                <a:solidFill>
                  <a:srgbClr val="FFFF00"/>
                </a:solidFill>
                <a:latin typeface="Arial" panose="020B0604020202020204" pitchFamily="34" charset="0"/>
                <a:ea typeface="Roboto" panose="02000000000000000000" pitchFamily="2" charset="0"/>
                <a:cs typeface="Arial" panose="020B0604020202020204" pitchFamily="34" charset="0"/>
              </a:rPr>
              <a:t>PASSENGERS PER HOUR</a:t>
            </a:r>
            <a:r>
              <a:rPr lang="mn-MN" sz="1050" b="1" dirty="0">
                <a:solidFill>
                  <a:srgbClr val="FFFF00"/>
                </a:solidFill>
                <a:latin typeface="Arial" panose="020B0604020202020204" pitchFamily="34" charset="0"/>
                <a:ea typeface="Roboto" panose="02000000000000000000" pitchFamily="2" charset="0"/>
                <a:cs typeface="Arial" panose="020B0604020202020204" pitchFamily="34" charset="0"/>
              </a:rPr>
              <a:t>. </a:t>
            </a:r>
          </a:p>
          <a:p>
            <a:pPr algn="ctr">
              <a:lnSpc>
                <a:spcPct val="107000"/>
              </a:lnSpc>
              <a:spcAft>
                <a:spcPts val="800"/>
              </a:spcAft>
            </a:pPr>
            <a:r>
              <a:rPr lang="en-US" sz="1050" b="1" dirty="0">
                <a:solidFill>
                  <a:srgbClr val="FFFF00"/>
                </a:solidFill>
                <a:latin typeface="Arial" panose="020B0604020202020204" pitchFamily="34" charset="0"/>
                <a:ea typeface="Roboto" panose="02000000000000000000" pitchFamily="2" charset="0"/>
                <a:cs typeface="Arial" panose="020B0604020202020204" pitchFamily="34" charset="0"/>
              </a:rPr>
              <a:t>THE RUNWAY WILL BE CAPABLE OF DELIVERING 4D TYPE AIRCRAFT BOEING 737-800.</a:t>
            </a:r>
            <a:endParaRPr lang="en-US" sz="1050" dirty="0">
              <a:solidFill>
                <a:srgbClr val="FFFF00"/>
              </a:solidFill>
              <a:effectLst/>
              <a:latin typeface="Arial" panose="020B0604020202020204" pitchFamily="34" charset="0"/>
              <a:ea typeface="Roboto" panose="02000000000000000000" pitchFamily="2" charset="0"/>
              <a:cs typeface="Arial" panose="020B0604020202020204" pitchFamily="34" charset="0"/>
            </a:endParaRPr>
          </a:p>
        </p:txBody>
      </p:sp>
      <p:sp>
        <p:nvSpPr>
          <p:cNvPr id="49" name="Oval 48">
            <a:extLst>
              <a:ext uri="{FF2B5EF4-FFF2-40B4-BE49-F238E27FC236}">
                <a16:creationId xmlns:a16="http://schemas.microsoft.com/office/drawing/2014/main" id="{686EA61D-F63B-F583-5435-A670FD9BA591}"/>
              </a:ext>
            </a:extLst>
          </p:cNvPr>
          <p:cNvSpPr/>
          <p:nvPr/>
        </p:nvSpPr>
        <p:spPr>
          <a:xfrm>
            <a:off x="5373656" y="9131939"/>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50" name="Oval 49">
            <a:extLst>
              <a:ext uri="{FF2B5EF4-FFF2-40B4-BE49-F238E27FC236}">
                <a16:creationId xmlns:a16="http://schemas.microsoft.com/office/drawing/2014/main" id="{CBED6BB4-A491-DAC5-A9C8-B850B4201B5C}"/>
              </a:ext>
            </a:extLst>
          </p:cNvPr>
          <p:cNvSpPr/>
          <p:nvPr/>
        </p:nvSpPr>
        <p:spPr>
          <a:xfrm>
            <a:off x="4226117" y="9131939"/>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51" name="Oval 50">
            <a:extLst>
              <a:ext uri="{FF2B5EF4-FFF2-40B4-BE49-F238E27FC236}">
                <a16:creationId xmlns:a16="http://schemas.microsoft.com/office/drawing/2014/main" id="{3DA84F2F-2C93-4579-74D9-31443877BB08}"/>
              </a:ext>
            </a:extLst>
          </p:cNvPr>
          <p:cNvSpPr/>
          <p:nvPr/>
        </p:nvSpPr>
        <p:spPr>
          <a:xfrm>
            <a:off x="3098087" y="9140536"/>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52" name="Oval 51">
            <a:extLst>
              <a:ext uri="{FF2B5EF4-FFF2-40B4-BE49-F238E27FC236}">
                <a16:creationId xmlns:a16="http://schemas.microsoft.com/office/drawing/2014/main" id="{FBC2E85A-8C52-BB55-7B07-672979A40344}"/>
              </a:ext>
            </a:extLst>
          </p:cNvPr>
          <p:cNvSpPr/>
          <p:nvPr/>
        </p:nvSpPr>
        <p:spPr>
          <a:xfrm>
            <a:off x="1897999" y="9140536"/>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grpSp>
        <p:nvGrpSpPr>
          <p:cNvPr id="53" name="Group 52">
            <a:extLst>
              <a:ext uri="{FF2B5EF4-FFF2-40B4-BE49-F238E27FC236}">
                <a16:creationId xmlns:a16="http://schemas.microsoft.com/office/drawing/2014/main" id="{CE270DDB-9A0C-885C-031F-F9600043FC01}"/>
              </a:ext>
            </a:extLst>
          </p:cNvPr>
          <p:cNvGrpSpPr/>
          <p:nvPr/>
        </p:nvGrpSpPr>
        <p:grpSpPr>
          <a:xfrm>
            <a:off x="632377" y="9131939"/>
            <a:ext cx="5563515" cy="702321"/>
            <a:chOff x="424464" y="8662382"/>
            <a:chExt cx="5563515" cy="702321"/>
          </a:xfrm>
        </p:grpSpPr>
        <p:sp>
          <p:nvSpPr>
            <p:cNvPr id="54" name="TextBox 53">
              <a:extLst>
                <a:ext uri="{FF2B5EF4-FFF2-40B4-BE49-F238E27FC236}">
                  <a16:creationId xmlns:a16="http://schemas.microsoft.com/office/drawing/2014/main" id="{1DBE1A41-667C-B822-C5A5-98864B381838}"/>
                </a:ext>
              </a:extLst>
            </p:cNvPr>
            <p:cNvSpPr txBox="1"/>
            <p:nvPr/>
          </p:nvSpPr>
          <p:spPr>
            <a:xfrm>
              <a:off x="2852256" y="8932572"/>
              <a:ext cx="800431" cy="369332"/>
            </a:xfrm>
            <a:prstGeom prst="rect">
              <a:avLst/>
            </a:prstGeom>
            <a:noFill/>
          </p:spPr>
          <p:txBody>
            <a:bodyPr wrap="square" rtlCol="0">
              <a:spAutoFit/>
            </a:bodyPr>
            <a:lstStyle/>
            <a:p>
              <a:pPr algn="ctr"/>
              <a:r>
                <a:rPr lang="en-US" sz="900" b="1" dirty="0">
                  <a:solidFill>
                    <a:srgbClr val="3FAF47"/>
                  </a:solidFill>
                  <a:latin typeface="Roboto Black" panose="02000000000000000000" pitchFamily="2" charset="0"/>
                  <a:ea typeface="Roboto Black" panose="02000000000000000000" pitchFamily="2" charset="0"/>
                  <a:cs typeface="Arial" panose="020B0604020202020204" pitchFamily="34" charset="0"/>
                </a:rPr>
                <a:t>LAND PERMIT</a:t>
              </a:r>
            </a:p>
          </p:txBody>
        </p:sp>
        <p:sp>
          <p:nvSpPr>
            <p:cNvPr id="55" name="TextBox 54">
              <a:extLst>
                <a:ext uri="{FF2B5EF4-FFF2-40B4-BE49-F238E27FC236}">
                  <a16:creationId xmlns:a16="http://schemas.microsoft.com/office/drawing/2014/main" id="{028B3E9C-F99C-3D40-B2E8-96CDF1C614DC}"/>
                </a:ext>
              </a:extLst>
            </p:cNvPr>
            <p:cNvSpPr txBox="1"/>
            <p:nvPr/>
          </p:nvSpPr>
          <p:spPr>
            <a:xfrm>
              <a:off x="1691918" y="8970729"/>
              <a:ext cx="733425" cy="246221"/>
            </a:xfrm>
            <a:prstGeom prst="rect">
              <a:avLst/>
            </a:prstGeom>
            <a:noFill/>
          </p:spPr>
          <p:txBody>
            <a:bodyPr wrap="square" rtlCol="0">
              <a:spAutoFit/>
            </a:bodyPr>
            <a:lstStyle/>
            <a:p>
              <a:pPr algn="ctr"/>
              <a:r>
                <a:rPr lang="en-US" sz="1000" b="1" dirty="0">
                  <a:solidFill>
                    <a:srgbClr val="3FAF47"/>
                  </a:solidFill>
                  <a:latin typeface="Roboto Black" panose="02000000000000000000" pitchFamily="2" charset="0"/>
                  <a:ea typeface="Roboto Black" panose="02000000000000000000" pitchFamily="2" charset="0"/>
                  <a:cs typeface="Arial" panose="020B0604020202020204" pitchFamily="34" charset="0"/>
                </a:rPr>
                <a:t>DESIGN</a:t>
              </a:r>
            </a:p>
          </p:txBody>
        </p:sp>
        <p:sp>
          <p:nvSpPr>
            <p:cNvPr id="56" name="TextBox 55">
              <a:extLst>
                <a:ext uri="{FF2B5EF4-FFF2-40B4-BE49-F238E27FC236}">
                  <a16:creationId xmlns:a16="http://schemas.microsoft.com/office/drawing/2014/main" id="{D4B0113B-A2D1-408F-B1FE-4E2E3864002F}"/>
                </a:ext>
              </a:extLst>
            </p:cNvPr>
            <p:cNvSpPr txBox="1"/>
            <p:nvPr/>
          </p:nvSpPr>
          <p:spPr>
            <a:xfrm>
              <a:off x="5146234" y="8932572"/>
              <a:ext cx="841745" cy="338554"/>
            </a:xfrm>
            <a:prstGeom prst="rect">
              <a:avLst/>
            </a:prstGeom>
            <a:noFill/>
          </p:spPr>
          <p:txBody>
            <a:bodyPr wrap="square" rtlCol="0">
              <a:spAutoFit/>
            </a:bodyPr>
            <a:lstStyle/>
            <a:p>
              <a:pPr algn="ctr"/>
              <a:r>
                <a:rPr lang="en-US" sz="800" b="1" dirty="0">
                  <a:solidFill>
                    <a:srgbClr val="FF0000"/>
                  </a:solidFill>
                  <a:latin typeface="Roboto Black" panose="02000000000000000000" pitchFamily="2" charset="0"/>
                  <a:ea typeface="Roboto Black" panose="02000000000000000000" pitchFamily="2" charset="0"/>
                  <a:cs typeface="Arial" panose="020B0604020202020204" pitchFamily="34" charset="0"/>
                </a:rPr>
                <a:t>FINANCING SOLUTION</a:t>
              </a:r>
            </a:p>
          </p:txBody>
        </p:sp>
        <p:sp>
          <p:nvSpPr>
            <p:cNvPr id="57" name="Oval 56">
              <a:extLst>
                <a:ext uri="{FF2B5EF4-FFF2-40B4-BE49-F238E27FC236}">
                  <a16:creationId xmlns:a16="http://schemas.microsoft.com/office/drawing/2014/main" id="{597DD5C8-6AEB-B61C-6212-64807C64B3F1}"/>
                </a:ext>
              </a:extLst>
            </p:cNvPr>
            <p:cNvSpPr/>
            <p:nvPr/>
          </p:nvSpPr>
          <p:spPr>
            <a:xfrm>
              <a:off x="457548" y="8662382"/>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58" name="TextBox 57">
              <a:extLst>
                <a:ext uri="{FF2B5EF4-FFF2-40B4-BE49-F238E27FC236}">
                  <a16:creationId xmlns:a16="http://schemas.microsoft.com/office/drawing/2014/main" id="{7BCF9F34-30B2-79A5-4A1D-586667598F0F}"/>
                </a:ext>
              </a:extLst>
            </p:cNvPr>
            <p:cNvSpPr txBox="1"/>
            <p:nvPr/>
          </p:nvSpPr>
          <p:spPr>
            <a:xfrm>
              <a:off x="424464" y="8922256"/>
              <a:ext cx="841745" cy="338554"/>
            </a:xfrm>
            <a:prstGeom prst="rect">
              <a:avLst/>
            </a:prstGeom>
            <a:noFill/>
          </p:spPr>
          <p:txBody>
            <a:bodyPr wrap="square" rtlCol="0">
              <a:spAutoFit/>
            </a:bodyPr>
            <a:lstStyle/>
            <a:p>
              <a:pPr algn="ctr"/>
              <a:r>
                <a:rPr lang="en-US" sz="800" b="1" dirty="0">
                  <a:solidFill>
                    <a:srgbClr val="FF0000"/>
                  </a:solidFill>
                  <a:latin typeface="Roboto Black" panose="02000000000000000000" pitchFamily="2" charset="0"/>
                  <a:ea typeface="Roboto Black" panose="02000000000000000000" pitchFamily="2" charset="0"/>
                  <a:cs typeface="Arial" panose="020B0604020202020204" pitchFamily="34" charset="0"/>
                </a:rPr>
                <a:t>FEASIBILITY STUDY</a:t>
              </a:r>
            </a:p>
          </p:txBody>
        </p:sp>
        <p:sp>
          <p:nvSpPr>
            <p:cNvPr id="59" name="TextBox 58">
              <a:extLst>
                <a:ext uri="{FF2B5EF4-FFF2-40B4-BE49-F238E27FC236}">
                  <a16:creationId xmlns:a16="http://schemas.microsoft.com/office/drawing/2014/main" id="{70734070-E929-EDB9-A033-699EFDE7D6B6}"/>
                </a:ext>
              </a:extLst>
            </p:cNvPr>
            <p:cNvSpPr txBox="1"/>
            <p:nvPr/>
          </p:nvSpPr>
          <p:spPr>
            <a:xfrm>
              <a:off x="3890722" y="8955903"/>
              <a:ext cx="976794" cy="307777"/>
            </a:xfrm>
            <a:prstGeom prst="rect">
              <a:avLst/>
            </a:prstGeom>
            <a:noFill/>
          </p:spPr>
          <p:txBody>
            <a:bodyPr wrap="square" rtlCol="0">
              <a:spAutoFit/>
            </a:bodyPr>
            <a:lstStyle/>
            <a:p>
              <a:pPr algn="ctr"/>
              <a:r>
                <a:rPr lang="en-US" sz="700" b="1" dirty="0">
                  <a:solidFill>
                    <a:srgbClr val="3FAF47"/>
                  </a:solidFill>
                  <a:latin typeface="Roboto Black" panose="02000000000000000000" pitchFamily="2" charset="0"/>
                  <a:ea typeface="Roboto Black" panose="02000000000000000000" pitchFamily="2" charset="0"/>
                  <a:cs typeface="Arial" panose="020B0604020202020204" pitchFamily="34" charset="0"/>
                </a:rPr>
                <a:t>ENVIRONMENTAL ASSESSMENT</a:t>
              </a:r>
            </a:p>
          </p:txBody>
        </p:sp>
        <p:pic>
          <p:nvPicPr>
            <p:cNvPr id="60" name="Graphic 9" descr="Close with solid fill">
              <a:extLst>
                <a:ext uri="{FF2B5EF4-FFF2-40B4-BE49-F238E27FC236}">
                  <a16:creationId xmlns:a16="http://schemas.microsoft.com/office/drawing/2014/main" id="{A95C0D9A-52AE-F6D1-279E-F5973FA281A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29219" y="8701478"/>
              <a:ext cx="275774" cy="275774"/>
            </a:xfrm>
            <a:prstGeom prst="rect">
              <a:avLst/>
            </a:prstGeom>
          </p:spPr>
        </p:pic>
      </p:grpSp>
      <p:pic>
        <p:nvPicPr>
          <p:cNvPr id="61" name="Graphic 9" descr="Close with solid fill">
            <a:extLst>
              <a:ext uri="{FF2B5EF4-FFF2-40B4-BE49-F238E27FC236}">
                <a16:creationId xmlns:a16="http://schemas.microsoft.com/office/drawing/2014/main" id="{5551A128-1C6D-F958-59E8-60A1B117E1F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5362" y="9171035"/>
            <a:ext cx="275774" cy="275774"/>
          </a:xfrm>
          <a:prstGeom prst="rect">
            <a:avLst/>
          </a:prstGeom>
        </p:spPr>
      </p:pic>
      <p:pic>
        <p:nvPicPr>
          <p:cNvPr id="62" name="Graphic 61" descr="Checkmark">
            <a:extLst>
              <a:ext uri="{FF2B5EF4-FFF2-40B4-BE49-F238E27FC236}">
                <a16:creationId xmlns:a16="http://schemas.microsoft.com/office/drawing/2014/main" id="{6FF87321-B5BC-7B9D-0C78-4C0A755397E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63849" y="9188737"/>
            <a:ext cx="251304" cy="251304"/>
          </a:xfrm>
          <a:prstGeom prst="rect">
            <a:avLst/>
          </a:prstGeom>
        </p:spPr>
      </p:pic>
      <p:pic>
        <p:nvPicPr>
          <p:cNvPr id="63" name="Graphic 62" descr="Checkmark">
            <a:extLst>
              <a:ext uri="{FF2B5EF4-FFF2-40B4-BE49-F238E27FC236}">
                <a16:creationId xmlns:a16="http://schemas.microsoft.com/office/drawing/2014/main" id="{4554659B-2B9A-6C68-8B5F-8C3FED23CD8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34732" y="9186397"/>
            <a:ext cx="251304" cy="251304"/>
          </a:xfrm>
          <a:prstGeom prst="rect">
            <a:avLst/>
          </a:prstGeom>
        </p:spPr>
      </p:pic>
      <p:pic>
        <p:nvPicPr>
          <p:cNvPr id="64" name="Graphic 63" descr="Checkmark">
            <a:extLst>
              <a:ext uri="{FF2B5EF4-FFF2-40B4-BE49-F238E27FC236}">
                <a16:creationId xmlns:a16="http://schemas.microsoft.com/office/drawing/2014/main" id="{3B3697AB-C81A-E199-0DAF-A6AC8C4AAA1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71471" y="9183270"/>
            <a:ext cx="251304" cy="251304"/>
          </a:xfrm>
          <a:prstGeom prst="rect">
            <a:avLst/>
          </a:prstGeom>
        </p:spPr>
      </p:pic>
      <p:pic>
        <p:nvPicPr>
          <p:cNvPr id="15" name="Picture 14">
            <a:extLst>
              <a:ext uri="{FF2B5EF4-FFF2-40B4-BE49-F238E27FC236}">
                <a16:creationId xmlns:a16="http://schemas.microsoft.com/office/drawing/2014/main" id="{C7020F64-4A50-D4B7-52EE-ECA5D535B569}"/>
              </a:ext>
            </a:extLst>
          </p:cNvPr>
          <p:cNvPicPr>
            <a:picLocks noChangeAspect="1"/>
          </p:cNvPicPr>
          <p:nvPr/>
        </p:nvPicPr>
        <p:blipFill rotWithShape="1">
          <a:blip r:embed="rId9">
            <a:extLst>
              <a:ext uri="{28A0092B-C50C-407E-A947-70E740481C1C}">
                <a14:useLocalDpi xmlns:a14="http://schemas.microsoft.com/office/drawing/2010/main" val="0"/>
              </a:ext>
            </a:extLst>
          </a:blip>
          <a:srcRect l="32661" t="-3824" r="33874" b="68618"/>
          <a:stretch/>
        </p:blipFill>
        <p:spPr>
          <a:xfrm>
            <a:off x="5973679" y="4982692"/>
            <a:ext cx="845025" cy="938412"/>
          </a:xfrm>
          <a:prstGeom prst="rect">
            <a:avLst/>
          </a:prstGeom>
        </p:spPr>
      </p:pic>
    </p:spTree>
    <p:extLst>
      <p:ext uri="{BB962C8B-B14F-4D97-AF65-F5344CB8AC3E}">
        <p14:creationId xmlns:p14="http://schemas.microsoft.com/office/powerpoint/2010/main" val="2807257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88E485-E500-4EE0-1B7E-2477BF886F41}"/>
              </a:ext>
            </a:extLst>
          </p:cNvPr>
          <p:cNvSpPr txBox="1"/>
          <p:nvPr/>
        </p:nvSpPr>
        <p:spPr>
          <a:xfrm>
            <a:off x="4349578" y="4660612"/>
            <a:ext cx="2252293" cy="584775"/>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Progress</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3" name="TextBox 2">
            <a:extLst>
              <a:ext uri="{FF2B5EF4-FFF2-40B4-BE49-F238E27FC236}">
                <a16:creationId xmlns:a16="http://schemas.microsoft.com/office/drawing/2014/main" id="{47B9085C-3488-6D86-DADF-B64CBBF68B29}"/>
              </a:ext>
            </a:extLst>
          </p:cNvPr>
          <p:cNvSpPr txBox="1"/>
          <p:nvPr/>
        </p:nvSpPr>
        <p:spPr>
          <a:xfrm>
            <a:off x="4349577" y="1539872"/>
            <a:ext cx="2252293" cy="1077218"/>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Project name</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4" name="TextBox 3">
            <a:extLst>
              <a:ext uri="{FF2B5EF4-FFF2-40B4-BE49-F238E27FC236}">
                <a16:creationId xmlns:a16="http://schemas.microsoft.com/office/drawing/2014/main" id="{A37B0EF9-342A-6D26-E600-FC3E280C6248}"/>
              </a:ext>
            </a:extLst>
          </p:cNvPr>
          <p:cNvSpPr txBox="1"/>
          <p:nvPr/>
        </p:nvSpPr>
        <p:spPr>
          <a:xfrm>
            <a:off x="411892" y="7058822"/>
            <a:ext cx="2252293" cy="584775"/>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Solutions</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23E1141B-DF7B-8638-DA92-72F41702C00A}"/>
              </a:ext>
            </a:extLst>
          </p:cNvPr>
          <p:cNvSpPr txBox="1"/>
          <p:nvPr/>
        </p:nvSpPr>
        <p:spPr>
          <a:xfrm>
            <a:off x="256131" y="1523739"/>
            <a:ext cx="3833956" cy="1477328"/>
          </a:xfrm>
          <a:prstGeom prst="rect">
            <a:avLst/>
          </a:prstGeom>
          <a:noFill/>
        </p:spPr>
        <p:txBody>
          <a:bodyPr wrap="square">
            <a:spAutoFit/>
          </a:bodyPr>
          <a:lstStyle/>
          <a:p>
            <a:pPr algn="just"/>
            <a:r>
              <a:rPr lang="en-US" sz="1800" b="1" dirty="0">
                <a:latin typeface="Arial" panose="020B0604020202020204" pitchFamily="34" charset="0"/>
                <a:ea typeface="Calibri" panose="020F0502020204030204" pitchFamily="34" charset="0"/>
              </a:rPr>
              <a:t>Upgrading the capability of “Deglii tsagaan” airport located in Uvs province to 4C aerodrome reference code in compliance with ICAO standart project</a:t>
            </a:r>
          </a:p>
        </p:txBody>
      </p:sp>
      <p:sp>
        <p:nvSpPr>
          <p:cNvPr id="9" name="TextBox 8">
            <a:extLst>
              <a:ext uri="{FF2B5EF4-FFF2-40B4-BE49-F238E27FC236}">
                <a16:creationId xmlns:a16="http://schemas.microsoft.com/office/drawing/2014/main" id="{EC2EECDC-D7E7-1A22-6116-BC0F15F76569}"/>
              </a:ext>
            </a:extLst>
          </p:cNvPr>
          <p:cNvSpPr txBox="1"/>
          <p:nvPr/>
        </p:nvSpPr>
        <p:spPr>
          <a:xfrm>
            <a:off x="256129" y="3301009"/>
            <a:ext cx="3833957" cy="3801041"/>
          </a:xfrm>
          <a:prstGeom prst="rect">
            <a:avLst/>
          </a:prstGeom>
          <a:noFill/>
        </p:spPr>
        <p:txBody>
          <a:bodyPr wrap="square" rtlCol="0">
            <a:spAutoFit/>
          </a:bodyPr>
          <a:lstStyle/>
          <a:p>
            <a:pPr marL="171450" indent="-171450" algn="just">
              <a:buFont typeface="Arial" panose="020B0604020202020204" pitchFamily="34" charset="0"/>
              <a:buChar char="•"/>
            </a:pPr>
            <a:r>
              <a:rPr lang="en-US" sz="1100" dirty="0">
                <a:solidFill>
                  <a:srgbClr val="193477"/>
                </a:solidFill>
                <a:latin typeface="Roboto" panose="02000000000000000000" pitchFamily="2" charset="0"/>
                <a:ea typeface="Roboto" panose="02000000000000000000" pitchFamily="2" charset="0"/>
                <a:cs typeface="Arial" panose="020B0604020202020204" pitchFamily="34" charset="0"/>
              </a:rPr>
              <a:t>The as-built drawing of the aerodrome expansion has been carried out by “</a:t>
            </a:r>
            <a:r>
              <a:rPr lang="en-US" sz="1100" dirty="0" err="1">
                <a:solidFill>
                  <a:srgbClr val="193477"/>
                </a:solidFill>
                <a:latin typeface="Roboto" panose="02000000000000000000" pitchFamily="2" charset="0"/>
                <a:ea typeface="Roboto" panose="02000000000000000000" pitchFamily="2" charset="0"/>
                <a:cs typeface="Arial" panose="020B0604020202020204" pitchFamily="34" charset="0"/>
              </a:rPr>
              <a:t>Avarga</a:t>
            </a:r>
            <a:r>
              <a:rPr lang="en-US" sz="1100" dirty="0">
                <a:solidFill>
                  <a:srgbClr val="193477"/>
                </a:solidFill>
                <a:latin typeface="Roboto" panose="02000000000000000000" pitchFamily="2" charset="0"/>
                <a:ea typeface="Roboto" panose="02000000000000000000" pitchFamily="2" charset="0"/>
                <a:cs typeface="Arial" panose="020B0604020202020204" pitchFamily="34" charset="0"/>
              </a:rPr>
              <a:t> Zam” LLC and expertized by the Construction Development Center in 2020;</a:t>
            </a:r>
          </a:p>
          <a:p>
            <a:pPr algn="just"/>
            <a:endParaRPr lang="en-US" sz="1100" dirty="0">
              <a:solidFill>
                <a:srgbClr val="193477"/>
              </a:solidFill>
              <a:latin typeface="Roboto" panose="02000000000000000000" pitchFamily="2"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100" dirty="0">
                <a:solidFill>
                  <a:srgbClr val="193477"/>
                </a:solidFill>
                <a:latin typeface="Roboto" panose="02000000000000000000" pitchFamily="2" charset="0"/>
                <a:ea typeface="Roboto" panose="02000000000000000000" pitchFamily="2" charset="0"/>
                <a:cs typeface="Arial" panose="020B0604020202020204" pitchFamily="34" charset="0"/>
              </a:rPr>
              <a:t>The as-built drawing of the Passenger terminal building, renovation, and other facilities has been prepared by “</a:t>
            </a:r>
            <a:r>
              <a:rPr lang="en-US" sz="1100" dirty="0" err="1">
                <a:solidFill>
                  <a:srgbClr val="193477"/>
                </a:solidFill>
                <a:latin typeface="Roboto" panose="02000000000000000000" pitchFamily="2" charset="0"/>
                <a:ea typeface="Roboto" panose="02000000000000000000" pitchFamily="2" charset="0"/>
                <a:cs typeface="Arial" panose="020B0604020202020204" pitchFamily="34" charset="0"/>
              </a:rPr>
              <a:t>Nextstep</a:t>
            </a:r>
            <a:r>
              <a:rPr lang="en-US" sz="1100" dirty="0">
                <a:solidFill>
                  <a:srgbClr val="193477"/>
                </a:solidFill>
                <a:latin typeface="Roboto" panose="02000000000000000000" pitchFamily="2" charset="0"/>
                <a:ea typeface="Roboto" panose="02000000000000000000" pitchFamily="2" charset="0"/>
                <a:cs typeface="Arial" panose="020B0604020202020204" pitchFamily="34" charset="0"/>
              </a:rPr>
              <a:t> Engineering” LLC and expertized by the appropriate Authority in 2022;</a:t>
            </a:r>
          </a:p>
          <a:p>
            <a:pPr algn="just"/>
            <a:endParaRPr lang="en-US" sz="1100" dirty="0">
              <a:solidFill>
                <a:srgbClr val="193477"/>
              </a:solidFill>
              <a:latin typeface="Roboto" panose="02000000000000000000" pitchFamily="2"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100" dirty="0">
                <a:solidFill>
                  <a:srgbClr val="193477"/>
                </a:solidFill>
                <a:latin typeface="Roboto" panose="02000000000000000000" pitchFamily="2" charset="0"/>
                <a:ea typeface="Roboto" panose="02000000000000000000" pitchFamily="2" charset="0"/>
                <a:cs typeface="Arial" panose="020B0604020202020204" pitchFamily="34" charset="0"/>
              </a:rPr>
              <a:t>The project to increase the capacity and improve the use of the “Choibalsan” airport, which was approved by the appendix of the Government’s Resolution No. 317 of 2013, has been updated and prepared the economic efficiency calculation, research, and presentation to be added to the "List of State Property Concession Items";</a:t>
            </a:r>
          </a:p>
          <a:p>
            <a:pPr algn="just"/>
            <a:endParaRPr lang="en-US" sz="1100" dirty="0">
              <a:solidFill>
                <a:srgbClr val="193477"/>
              </a:solidFill>
              <a:latin typeface="Roboto" panose="02000000000000000000" pitchFamily="2"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100" dirty="0">
                <a:solidFill>
                  <a:srgbClr val="193477"/>
                </a:solidFill>
                <a:latin typeface="Roboto" panose="02000000000000000000" pitchFamily="2" charset="0"/>
                <a:ea typeface="Roboto" panose="02000000000000000000" pitchFamily="2" charset="0"/>
                <a:cs typeface="Arial" panose="020B0604020202020204" pitchFamily="34" charset="0"/>
              </a:rPr>
              <a:t>It was added to the "List of State Property Concession Items" approved by Government Resolution No. 253 dated 07.05.2023 as an appendix to Resolution No. 317 of 2013.</a:t>
            </a:r>
          </a:p>
          <a:p>
            <a:pPr algn="just"/>
            <a:endParaRPr lang="en-US" sz="1050" b="1" dirty="0">
              <a:solidFill>
                <a:srgbClr val="193477"/>
              </a:solidFill>
              <a:latin typeface="Roboto" panose="02000000000000000000" pitchFamily="2" charset="0"/>
              <a:ea typeface="Roboto" panose="02000000000000000000" pitchFamily="2" charset="0"/>
              <a:cs typeface="Arial" panose="020B0604020202020204" pitchFamily="34" charset="0"/>
            </a:endParaRPr>
          </a:p>
          <a:p>
            <a:pPr algn="just"/>
            <a:endParaRPr lang="en-US" sz="1050" b="1" dirty="0">
              <a:solidFill>
                <a:srgbClr val="193477"/>
              </a:solidFill>
              <a:latin typeface="Roboto" panose="02000000000000000000" pitchFamily="2" charset="0"/>
              <a:ea typeface="Roboto" panose="02000000000000000000" pitchFamily="2" charset="0"/>
              <a:cs typeface="Arial" panose="020B0604020202020204" pitchFamily="34" charset="0"/>
            </a:endParaRPr>
          </a:p>
        </p:txBody>
      </p:sp>
      <p:sp>
        <p:nvSpPr>
          <p:cNvPr id="10" name="TextBox 9">
            <a:extLst>
              <a:ext uri="{FF2B5EF4-FFF2-40B4-BE49-F238E27FC236}">
                <a16:creationId xmlns:a16="http://schemas.microsoft.com/office/drawing/2014/main" id="{B051DE05-38E2-E3B5-3EBA-C459C6B3EF60}"/>
              </a:ext>
            </a:extLst>
          </p:cNvPr>
          <p:cNvSpPr txBox="1"/>
          <p:nvPr/>
        </p:nvSpPr>
        <p:spPr>
          <a:xfrm>
            <a:off x="256129" y="7538575"/>
            <a:ext cx="6021385" cy="1299715"/>
          </a:xfrm>
          <a:prstGeom prst="rect">
            <a:avLst/>
          </a:prstGeom>
          <a:noFill/>
        </p:spPr>
        <p:txBody>
          <a:bodyPr wrap="square" rtlCol="0">
            <a:spAutoFit/>
          </a:bodyPr>
          <a:lstStyle/>
          <a:p>
            <a:pPr marL="171450" indent="-171450" algn="just">
              <a:lnSpc>
                <a:spcPct val="114000"/>
              </a:lnSpc>
              <a:buFont typeface="Arial" panose="020B0604020202020204" pitchFamily="34" charset="0"/>
              <a:buChar char="•"/>
            </a:pPr>
            <a:r>
              <a:rPr lang="en-US" sz="1400" dirty="0">
                <a:latin typeface="Roboto" panose="02000000000000000000" pitchFamily="2" charset="0"/>
                <a:ea typeface="Roboto" panose="02000000000000000000" pitchFamily="2" charset="0"/>
                <a:cs typeface="Arial" panose="020B0604020202020204" pitchFamily="34" charset="0"/>
              </a:rPr>
              <a:t>Development of a technical task project related to the competitive selection process for awarding airport concessions.</a:t>
            </a:r>
          </a:p>
          <a:p>
            <a:pPr algn="just">
              <a:lnSpc>
                <a:spcPct val="114000"/>
              </a:lnSpc>
            </a:pPr>
            <a:endParaRPr lang="en-US" sz="1400" dirty="0">
              <a:latin typeface="Roboto" panose="02000000000000000000" pitchFamily="2" charset="0"/>
              <a:ea typeface="Roboto" panose="02000000000000000000" pitchFamily="2" charset="0"/>
              <a:cs typeface="Arial" panose="020B0604020202020204" pitchFamily="34" charset="0"/>
            </a:endParaRPr>
          </a:p>
          <a:p>
            <a:pPr marL="171450" indent="-171450" algn="just">
              <a:lnSpc>
                <a:spcPct val="114000"/>
              </a:lnSpc>
              <a:buFont typeface="Arial" panose="020B0604020202020204" pitchFamily="34" charset="0"/>
              <a:buChar char="•"/>
            </a:pPr>
            <a:r>
              <a:rPr lang="en-US" sz="1400" dirty="0">
                <a:latin typeface="Roboto" panose="02000000000000000000" pitchFamily="2" charset="0"/>
                <a:ea typeface="Roboto" panose="02000000000000000000" pitchFamily="2" charset="0"/>
                <a:cs typeface="Arial" panose="020B0604020202020204" pitchFamily="34" charset="0"/>
              </a:rPr>
              <a:t>Take measures to prepare for the international open bidding process for concessions.</a:t>
            </a:r>
            <a:endParaRPr lang="mn-MN" sz="14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788164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2EBB7B-5FF7-AF00-17A8-C73727EC4D6A}"/>
              </a:ext>
            </a:extLst>
          </p:cNvPr>
          <p:cNvSpPr txBox="1"/>
          <p:nvPr/>
        </p:nvSpPr>
        <p:spPr>
          <a:xfrm>
            <a:off x="2522748" y="1371487"/>
            <a:ext cx="3929064" cy="1754326"/>
          </a:xfrm>
          <a:prstGeom prst="rect">
            <a:avLst/>
          </a:prstGeom>
          <a:noFill/>
        </p:spPr>
        <p:txBody>
          <a:bodyPr wrap="square">
            <a:spAutoFit/>
          </a:bodyPr>
          <a:lstStyle/>
          <a:p>
            <a:pPr algn="just"/>
            <a:r>
              <a:rPr lang="en-US" sz="1800" b="1" dirty="0">
                <a:solidFill>
                  <a:schemeClr val="bg1"/>
                </a:solidFill>
                <a:latin typeface="Arial" panose="020B0604020202020204" pitchFamily="34" charset="0"/>
                <a:ea typeface="Roboto Black" panose="02000000000000000000" pitchFamily="2" charset="0"/>
                <a:cs typeface="Arial" panose="020B0604020202020204" pitchFamily="34" charset="0"/>
              </a:rPr>
              <a:t>Upgrading the capability of “Gurvansaikhan” airport located in “Umnugovi” province to 4D aerodrome reference code in compliance with ICAO standart project</a:t>
            </a:r>
          </a:p>
        </p:txBody>
      </p:sp>
      <p:sp>
        <p:nvSpPr>
          <p:cNvPr id="3" name="TextBox 2">
            <a:extLst>
              <a:ext uri="{FF2B5EF4-FFF2-40B4-BE49-F238E27FC236}">
                <a16:creationId xmlns:a16="http://schemas.microsoft.com/office/drawing/2014/main" id="{89261AEA-CDEA-AA9B-98B6-03E294D60219}"/>
              </a:ext>
            </a:extLst>
          </p:cNvPr>
          <p:cNvSpPr txBox="1"/>
          <p:nvPr/>
        </p:nvSpPr>
        <p:spPr>
          <a:xfrm>
            <a:off x="2454571" y="3224515"/>
            <a:ext cx="3904299" cy="2492990"/>
          </a:xfrm>
          <a:prstGeom prst="rect">
            <a:avLst/>
          </a:prstGeom>
          <a:noFill/>
        </p:spPr>
        <p:txBody>
          <a:bodyPr wrap="square" rtlCol="0">
            <a:spAutoFit/>
          </a:bodyPr>
          <a:lstStyle/>
          <a:p>
            <a:pPr marL="171450" indent="-171450" algn="just">
              <a:buFont typeface="Arial" panose="020B0604020202020204" pitchFamily="34" charset="0"/>
              <a:buChar char="•"/>
            </a:pPr>
            <a:r>
              <a:rPr lang="en-US" sz="1200" dirty="0">
                <a:latin typeface="Roboto" panose="02000000000000000000" pitchFamily="2" charset="0"/>
                <a:ea typeface="Roboto" panose="02000000000000000000" pitchFamily="2" charset="0"/>
                <a:cs typeface="Arial" panose="020B0604020202020204" pitchFamily="34" charset="0"/>
              </a:rPr>
              <a:t>Increase the role and responsibility of the state in terms of society and economy, stabilize air transport services in remote areas, and expand international air connections;</a:t>
            </a:r>
          </a:p>
          <a:p>
            <a:pPr marL="171450" indent="-171450" algn="just">
              <a:buFont typeface="Arial" panose="020B0604020202020204" pitchFamily="34" charset="0"/>
              <a:buChar char="•"/>
            </a:pPr>
            <a:endParaRPr lang="en-US" sz="1200" dirty="0">
              <a:latin typeface="Roboto" panose="02000000000000000000" pitchFamily="2"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200" dirty="0">
                <a:latin typeface="Roboto" panose="02000000000000000000" pitchFamily="2" charset="0"/>
                <a:ea typeface="Roboto" panose="02000000000000000000" pitchFamily="2" charset="0"/>
                <a:cs typeface="Arial" panose="020B0604020202020204" pitchFamily="34" charset="0"/>
              </a:rPr>
              <a:t>Implementation of liberalization of international air transport, creation of competition, support for tourism development;</a:t>
            </a:r>
          </a:p>
          <a:p>
            <a:pPr marL="171450" indent="-171450" algn="just">
              <a:buFont typeface="Arial" panose="020B0604020202020204" pitchFamily="34" charset="0"/>
              <a:buChar char="•"/>
            </a:pPr>
            <a:endParaRPr lang="en-US" sz="1200" dirty="0">
              <a:latin typeface="Roboto" panose="02000000000000000000" pitchFamily="2"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200" dirty="0">
                <a:latin typeface="Roboto" panose="02000000000000000000" pitchFamily="2" charset="0"/>
                <a:ea typeface="Roboto" panose="02000000000000000000" pitchFamily="2" charset="0"/>
                <a:cs typeface="Arial" panose="020B0604020202020204" pitchFamily="34" charset="0"/>
              </a:rPr>
              <a:t>It will support local development, increase jobs, improve people's livelihoods, and reduce migration.</a:t>
            </a:r>
          </a:p>
          <a:p>
            <a:pPr algn="just"/>
            <a:endParaRPr lang="en-US" sz="1200" dirty="0">
              <a:latin typeface="Roboto" panose="02000000000000000000" pitchFamily="2" charset="0"/>
              <a:ea typeface="Roboto" panose="02000000000000000000" pitchFamily="2" charset="0"/>
              <a:cs typeface="Arial" panose="020B0604020202020204" pitchFamily="34" charset="0"/>
            </a:endParaRPr>
          </a:p>
          <a:p>
            <a:pPr algn="just"/>
            <a:endParaRPr lang="en-US" sz="1200" dirty="0">
              <a:latin typeface="Roboto" panose="02000000000000000000" pitchFamily="2" charset="0"/>
              <a:ea typeface="Roboto" panose="02000000000000000000" pitchFamily="2" charset="0"/>
              <a:cs typeface="Arial" panose="020B0604020202020204" pitchFamily="34" charset="0"/>
            </a:endParaRPr>
          </a:p>
        </p:txBody>
      </p:sp>
      <p:sp>
        <p:nvSpPr>
          <p:cNvPr id="9" name="TextBox 8">
            <a:extLst>
              <a:ext uri="{FF2B5EF4-FFF2-40B4-BE49-F238E27FC236}">
                <a16:creationId xmlns:a16="http://schemas.microsoft.com/office/drawing/2014/main" id="{26BCEB9B-746E-31ED-AA50-1652236E83DA}"/>
              </a:ext>
            </a:extLst>
          </p:cNvPr>
          <p:cNvSpPr txBox="1"/>
          <p:nvPr/>
        </p:nvSpPr>
        <p:spPr>
          <a:xfrm>
            <a:off x="2743593" y="5396974"/>
            <a:ext cx="4114407" cy="369332"/>
          </a:xfrm>
          <a:prstGeom prst="rect">
            <a:avLst/>
          </a:prstGeom>
          <a:noFill/>
        </p:spPr>
        <p:txBody>
          <a:bodyPr wrap="square" rtlCol="0">
            <a:spAutoFit/>
          </a:bodyPr>
          <a:lstStyle/>
          <a:p>
            <a:r>
              <a:rPr lang="en-US" b="1" dirty="0">
                <a:solidFill>
                  <a:srgbClr val="FFFF00"/>
                </a:solidFill>
                <a:latin typeface="Arial" panose="020B0604020202020204" pitchFamily="34" charset="0"/>
                <a:ea typeface="Roboto Black" panose="02000000000000000000" pitchFamily="2" charset="0"/>
                <a:cs typeface="Arial" panose="020B0604020202020204" pitchFamily="34" charset="0"/>
              </a:rPr>
              <a:t>Investment</a:t>
            </a:r>
          </a:p>
        </p:txBody>
      </p:sp>
      <p:sp>
        <p:nvSpPr>
          <p:cNvPr id="10" name="TextBox 9">
            <a:extLst>
              <a:ext uri="{FF2B5EF4-FFF2-40B4-BE49-F238E27FC236}">
                <a16:creationId xmlns:a16="http://schemas.microsoft.com/office/drawing/2014/main" id="{49AC1C55-5797-45AB-2743-2B46CC887F7B}"/>
              </a:ext>
            </a:extLst>
          </p:cNvPr>
          <p:cNvSpPr txBox="1"/>
          <p:nvPr/>
        </p:nvSpPr>
        <p:spPr>
          <a:xfrm>
            <a:off x="2635518" y="5717505"/>
            <a:ext cx="4442847" cy="369332"/>
          </a:xfrm>
          <a:prstGeom prst="rect">
            <a:avLst/>
          </a:prstGeom>
          <a:noFill/>
        </p:spPr>
        <p:txBody>
          <a:bodyPr wrap="square" rtlCol="0">
            <a:spAutoFit/>
          </a:bodyPr>
          <a:lstStyle/>
          <a:p>
            <a:r>
              <a:rPr lang="mn-MN" b="1" dirty="0">
                <a:solidFill>
                  <a:srgbClr val="EF5E26"/>
                </a:solidFill>
                <a:latin typeface="Roboto Black" panose="02000000000000000000" pitchFamily="2" charset="0"/>
                <a:ea typeface="Roboto Black" panose="02000000000000000000" pitchFamily="2" charset="0"/>
                <a:cs typeface="Arial" panose="020B0604020202020204" pitchFamily="34" charset="0"/>
              </a:rPr>
              <a:t>49</a:t>
            </a:r>
            <a:r>
              <a:rPr lang="en-US" sz="1800" b="1" dirty="0">
                <a:solidFill>
                  <a:srgbClr val="EF5E26"/>
                </a:solidFill>
                <a:latin typeface="Roboto Black" panose="02000000000000000000" pitchFamily="2" charset="0"/>
                <a:ea typeface="Roboto Black" panose="02000000000000000000" pitchFamily="2" charset="0"/>
                <a:cs typeface="Arial" panose="020B0604020202020204" pitchFamily="34" charset="0"/>
              </a:rPr>
              <a:t> MILLION USD /APPROX./</a:t>
            </a:r>
            <a:endParaRPr lang="mn-MN" sz="1800" b="1" dirty="0">
              <a:solidFill>
                <a:srgbClr val="EF5E26"/>
              </a:solidFill>
              <a:latin typeface="Roboto Black" panose="02000000000000000000" pitchFamily="2" charset="0"/>
              <a:ea typeface="Roboto Black" panose="02000000000000000000" pitchFamily="2" charset="0"/>
              <a:cs typeface="Arial" panose="020B0604020202020204" pitchFamily="34" charset="0"/>
            </a:endParaRPr>
          </a:p>
        </p:txBody>
      </p:sp>
      <p:pic>
        <p:nvPicPr>
          <p:cNvPr id="4" name="Picture 3" descr="A picture containing text, outdoor, nature, cloud">
            <a:extLst>
              <a:ext uri="{FF2B5EF4-FFF2-40B4-BE49-F238E27FC236}">
                <a16:creationId xmlns:a16="http://schemas.microsoft.com/office/drawing/2014/main" id="{3EB03B8E-85C9-60A1-886C-0E4E7AD2CA0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35517" y="6086837"/>
            <a:ext cx="3816295" cy="2812679"/>
          </a:xfrm>
          <a:prstGeom prst="rect">
            <a:avLst/>
          </a:prstGeom>
        </p:spPr>
      </p:pic>
      <p:sp>
        <p:nvSpPr>
          <p:cNvPr id="5" name="Rectangle: Rounded Corners 50">
            <a:extLst>
              <a:ext uri="{FF2B5EF4-FFF2-40B4-BE49-F238E27FC236}">
                <a16:creationId xmlns:a16="http://schemas.microsoft.com/office/drawing/2014/main" id="{D73361F4-51D7-DF06-73AD-4FB258635AF2}"/>
              </a:ext>
            </a:extLst>
          </p:cNvPr>
          <p:cNvSpPr/>
          <p:nvPr/>
        </p:nvSpPr>
        <p:spPr>
          <a:xfrm>
            <a:off x="277937" y="4063194"/>
            <a:ext cx="1797207" cy="1844798"/>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1800" b="1" dirty="0">
                <a:solidFill>
                  <a:srgbClr val="FFFF00"/>
                </a:solidFill>
                <a:latin typeface="Roboto" panose="02000000000000000000" pitchFamily="2" charset="0"/>
                <a:ea typeface="Roboto" panose="02000000000000000000" pitchFamily="2" charset="0"/>
                <a:cs typeface="Times New Roman" panose="02020603050405020304" pitchFamily="18" charset="0"/>
              </a:rPr>
              <a:t>550 </a:t>
            </a:r>
          </a:p>
          <a:p>
            <a:pPr algn="ctr">
              <a:lnSpc>
                <a:spcPct val="107000"/>
              </a:lnSpc>
              <a:spcAft>
                <a:spcPts val="800"/>
              </a:spcAft>
            </a:pPr>
            <a:r>
              <a:rPr lang="en-US" sz="1050" b="1" dirty="0">
                <a:solidFill>
                  <a:srgbClr val="FFFF00"/>
                </a:solidFill>
                <a:latin typeface="Roboto" panose="02000000000000000000" pitchFamily="2" charset="0"/>
                <a:ea typeface="Roboto" panose="02000000000000000000" pitchFamily="2" charset="0"/>
                <a:cs typeface="Times New Roman" panose="02020603050405020304" pitchFamily="18" charset="0"/>
              </a:rPr>
              <a:t>PASSENGERS PER HOUR</a:t>
            </a:r>
            <a:r>
              <a:rPr lang="mn-MN" sz="1050" b="1" dirty="0">
                <a:solidFill>
                  <a:srgbClr val="FFFF00"/>
                </a:solidFill>
                <a:latin typeface="Roboto" panose="02000000000000000000" pitchFamily="2" charset="0"/>
                <a:ea typeface="Roboto" panose="02000000000000000000" pitchFamily="2" charset="0"/>
                <a:cs typeface="Times New Roman" panose="02020603050405020304" pitchFamily="18" charset="0"/>
              </a:rPr>
              <a:t>. </a:t>
            </a:r>
          </a:p>
          <a:p>
            <a:pPr algn="ctr">
              <a:lnSpc>
                <a:spcPct val="107000"/>
              </a:lnSpc>
              <a:spcAft>
                <a:spcPts val="800"/>
              </a:spcAft>
            </a:pPr>
            <a:r>
              <a:rPr lang="en-US" sz="1050" b="1" dirty="0">
                <a:solidFill>
                  <a:srgbClr val="FFFF00"/>
                </a:solidFill>
                <a:latin typeface="Roboto" panose="02000000000000000000" pitchFamily="2" charset="0"/>
                <a:ea typeface="Roboto" panose="02000000000000000000" pitchFamily="2" charset="0"/>
                <a:cs typeface="Times New Roman" panose="02020603050405020304" pitchFamily="18" charset="0"/>
              </a:rPr>
              <a:t>THE RUNWAY WILL BE CAPABLE OF DELIVERING 4D TYPE AIRCRAFT BOEING 767-300.</a:t>
            </a:r>
            <a:endParaRPr lang="en-US" sz="1050" dirty="0">
              <a:solidFill>
                <a:srgbClr val="FFFF00"/>
              </a:solidFill>
              <a:effectLst/>
              <a:latin typeface="Roboto" panose="02000000000000000000" pitchFamily="2" charset="0"/>
              <a:ea typeface="Roboto" panose="02000000000000000000" pitchFamily="2" charset="0"/>
              <a:cs typeface="Times New Roman" panose="02020603050405020304" pitchFamily="18" charset="0"/>
            </a:endParaRPr>
          </a:p>
        </p:txBody>
      </p:sp>
      <p:sp>
        <p:nvSpPr>
          <p:cNvPr id="6" name="Oval 5">
            <a:extLst>
              <a:ext uri="{FF2B5EF4-FFF2-40B4-BE49-F238E27FC236}">
                <a16:creationId xmlns:a16="http://schemas.microsoft.com/office/drawing/2014/main" id="{DA95347C-E288-867D-137E-C9D387E4D09C}"/>
              </a:ext>
            </a:extLst>
          </p:cNvPr>
          <p:cNvSpPr/>
          <p:nvPr/>
        </p:nvSpPr>
        <p:spPr>
          <a:xfrm>
            <a:off x="5373656" y="9131939"/>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7" name="Oval 6">
            <a:extLst>
              <a:ext uri="{FF2B5EF4-FFF2-40B4-BE49-F238E27FC236}">
                <a16:creationId xmlns:a16="http://schemas.microsoft.com/office/drawing/2014/main" id="{E6F88EC4-3E2B-F4CC-F56D-A7F2846CD70C}"/>
              </a:ext>
            </a:extLst>
          </p:cNvPr>
          <p:cNvSpPr/>
          <p:nvPr/>
        </p:nvSpPr>
        <p:spPr>
          <a:xfrm>
            <a:off x="4226117" y="9131939"/>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8" name="Oval 7">
            <a:extLst>
              <a:ext uri="{FF2B5EF4-FFF2-40B4-BE49-F238E27FC236}">
                <a16:creationId xmlns:a16="http://schemas.microsoft.com/office/drawing/2014/main" id="{571E49B0-FC26-C5B9-D5D4-5DD6CAD508ED}"/>
              </a:ext>
            </a:extLst>
          </p:cNvPr>
          <p:cNvSpPr/>
          <p:nvPr/>
        </p:nvSpPr>
        <p:spPr>
          <a:xfrm>
            <a:off x="3098087" y="9140536"/>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34" name="Oval 33">
            <a:extLst>
              <a:ext uri="{FF2B5EF4-FFF2-40B4-BE49-F238E27FC236}">
                <a16:creationId xmlns:a16="http://schemas.microsoft.com/office/drawing/2014/main" id="{A20EE0D7-A322-68AA-686B-FBAD80C4276A}"/>
              </a:ext>
            </a:extLst>
          </p:cNvPr>
          <p:cNvSpPr/>
          <p:nvPr/>
        </p:nvSpPr>
        <p:spPr>
          <a:xfrm>
            <a:off x="1897999" y="9140536"/>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grpSp>
        <p:nvGrpSpPr>
          <p:cNvPr id="35" name="Group 34">
            <a:extLst>
              <a:ext uri="{FF2B5EF4-FFF2-40B4-BE49-F238E27FC236}">
                <a16:creationId xmlns:a16="http://schemas.microsoft.com/office/drawing/2014/main" id="{A7CFBC11-5EAF-04DD-5B46-8B186BF80428}"/>
              </a:ext>
            </a:extLst>
          </p:cNvPr>
          <p:cNvGrpSpPr/>
          <p:nvPr/>
        </p:nvGrpSpPr>
        <p:grpSpPr>
          <a:xfrm>
            <a:off x="632377" y="9131939"/>
            <a:ext cx="5563515" cy="702321"/>
            <a:chOff x="424464" y="8662382"/>
            <a:chExt cx="5563515" cy="702321"/>
          </a:xfrm>
        </p:grpSpPr>
        <p:sp>
          <p:nvSpPr>
            <p:cNvPr id="36" name="TextBox 35">
              <a:extLst>
                <a:ext uri="{FF2B5EF4-FFF2-40B4-BE49-F238E27FC236}">
                  <a16:creationId xmlns:a16="http://schemas.microsoft.com/office/drawing/2014/main" id="{3D150B93-48FE-493A-0252-434D5264E16E}"/>
                </a:ext>
              </a:extLst>
            </p:cNvPr>
            <p:cNvSpPr txBox="1"/>
            <p:nvPr/>
          </p:nvSpPr>
          <p:spPr>
            <a:xfrm>
              <a:off x="2852256" y="8932572"/>
              <a:ext cx="800431" cy="369332"/>
            </a:xfrm>
            <a:prstGeom prst="rect">
              <a:avLst/>
            </a:prstGeom>
            <a:noFill/>
          </p:spPr>
          <p:txBody>
            <a:bodyPr wrap="square" rtlCol="0">
              <a:spAutoFit/>
            </a:bodyPr>
            <a:lstStyle/>
            <a:p>
              <a:pPr algn="ctr"/>
              <a:r>
                <a:rPr lang="en-US" sz="900" b="1" dirty="0">
                  <a:solidFill>
                    <a:srgbClr val="00B050"/>
                  </a:solidFill>
                  <a:latin typeface="Roboto Black" panose="02000000000000000000" pitchFamily="2" charset="0"/>
                  <a:ea typeface="Roboto Black" panose="02000000000000000000" pitchFamily="2" charset="0"/>
                  <a:cs typeface="Arial" panose="020B0604020202020204" pitchFamily="34" charset="0"/>
                </a:rPr>
                <a:t>LAND PERMIT</a:t>
              </a:r>
            </a:p>
          </p:txBody>
        </p:sp>
        <p:sp>
          <p:nvSpPr>
            <p:cNvPr id="37" name="TextBox 36">
              <a:extLst>
                <a:ext uri="{FF2B5EF4-FFF2-40B4-BE49-F238E27FC236}">
                  <a16:creationId xmlns:a16="http://schemas.microsoft.com/office/drawing/2014/main" id="{230355C3-B281-FD33-B181-183B5DB23797}"/>
                </a:ext>
              </a:extLst>
            </p:cNvPr>
            <p:cNvSpPr txBox="1"/>
            <p:nvPr/>
          </p:nvSpPr>
          <p:spPr>
            <a:xfrm>
              <a:off x="1691918" y="8970729"/>
              <a:ext cx="733425" cy="246221"/>
            </a:xfrm>
            <a:prstGeom prst="rect">
              <a:avLst/>
            </a:prstGeom>
            <a:noFill/>
          </p:spPr>
          <p:txBody>
            <a:bodyPr wrap="square" rtlCol="0">
              <a:spAutoFit/>
            </a:bodyPr>
            <a:lstStyle/>
            <a:p>
              <a:pPr algn="ctr"/>
              <a:r>
                <a:rPr lang="en-US" sz="1000" b="1" dirty="0">
                  <a:solidFill>
                    <a:srgbClr val="00B050"/>
                  </a:solidFill>
                  <a:latin typeface="Roboto Black" panose="02000000000000000000" pitchFamily="2" charset="0"/>
                  <a:ea typeface="Roboto Black" panose="02000000000000000000" pitchFamily="2" charset="0"/>
                  <a:cs typeface="Arial" panose="020B0604020202020204" pitchFamily="34" charset="0"/>
                </a:rPr>
                <a:t>DESIGN</a:t>
              </a:r>
            </a:p>
          </p:txBody>
        </p:sp>
        <p:sp>
          <p:nvSpPr>
            <p:cNvPr id="38" name="TextBox 37">
              <a:extLst>
                <a:ext uri="{FF2B5EF4-FFF2-40B4-BE49-F238E27FC236}">
                  <a16:creationId xmlns:a16="http://schemas.microsoft.com/office/drawing/2014/main" id="{8811B8F1-8B51-64E2-D36E-4E856CE3F552}"/>
                </a:ext>
              </a:extLst>
            </p:cNvPr>
            <p:cNvSpPr txBox="1"/>
            <p:nvPr/>
          </p:nvSpPr>
          <p:spPr>
            <a:xfrm>
              <a:off x="5146234" y="8932572"/>
              <a:ext cx="841745" cy="338554"/>
            </a:xfrm>
            <a:prstGeom prst="rect">
              <a:avLst/>
            </a:prstGeom>
            <a:noFill/>
          </p:spPr>
          <p:txBody>
            <a:bodyPr wrap="square" rtlCol="0">
              <a:spAutoFit/>
            </a:bodyPr>
            <a:lstStyle/>
            <a:p>
              <a:pPr algn="ctr"/>
              <a:r>
                <a:rPr lang="en-US" sz="800" b="1" dirty="0">
                  <a:solidFill>
                    <a:srgbClr val="FF0000"/>
                  </a:solidFill>
                  <a:latin typeface="Roboto Black" panose="02000000000000000000" pitchFamily="2" charset="0"/>
                  <a:ea typeface="Roboto Black" panose="02000000000000000000" pitchFamily="2" charset="0"/>
                  <a:cs typeface="Arial" panose="020B0604020202020204" pitchFamily="34" charset="0"/>
                </a:rPr>
                <a:t>FINANCING SOLUTION</a:t>
              </a:r>
            </a:p>
          </p:txBody>
        </p:sp>
        <p:sp>
          <p:nvSpPr>
            <p:cNvPr id="39" name="Oval 38">
              <a:extLst>
                <a:ext uri="{FF2B5EF4-FFF2-40B4-BE49-F238E27FC236}">
                  <a16:creationId xmlns:a16="http://schemas.microsoft.com/office/drawing/2014/main" id="{97E70526-23B8-C35C-39BE-A8DF1F48A576}"/>
                </a:ext>
              </a:extLst>
            </p:cNvPr>
            <p:cNvSpPr/>
            <p:nvPr/>
          </p:nvSpPr>
          <p:spPr>
            <a:xfrm>
              <a:off x="457548" y="8662382"/>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40" name="TextBox 39">
              <a:extLst>
                <a:ext uri="{FF2B5EF4-FFF2-40B4-BE49-F238E27FC236}">
                  <a16:creationId xmlns:a16="http://schemas.microsoft.com/office/drawing/2014/main" id="{1C2542FB-8048-3CF9-5B36-507E1F4B30EA}"/>
                </a:ext>
              </a:extLst>
            </p:cNvPr>
            <p:cNvSpPr txBox="1"/>
            <p:nvPr/>
          </p:nvSpPr>
          <p:spPr>
            <a:xfrm>
              <a:off x="424464" y="8922256"/>
              <a:ext cx="841745" cy="338554"/>
            </a:xfrm>
            <a:prstGeom prst="rect">
              <a:avLst/>
            </a:prstGeom>
            <a:noFill/>
          </p:spPr>
          <p:txBody>
            <a:bodyPr wrap="square" rtlCol="0">
              <a:spAutoFit/>
            </a:bodyPr>
            <a:lstStyle/>
            <a:p>
              <a:pPr algn="ctr"/>
              <a:r>
                <a:rPr lang="en-US" sz="800" b="1" dirty="0">
                  <a:solidFill>
                    <a:srgbClr val="00B050"/>
                  </a:solidFill>
                  <a:latin typeface="Roboto Black" panose="02000000000000000000" pitchFamily="2" charset="0"/>
                  <a:ea typeface="Roboto Black" panose="02000000000000000000" pitchFamily="2" charset="0"/>
                  <a:cs typeface="Arial" panose="020B0604020202020204" pitchFamily="34" charset="0"/>
                </a:rPr>
                <a:t>FEASIBILITY STUDY</a:t>
              </a:r>
            </a:p>
          </p:txBody>
        </p:sp>
        <p:sp>
          <p:nvSpPr>
            <p:cNvPr id="41" name="TextBox 40">
              <a:extLst>
                <a:ext uri="{FF2B5EF4-FFF2-40B4-BE49-F238E27FC236}">
                  <a16:creationId xmlns:a16="http://schemas.microsoft.com/office/drawing/2014/main" id="{503F7BAC-8ED8-27DE-77D9-8E4113EAA0F7}"/>
                </a:ext>
              </a:extLst>
            </p:cNvPr>
            <p:cNvSpPr txBox="1"/>
            <p:nvPr/>
          </p:nvSpPr>
          <p:spPr>
            <a:xfrm>
              <a:off x="3890722" y="8955903"/>
              <a:ext cx="976794" cy="307777"/>
            </a:xfrm>
            <a:prstGeom prst="rect">
              <a:avLst/>
            </a:prstGeom>
            <a:noFill/>
          </p:spPr>
          <p:txBody>
            <a:bodyPr wrap="square" rtlCol="0">
              <a:spAutoFit/>
            </a:bodyPr>
            <a:lstStyle/>
            <a:p>
              <a:pPr algn="ctr"/>
              <a:r>
                <a:rPr lang="en-US" sz="700" b="1" dirty="0">
                  <a:solidFill>
                    <a:srgbClr val="3FAF47"/>
                  </a:solidFill>
                  <a:latin typeface="Roboto Black" panose="02000000000000000000" pitchFamily="2" charset="0"/>
                  <a:ea typeface="Roboto Black" panose="02000000000000000000" pitchFamily="2" charset="0"/>
                  <a:cs typeface="Arial" panose="020B0604020202020204" pitchFamily="34" charset="0"/>
                </a:rPr>
                <a:t>ENVIRONMENTAL ASSESSMENT</a:t>
              </a:r>
            </a:p>
          </p:txBody>
        </p:sp>
        <p:pic>
          <p:nvPicPr>
            <p:cNvPr id="42" name="Graphic 9" descr="Close with solid fill">
              <a:extLst>
                <a:ext uri="{FF2B5EF4-FFF2-40B4-BE49-F238E27FC236}">
                  <a16:creationId xmlns:a16="http://schemas.microsoft.com/office/drawing/2014/main" id="{637CDA20-E249-3E62-FDFB-F6934A7F0BE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9219" y="8701478"/>
              <a:ext cx="275774" cy="275774"/>
            </a:xfrm>
            <a:prstGeom prst="rect">
              <a:avLst/>
            </a:prstGeom>
          </p:spPr>
        </p:pic>
      </p:grpSp>
      <p:pic>
        <p:nvPicPr>
          <p:cNvPr id="44" name="Graphic 43" descr="Checkmark">
            <a:extLst>
              <a:ext uri="{FF2B5EF4-FFF2-40B4-BE49-F238E27FC236}">
                <a16:creationId xmlns:a16="http://schemas.microsoft.com/office/drawing/2014/main" id="{C4E6C1CF-0222-95AF-7FD0-F7718CA0DEF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63849" y="9188737"/>
            <a:ext cx="251304" cy="251304"/>
          </a:xfrm>
          <a:prstGeom prst="rect">
            <a:avLst/>
          </a:prstGeom>
        </p:spPr>
      </p:pic>
      <p:pic>
        <p:nvPicPr>
          <p:cNvPr id="45" name="Graphic 44" descr="Checkmark">
            <a:extLst>
              <a:ext uri="{FF2B5EF4-FFF2-40B4-BE49-F238E27FC236}">
                <a16:creationId xmlns:a16="http://schemas.microsoft.com/office/drawing/2014/main" id="{8729CAAE-E3E5-FB5D-F43E-B0B726EB7A9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4732" y="9186397"/>
            <a:ext cx="251304" cy="251304"/>
          </a:xfrm>
          <a:prstGeom prst="rect">
            <a:avLst/>
          </a:prstGeom>
        </p:spPr>
      </p:pic>
      <p:pic>
        <p:nvPicPr>
          <p:cNvPr id="46" name="Graphic 45" descr="Checkmark">
            <a:extLst>
              <a:ext uri="{FF2B5EF4-FFF2-40B4-BE49-F238E27FC236}">
                <a16:creationId xmlns:a16="http://schemas.microsoft.com/office/drawing/2014/main" id="{D71F9760-5B66-153D-81E7-3C654BBCAF9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71471" y="9183270"/>
            <a:ext cx="251304" cy="251304"/>
          </a:xfrm>
          <a:prstGeom prst="rect">
            <a:avLst/>
          </a:prstGeom>
        </p:spPr>
      </p:pic>
      <p:pic>
        <p:nvPicPr>
          <p:cNvPr id="47" name="Graphic 46" descr="Checkmark">
            <a:extLst>
              <a:ext uri="{FF2B5EF4-FFF2-40B4-BE49-F238E27FC236}">
                <a16:creationId xmlns:a16="http://schemas.microsoft.com/office/drawing/2014/main" id="{19E505C3-CCC2-97AC-8C20-9C7F00BBC1B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5094" y="9183270"/>
            <a:ext cx="251304" cy="251304"/>
          </a:xfrm>
          <a:prstGeom prst="rect">
            <a:avLst/>
          </a:prstGeom>
        </p:spPr>
      </p:pic>
      <p:pic>
        <p:nvPicPr>
          <p:cNvPr id="13" name="Picture 12">
            <a:extLst>
              <a:ext uri="{FF2B5EF4-FFF2-40B4-BE49-F238E27FC236}">
                <a16:creationId xmlns:a16="http://schemas.microsoft.com/office/drawing/2014/main" id="{AFA1AD5C-EC12-7A81-4676-57F1ECAF0502}"/>
              </a:ext>
            </a:extLst>
          </p:cNvPr>
          <p:cNvPicPr>
            <a:picLocks noChangeAspect="1"/>
          </p:cNvPicPr>
          <p:nvPr/>
        </p:nvPicPr>
        <p:blipFill rotWithShape="1">
          <a:blip r:embed="rId7">
            <a:extLst>
              <a:ext uri="{28A0092B-C50C-407E-A947-70E740481C1C}">
                <a14:useLocalDpi xmlns:a14="http://schemas.microsoft.com/office/drawing/2010/main" val="0"/>
              </a:ext>
            </a:extLst>
          </a:blip>
          <a:srcRect l="68865" t="-1972" b="67535"/>
          <a:stretch/>
        </p:blipFill>
        <p:spPr>
          <a:xfrm>
            <a:off x="6013511" y="5087297"/>
            <a:ext cx="737698" cy="861302"/>
          </a:xfrm>
          <a:prstGeom prst="rect">
            <a:avLst/>
          </a:prstGeom>
        </p:spPr>
      </p:pic>
    </p:spTree>
    <p:extLst>
      <p:ext uri="{BB962C8B-B14F-4D97-AF65-F5344CB8AC3E}">
        <p14:creationId xmlns:p14="http://schemas.microsoft.com/office/powerpoint/2010/main" val="3443713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88E485-E500-4EE0-1B7E-2477BF886F41}"/>
              </a:ext>
            </a:extLst>
          </p:cNvPr>
          <p:cNvSpPr txBox="1"/>
          <p:nvPr/>
        </p:nvSpPr>
        <p:spPr>
          <a:xfrm>
            <a:off x="4349578" y="4660612"/>
            <a:ext cx="2252293" cy="584775"/>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Progress</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3" name="TextBox 2">
            <a:extLst>
              <a:ext uri="{FF2B5EF4-FFF2-40B4-BE49-F238E27FC236}">
                <a16:creationId xmlns:a16="http://schemas.microsoft.com/office/drawing/2014/main" id="{47B9085C-3488-6D86-DADF-B64CBBF68B29}"/>
              </a:ext>
            </a:extLst>
          </p:cNvPr>
          <p:cNvSpPr txBox="1"/>
          <p:nvPr/>
        </p:nvSpPr>
        <p:spPr>
          <a:xfrm>
            <a:off x="4349577" y="1539872"/>
            <a:ext cx="2252293" cy="1077218"/>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Project name</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4" name="TextBox 3">
            <a:extLst>
              <a:ext uri="{FF2B5EF4-FFF2-40B4-BE49-F238E27FC236}">
                <a16:creationId xmlns:a16="http://schemas.microsoft.com/office/drawing/2014/main" id="{A37B0EF9-342A-6D26-E600-FC3E280C6248}"/>
              </a:ext>
            </a:extLst>
          </p:cNvPr>
          <p:cNvSpPr txBox="1"/>
          <p:nvPr/>
        </p:nvSpPr>
        <p:spPr>
          <a:xfrm>
            <a:off x="411892" y="7058822"/>
            <a:ext cx="2252293" cy="584775"/>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Solutions</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23E1141B-DF7B-8638-DA92-72F41702C00A}"/>
              </a:ext>
            </a:extLst>
          </p:cNvPr>
          <p:cNvSpPr txBox="1"/>
          <p:nvPr/>
        </p:nvSpPr>
        <p:spPr>
          <a:xfrm>
            <a:off x="256130" y="1523739"/>
            <a:ext cx="3715795" cy="1569660"/>
          </a:xfrm>
          <a:prstGeom prst="rect">
            <a:avLst/>
          </a:prstGeom>
          <a:noFill/>
        </p:spPr>
        <p:txBody>
          <a:bodyPr wrap="square">
            <a:spAutoFit/>
          </a:bodyPr>
          <a:lstStyle/>
          <a:p>
            <a:pPr algn="just"/>
            <a:r>
              <a:rPr lang="en-US" sz="1600" b="1" dirty="0">
                <a:latin typeface="Arial" panose="020B0604020202020204" pitchFamily="34" charset="0"/>
                <a:ea typeface="Roboto Black" panose="02000000000000000000" pitchFamily="2" charset="0"/>
                <a:cs typeface="Arial" panose="020B0604020202020204" pitchFamily="34" charset="0"/>
              </a:rPr>
              <a:t>Upgrading “</a:t>
            </a:r>
            <a:r>
              <a:rPr lang="en-US" sz="1600" b="1" dirty="0" err="1">
                <a:latin typeface="Arial" panose="020B0604020202020204" pitchFamily="34" charset="0"/>
                <a:ea typeface="Roboto Black" panose="02000000000000000000" pitchFamily="2" charset="0"/>
                <a:cs typeface="Arial" panose="020B0604020202020204" pitchFamily="34" charset="0"/>
              </a:rPr>
              <a:t>Gurvansaikhan</a:t>
            </a:r>
            <a:r>
              <a:rPr lang="en-US" sz="1600" b="1" dirty="0">
                <a:latin typeface="Arial" panose="020B0604020202020204" pitchFamily="34" charset="0"/>
                <a:ea typeface="Roboto Black" panose="02000000000000000000" pitchFamily="2" charset="0"/>
                <a:cs typeface="Arial" panose="020B0604020202020204" pitchFamily="34" charset="0"/>
              </a:rPr>
              <a:t>” airport located in “</a:t>
            </a:r>
            <a:r>
              <a:rPr lang="en-US" sz="1600" b="1" dirty="0" err="1">
                <a:latin typeface="Arial" panose="020B0604020202020204" pitchFamily="34" charset="0"/>
                <a:ea typeface="Roboto Black" panose="02000000000000000000" pitchFamily="2" charset="0"/>
                <a:cs typeface="Arial" panose="020B0604020202020204" pitchFamily="34" charset="0"/>
              </a:rPr>
              <a:t>Umnugovi</a:t>
            </a:r>
            <a:r>
              <a:rPr lang="en-US" sz="1600" b="1" dirty="0">
                <a:latin typeface="Arial" panose="020B0604020202020204" pitchFamily="34" charset="0"/>
                <a:ea typeface="Roboto Black" panose="02000000000000000000" pitchFamily="2" charset="0"/>
                <a:cs typeface="Arial" panose="020B0604020202020204" pitchFamily="34" charset="0"/>
              </a:rPr>
              <a:t>” province to 4D aerodrome reference code, Passenger terminal building in compliance with ICAO standard project</a:t>
            </a:r>
            <a:endParaRPr lang="mn-MN" sz="1600" b="1" dirty="0">
              <a:latin typeface="Arial" panose="020B0604020202020204" pitchFamily="34" charset="0"/>
              <a:ea typeface="Roboto Black" panose="02000000000000000000" pitchFamily="2" charset="0"/>
              <a:cs typeface="Arial" panose="020B0604020202020204" pitchFamily="34" charset="0"/>
            </a:endParaRPr>
          </a:p>
        </p:txBody>
      </p:sp>
      <p:sp>
        <p:nvSpPr>
          <p:cNvPr id="9" name="TextBox 8">
            <a:extLst>
              <a:ext uri="{FF2B5EF4-FFF2-40B4-BE49-F238E27FC236}">
                <a16:creationId xmlns:a16="http://schemas.microsoft.com/office/drawing/2014/main" id="{EC2EECDC-D7E7-1A22-6116-BC0F15F76569}"/>
              </a:ext>
            </a:extLst>
          </p:cNvPr>
          <p:cNvSpPr txBox="1"/>
          <p:nvPr/>
        </p:nvSpPr>
        <p:spPr>
          <a:xfrm>
            <a:off x="256129" y="3301009"/>
            <a:ext cx="3833957" cy="3978012"/>
          </a:xfrm>
          <a:prstGeom prst="rect">
            <a:avLst/>
          </a:prstGeom>
          <a:noFill/>
        </p:spPr>
        <p:txBody>
          <a:bodyPr wrap="square" rtlCol="0">
            <a:spAutoFit/>
          </a:bodyPr>
          <a:lstStyle/>
          <a:p>
            <a:pPr marL="171450" indent="-171450" algn="just">
              <a:buFont typeface="Arial" panose="020B0604020202020204" pitchFamily="34" charset="0"/>
              <a:buChar char="•"/>
            </a:pPr>
            <a:r>
              <a:rPr lang="en-US" sz="1100" dirty="0">
                <a:latin typeface="Roboto" panose="02000000000000000000" pitchFamily="2" charset="0"/>
                <a:ea typeface="Roboto" panose="02000000000000000000" pitchFamily="2" charset="0"/>
                <a:cs typeface="Arial" panose="020B0604020202020204" pitchFamily="34" charset="0"/>
              </a:rPr>
              <a:t>The as-built drawing of the aerodrome expansion and navigation equipment installation have been prepared by “EZT” LLC and approved by the Road and Transport Development Center in 2020.</a:t>
            </a:r>
          </a:p>
          <a:p>
            <a:pPr algn="just"/>
            <a:endParaRPr lang="en-US" sz="1100" dirty="0">
              <a:latin typeface="Roboto" panose="02000000000000000000" pitchFamily="2"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100" dirty="0">
                <a:latin typeface="Roboto" panose="02000000000000000000" pitchFamily="2" charset="0"/>
                <a:ea typeface="Roboto" panose="02000000000000000000" pitchFamily="2" charset="0"/>
                <a:cs typeface="Arial" panose="020B0604020202020204" pitchFamily="34" charset="0"/>
              </a:rPr>
              <a:t>The comprehensive as-built drawing of the passenger terminal building capable of accommodating 5</a:t>
            </a:r>
            <a:r>
              <a:rPr lang="mn-MN" sz="1100" dirty="0">
                <a:latin typeface="Roboto" panose="02000000000000000000" pitchFamily="2" charset="0"/>
                <a:ea typeface="Roboto" panose="02000000000000000000" pitchFamily="2" charset="0"/>
                <a:cs typeface="Arial" panose="020B0604020202020204" pitchFamily="34" charset="0"/>
              </a:rPr>
              <a:t>50</a:t>
            </a:r>
            <a:r>
              <a:rPr lang="en-US" sz="1100" dirty="0">
                <a:latin typeface="Roboto" panose="02000000000000000000" pitchFamily="2" charset="0"/>
                <a:ea typeface="Roboto" panose="02000000000000000000" pitchFamily="2" charset="0"/>
                <a:cs typeface="Arial" panose="020B0604020202020204" pitchFamily="34" charset="0"/>
              </a:rPr>
              <a:t> passengers per hour, Control tower, and other engineering facilities has been prepared by “</a:t>
            </a:r>
            <a:r>
              <a:rPr lang="en-US" sz="1100" dirty="0" err="1">
                <a:latin typeface="Roboto" panose="02000000000000000000" pitchFamily="2" charset="0"/>
                <a:ea typeface="Roboto" panose="02000000000000000000" pitchFamily="2" charset="0"/>
                <a:cs typeface="Arial" panose="020B0604020202020204" pitchFamily="34" charset="0"/>
              </a:rPr>
              <a:t>Erkhes</a:t>
            </a:r>
            <a:r>
              <a:rPr lang="en-US" sz="1100" dirty="0">
                <a:latin typeface="Roboto" panose="02000000000000000000" pitchFamily="2" charset="0"/>
                <a:ea typeface="Roboto" panose="02000000000000000000" pitchFamily="2" charset="0"/>
                <a:cs typeface="Arial" panose="020B0604020202020204" pitchFamily="34" charset="0"/>
              </a:rPr>
              <a:t> Construction” LLC and approved by the Construction Development Center in 2023. </a:t>
            </a:r>
          </a:p>
          <a:p>
            <a:pPr algn="just"/>
            <a:endParaRPr lang="en-US" sz="1100" dirty="0">
              <a:latin typeface="Roboto" panose="02000000000000000000" pitchFamily="2"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100" dirty="0">
                <a:latin typeface="Roboto" panose="02000000000000000000" pitchFamily="2" charset="0"/>
                <a:ea typeface="Roboto" panose="02000000000000000000" pitchFamily="2" charset="0"/>
                <a:cs typeface="Arial" panose="020B0604020202020204" pitchFamily="34" charset="0"/>
              </a:rPr>
              <a:t>The project to increase the capacity and improve the use of the "</a:t>
            </a:r>
            <a:r>
              <a:rPr lang="en-US" sz="1100" dirty="0" err="1">
                <a:latin typeface="Roboto" panose="02000000000000000000" pitchFamily="2" charset="0"/>
                <a:ea typeface="Roboto" panose="02000000000000000000" pitchFamily="2" charset="0"/>
                <a:cs typeface="Arial" panose="020B0604020202020204" pitchFamily="34" charset="0"/>
              </a:rPr>
              <a:t>Gurvansaikhan</a:t>
            </a:r>
            <a:r>
              <a:rPr lang="en-US" sz="1100" dirty="0">
                <a:latin typeface="Roboto" panose="02000000000000000000" pitchFamily="2" charset="0"/>
                <a:ea typeface="Roboto" panose="02000000000000000000" pitchFamily="2" charset="0"/>
                <a:cs typeface="Arial" panose="020B0604020202020204" pitchFamily="34" charset="0"/>
              </a:rPr>
              <a:t>" airport has been newly prepared and included in the "List of State Property Concession Items" approved by the appendix of the Government Resolution No. 317 of 2013. </a:t>
            </a:r>
          </a:p>
          <a:p>
            <a:pPr algn="just"/>
            <a:endParaRPr lang="en-US" sz="1100" dirty="0">
              <a:latin typeface="Roboto" panose="02000000000000000000" pitchFamily="2"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100" dirty="0">
                <a:latin typeface="Roboto" panose="02000000000000000000" pitchFamily="2" charset="0"/>
                <a:ea typeface="Roboto" panose="02000000000000000000" pitchFamily="2" charset="0"/>
                <a:cs typeface="Arial" panose="020B0604020202020204" pitchFamily="34" charset="0"/>
              </a:rPr>
              <a:t>It was added to the "List of State Property Concession Items" approved by Government Resolution No. 253 dated 07.05.2023 as an appendix to Resolution No. 317 of 2013.</a:t>
            </a:r>
            <a:endParaRPr lang="en-US" sz="1050" b="1" dirty="0">
              <a:latin typeface="Roboto" panose="02000000000000000000" pitchFamily="2" charset="0"/>
              <a:ea typeface="Roboto" panose="02000000000000000000" pitchFamily="2" charset="0"/>
              <a:cs typeface="Arial" panose="020B0604020202020204" pitchFamily="34" charset="0"/>
            </a:endParaRPr>
          </a:p>
          <a:p>
            <a:pPr algn="just"/>
            <a:endParaRPr lang="en-US" sz="1050" b="1" dirty="0">
              <a:latin typeface="Arial" panose="020B0604020202020204" pitchFamily="34" charset="0"/>
              <a:ea typeface="Roboto" panose="02000000000000000000" pitchFamily="2" charset="0"/>
              <a:cs typeface="Arial" panose="020B0604020202020204" pitchFamily="34" charset="0"/>
            </a:endParaRPr>
          </a:p>
        </p:txBody>
      </p:sp>
      <p:sp>
        <p:nvSpPr>
          <p:cNvPr id="10" name="TextBox 9">
            <a:extLst>
              <a:ext uri="{FF2B5EF4-FFF2-40B4-BE49-F238E27FC236}">
                <a16:creationId xmlns:a16="http://schemas.microsoft.com/office/drawing/2014/main" id="{B051DE05-38E2-E3B5-3EBA-C459C6B3EF60}"/>
              </a:ext>
            </a:extLst>
          </p:cNvPr>
          <p:cNvSpPr txBox="1"/>
          <p:nvPr/>
        </p:nvSpPr>
        <p:spPr>
          <a:xfrm>
            <a:off x="256129" y="7538575"/>
            <a:ext cx="6021385" cy="1299715"/>
          </a:xfrm>
          <a:prstGeom prst="rect">
            <a:avLst/>
          </a:prstGeom>
          <a:noFill/>
        </p:spPr>
        <p:txBody>
          <a:bodyPr wrap="square" rtlCol="0">
            <a:spAutoFit/>
          </a:bodyPr>
          <a:lstStyle/>
          <a:p>
            <a:pPr marL="171450" indent="-171450" algn="just">
              <a:lnSpc>
                <a:spcPct val="114000"/>
              </a:lnSpc>
              <a:buFont typeface="Arial" panose="020B0604020202020204" pitchFamily="34" charset="0"/>
              <a:buChar char="•"/>
            </a:pPr>
            <a:r>
              <a:rPr lang="en-US" sz="1400" dirty="0">
                <a:latin typeface="Roboto" panose="02000000000000000000" pitchFamily="2" charset="0"/>
                <a:ea typeface="Roboto" panose="02000000000000000000" pitchFamily="2" charset="0"/>
                <a:cs typeface="Arial" panose="020B0604020202020204" pitchFamily="34" charset="0"/>
              </a:rPr>
              <a:t>Development of a technical task project related to the competitive selection process for awarding airport concessions.</a:t>
            </a:r>
          </a:p>
          <a:p>
            <a:pPr algn="just">
              <a:lnSpc>
                <a:spcPct val="114000"/>
              </a:lnSpc>
            </a:pPr>
            <a:endParaRPr lang="en-US" sz="1400" dirty="0">
              <a:latin typeface="Roboto" panose="02000000000000000000" pitchFamily="2" charset="0"/>
              <a:ea typeface="Roboto" panose="02000000000000000000" pitchFamily="2" charset="0"/>
              <a:cs typeface="Arial" panose="020B0604020202020204" pitchFamily="34" charset="0"/>
            </a:endParaRPr>
          </a:p>
          <a:p>
            <a:pPr marL="171450" indent="-171450" algn="just">
              <a:lnSpc>
                <a:spcPct val="114000"/>
              </a:lnSpc>
              <a:buFont typeface="Arial" panose="020B0604020202020204" pitchFamily="34" charset="0"/>
              <a:buChar char="•"/>
            </a:pPr>
            <a:r>
              <a:rPr lang="en-US" sz="1400" dirty="0">
                <a:latin typeface="Roboto" panose="02000000000000000000" pitchFamily="2" charset="0"/>
                <a:ea typeface="Roboto" panose="02000000000000000000" pitchFamily="2" charset="0"/>
                <a:cs typeface="Arial" panose="020B0604020202020204" pitchFamily="34" charset="0"/>
              </a:rPr>
              <a:t>Take measures to prepare for the international open bidding process for concessions.</a:t>
            </a:r>
            <a:endParaRPr lang="mn-MN" sz="14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492410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2EBB7B-5FF7-AF00-17A8-C73727EC4D6A}"/>
              </a:ext>
            </a:extLst>
          </p:cNvPr>
          <p:cNvSpPr txBox="1"/>
          <p:nvPr/>
        </p:nvSpPr>
        <p:spPr>
          <a:xfrm>
            <a:off x="2522748" y="1371487"/>
            <a:ext cx="3929064" cy="1754326"/>
          </a:xfrm>
          <a:prstGeom prst="rect">
            <a:avLst/>
          </a:prstGeom>
          <a:noFill/>
        </p:spPr>
        <p:txBody>
          <a:bodyPr wrap="square">
            <a:spAutoFit/>
          </a:bodyPr>
          <a:lstStyle/>
          <a:p>
            <a:pPr algn="just"/>
            <a:r>
              <a:rPr lang="en-US" sz="1800" b="1" dirty="0">
                <a:solidFill>
                  <a:schemeClr val="bg1"/>
                </a:solidFill>
                <a:latin typeface="Arial" panose="020B0604020202020204" pitchFamily="34" charset="0"/>
                <a:ea typeface="Roboto Black" panose="02000000000000000000" pitchFamily="2" charset="0"/>
                <a:cs typeface="Arial" panose="020B0604020202020204" pitchFamily="34" charset="0"/>
              </a:rPr>
              <a:t>Establishing the new airport with 4E aerodrome reference code  and passenger terminal complex in “New </a:t>
            </a:r>
            <a:r>
              <a:rPr lang="en-US" sz="1800" b="1" dirty="0" err="1">
                <a:solidFill>
                  <a:schemeClr val="bg1"/>
                </a:solidFill>
                <a:latin typeface="Arial" panose="020B0604020202020204" pitchFamily="34" charset="0"/>
                <a:ea typeface="Roboto Black" panose="02000000000000000000" pitchFamily="2" charset="0"/>
                <a:cs typeface="Arial" panose="020B0604020202020204" pitchFamily="34" charset="0"/>
              </a:rPr>
              <a:t>Kharkhorum</a:t>
            </a:r>
            <a:r>
              <a:rPr lang="en-US" sz="1800" b="1" dirty="0">
                <a:solidFill>
                  <a:schemeClr val="bg1"/>
                </a:solidFill>
                <a:latin typeface="Arial" panose="020B0604020202020204" pitchFamily="34" charset="0"/>
                <a:ea typeface="Roboto Black" panose="02000000000000000000" pitchFamily="2" charset="0"/>
                <a:cs typeface="Arial" panose="020B0604020202020204" pitchFamily="34" charset="0"/>
              </a:rPr>
              <a:t>” in compliance with ICAO </a:t>
            </a:r>
            <a:r>
              <a:rPr lang="en-US" sz="1800" b="1" dirty="0" err="1">
                <a:solidFill>
                  <a:schemeClr val="bg1"/>
                </a:solidFill>
                <a:latin typeface="Arial" panose="020B0604020202020204" pitchFamily="34" charset="0"/>
                <a:ea typeface="Roboto Black" panose="02000000000000000000" pitchFamily="2" charset="0"/>
                <a:cs typeface="Arial" panose="020B0604020202020204" pitchFamily="34" charset="0"/>
              </a:rPr>
              <a:t>standart</a:t>
            </a:r>
            <a:r>
              <a:rPr lang="en-US" sz="1800" b="1" dirty="0">
                <a:solidFill>
                  <a:schemeClr val="bg1"/>
                </a:solidFill>
                <a:latin typeface="Arial" panose="020B0604020202020204" pitchFamily="34" charset="0"/>
                <a:ea typeface="Roboto Black" panose="02000000000000000000" pitchFamily="2" charset="0"/>
                <a:cs typeface="Arial" panose="020B0604020202020204" pitchFamily="34" charset="0"/>
              </a:rPr>
              <a:t> project </a:t>
            </a:r>
          </a:p>
        </p:txBody>
      </p:sp>
      <p:sp>
        <p:nvSpPr>
          <p:cNvPr id="3" name="TextBox 2">
            <a:extLst>
              <a:ext uri="{FF2B5EF4-FFF2-40B4-BE49-F238E27FC236}">
                <a16:creationId xmlns:a16="http://schemas.microsoft.com/office/drawing/2014/main" id="{89261AEA-CDEA-AA9B-98B6-03E294D60219}"/>
              </a:ext>
            </a:extLst>
          </p:cNvPr>
          <p:cNvSpPr txBox="1"/>
          <p:nvPr/>
        </p:nvSpPr>
        <p:spPr>
          <a:xfrm>
            <a:off x="2454571" y="3224515"/>
            <a:ext cx="3904299" cy="2492990"/>
          </a:xfrm>
          <a:prstGeom prst="rect">
            <a:avLst/>
          </a:prstGeom>
          <a:noFill/>
        </p:spPr>
        <p:txBody>
          <a:bodyPr wrap="square" rtlCol="0">
            <a:spAutoFit/>
          </a:bodyPr>
          <a:lstStyle/>
          <a:p>
            <a:pPr marL="171450" indent="-171450" algn="just">
              <a:buFont typeface="Arial" panose="020B0604020202020204" pitchFamily="34" charset="0"/>
              <a:buChar char="•"/>
            </a:pPr>
            <a:r>
              <a:rPr lang="en-US" sz="1200" dirty="0">
                <a:latin typeface="Arial" panose="020B0604020202020204" pitchFamily="34" charset="0"/>
                <a:ea typeface="Roboto" panose="02000000000000000000" pitchFamily="2" charset="0"/>
                <a:cs typeface="Arial" panose="020B0604020202020204" pitchFamily="34" charset="0"/>
              </a:rPr>
              <a:t>Increase the role and responsibility of the state in terms of society and economy, stabilize air transport services in remote areas, and expand international air connections;</a:t>
            </a:r>
          </a:p>
          <a:p>
            <a:pPr marL="171450" indent="-171450" algn="just">
              <a:buFont typeface="Arial" panose="020B0604020202020204" pitchFamily="34" charset="0"/>
              <a:buChar char="•"/>
            </a:pPr>
            <a:endParaRPr lang="en-US" sz="1200" dirty="0">
              <a:latin typeface="Arial" panose="020B0604020202020204" pitchFamily="34"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200" dirty="0">
                <a:latin typeface="Arial" panose="020B0604020202020204" pitchFamily="34" charset="0"/>
                <a:ea typeface="Roboto" panose="02000000000000000000" pitchFamily="2" charset="0"/>
                <a:cs typeface="Arial" panose="020B0604020202020204" pitchFamily="34" charset="0"/>
              </a:rPr>
              <a:t>Implementation of liberalization of international air transport, creation of competition, support for tourism development;</a:t>
            </a:r>
          </a:p>
          <a:p>
            <a:pPr marL="171450" indent="-171450" algn="just">
              <a:buFont typeface="Arial" panose="020B0604020202020204" pitchFamily="34" charset="0"/>
              <a:buChar char="•"/>
            </a:pPr>
            <a:endParaRPr lang="en-US" sz="1200" dirty="0">
              <a:latin typeface="Arial" panose="020B0604020202020204" pitchFamily="34"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200" dirty="0">
                <a:latin typeface="Arial" panose="020B0604020202020204" pitchFamily="34" charset="0"/>
                <a:ea typeface="Roboto" panose="02000000000000000000" pitchFamily="2" charset="0"/>
                <a:cs typeface="Arial" panose="020B0604020202020204" pitchFamily="34" charset="0"/>
              </a:rPr>
              <a:t>It will support local development, increase jobs, improve people's livelihoods, and reduce migration.</a:t>
            </a:r>
          </a:p>
          <a:p>
            <a:pPr algn="just"/>
            <a:endParaRPr lang="en-US" sz="1200" dirty="0">
              <a:latin typeface="Arial" panose="020B0604020202020204" pitchFamily="34" charset="0"/>
              <a:ea typeface="Roboto" panose="02000000000000000000" pitchFamily="2" charset="0"/>
              <a:cs typeface="Arial" panose="020B0604020202020204" pitchFamily="34" charset="0"/>
            </a:endParaRPr>
          </a:p>
          <a:p>
            <a:pPr algn="just"/>
            <a:endParaRPr lang="en-US" sz="1200" dirty="0">
              <a:latin typeface="Arial" panose="020B0604020202020204" pitchFamily="34" charset="0"/>
              <a:ea typeface="Roboto" panose="02000000000000000000" pitchFamily="2" charset="0"/>
              <a:cs typeface="Arial" panose="020B0604020202020204" pitchFamily="34" charset="0"/>
            </a:endParaRPr>
          </a:p>
        </p:txBody>
      </p:sp>
      <p:sp>
        <p:nvSpPr>
          <p:cNvPr id="9" name="TextBox 8">
            <a:extLst>
              <a:ext uri="{FF2B5EF4-FFF2-40B4-BE49-F238E27FC236}">
                <a16:creationId xmlns:a16="http://schemas.microsoft.com/office/drawing/2014/main" id="{26BCEB9B-746E-31ED-AA50-1652236E83DA}"/>
              </a:ext>
            </a:extLst>
          </p:cNvPr>
          <p:cNvSpPr txBox="1"/>
          <p:nvPr/>
        </p:nvSpPr>
        <p:spPr>
          <a:xfrm>
            <a:off x="2743593" y="5396974"/>
            <a:ext cx="4114407" cy="369332"/>
          </a:xfrm>
          <a:prstGeom prst="rect">
            <a:avLst/>
          </a:prstGeom>
          <a:noFill/>
        </p:spPr>
        <p:txBody>
          <a:bodyPr wrap="square" rtlCol="0">
            <a:spAutoFit/>
          </a:bodyPr>
          <a:lstStyle/>
          <a:p>
            <a:r>
              <a:rPr lang="en-US" b="1" dirty="0">
                <a:solidFill>
                  <a:srgbClr val="FFFF00"/>
                </a:solidFill>
                <a:latin typeface="Arial" panose="020B0604020202020204" pitchFamily="34" charset="0"/>
                <a:ea typeface="Roboto Black" panose="02000000000000000000" pitchFamily="2" charset="0"/>
                <a:cs typeface="Arial" panose="020B0604020202020204" pitchFamily="34" charset="0"/>
              </a:rPr>
              <a:t>Investment</a:t>
            </a:r>
          </a:p>
        </p:txBody>
      </p:sp>
      <p:sp>
        <p:nvSpPr>
          <p:cNvPr id="10" name="TextBox 9">
            <a:extLst>
              <a:ext uri="{FF2B5EF4-FFF2-40B4-BE49-F238E27FC236}">
                <a16:creationId xmlns:a16="http://schemas.microsoft.com/office/drawing/2014/main" id="{49AC1C55-5797-45AB-2743-2B46CC887F7B}"/>
              </a:ext>
            </a:extLst>
          </p:cNvPr>
          <p:cNvSpPr txBox="1"/>
          <p:nvPr/>
        </p:nvSpPr>
        <p:spPr>
          <a:xfrm>
            <a:off x="2689555" y="5717505"/>
            <a:ext cx="3532010" cy="923330"/>
          </a:xfrm>
          <a:prstGeom prst="rect">
            <a:avLst/>
          </a:prstGeom>
          <a:noFill/>
        </p:spPr>
        <p:txBody>
          <a:bodyPr wrap="square" rtlCol="0">
            <a:spAutoFit/>
          </a:bodyPr>
          <a:lstStyle/>
          <a:p>
            <a:r>
              <a:rPr lang="en-US" sz="1800" b="1" dirty="0">
                <a:solidFill>
                  <a:srgbClr val="EF5E26"/>
                </a:solidFill>
                <a:latin typeface="Roboto Black" panose="02000000000000000000" pitchFamily="2" charset="0"/>
                <a:ea typeface="Roboto Black" panose="02000000000000000000" pitchFamily="2" charset="0"/>
                <a:cs typeface="Arial" panose="020B0604020202020204" pitchFamily="34" charset="0"/>
              </a:rPr>
              <a:t>Required investment of the project will be determined at the as-built drawing stage </a:t>
            </a:r>
            <a:endParaRPr lang="mn-MN" sz="1800" b="1" dirty="0">
              <a:solidFill>
                <a:srgbClr val="EF5E26"/>
              </a:solidFill>
              <a:latin typeface="Roboto Black" panose="02000000000000000000" pitchFamily="2" charset="0"/>
              <a:ea typeface="Roboto Black" panose="02000000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D9CD1921-2098-6F23-B593-5294568201A5}"/>
              </a:ext>
            </a:extLst>
          </p:cNvPr>
          <p:cNvPicPr>
            <a:picLocks noChangeAspect="1"/>
          </p:cNvPicPr>
          <p:nvPr/>
        </p:nvPicPr>
        <p:blipFill>
          <a:blip r:embed="rId2"/>
          <a:stretch>
            <a:fillRect/>
          </a:stretch>
        </p:blipFill>
        <p:spPr>
          <a:xfrm>
            <a:off x="2743593" y="6596983"/>
            <a:ext cx="3708219" cy="2176585"/>
          </a:xfrm>
          <a:prstGeom prst="rect">
            <a:avLst/>
          </a:prstGeom>
        </p:spPr>
      </p:pic>
      <p:sp>
        <p:nvSpPr>
          <p:cNvPr id="6" name="Rectangle: Rounded Corners 50">
            <a:extLst>
              <a:ext uri="{FF2B5EF4-FFF2-40B4-BE49-F238E27FC236}">
                <a16:creationId xmlns:a16="http://schemas.microsoft.com/office/drawing/2014/main" id="{7C4EF4CB-8293-8486-CAF0-8CC7DB6B13BC}"/>
              </a:ext>
            </a:extLst>
          </p:cNvPr>
          <p:cNvSpPr/>
          <p:nvPr/>
        </p:nvSpPr>
        <p:spPr>
          <a:xfrm>
            <a:off x="277937" y="4063194"/>
            <a:ext cx="1797207" cy="1844798"/>
          </a:xfrm>
          <a:prstGeom prst="round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1050" b="1" dirty="0">
                <a:solidFill>
                  <a:srgbClr val="FFFF00"/>
                </a:solidFill>
                <a:latin typeface="Roboto" panose="02000000000000000000" pitchFamily="2" charset="0"/>
                <a:ea typeface="Roboto" panose="02000000000000000000" pitchFamily="2" charset="0"/>
                <a:cs typeface="Times New Roman" panose="02020603050405020304" pitchFamily="18" charset="0"/>
              </a:rPr>
              <a:t>PASSENGER TARMINAL BUILDING WILL ACCOMMODATE </a:t>
            </a:r>
            <a:r>
              <a:rPr lang="mn-MN" sz="1050" b="1" dirty="0">
                <a:solidFill>
                  <a:srgbClr val="FFFF00"/>
                </a:solidFill>
                <a:latin typeface="Roboto" panose="02000000000000000000" pitchFamily="2" charset="0"/>
                <a:ea typeface="Roboto" panose="02000000000000000000" pitchFamily="2" charset="0"/>
                <a:cs typeface="Times New Roman" panose="02020603050405020304" pitchFamily="18" charset="0"/>
              </a:rPr>
              <a:t>800</a:t>
            </a:r>
            <a:r>
              <a:rPr lang="en-US" sz="1050" b="1" dirty="0">
                <a:solidFill>
                  <a:srgbClr val="FFFF00"/>
                </a:solidFill>
                <a:latin typeface="Roboto" panose="02000000000000000000" pitchFamily="2" charset="0"/>
                <a:ea typeface="Roboto" panose="02000000000000000000" pitchFamily="2" charset="0"/>
                <a:cs typeface="Times New Roman" panose="02020603050405020304" pitchFamily="18" charset="0"/>
              </a:rPr>
              <a:t> PASSENGERS PER HOUR</a:t>
            </a:r>
            <a:r>
              <a:rPr lang="mn-MN" sz="1050" b="1" dirty="0">
                <a:solidFill>
                  <a:srgbClr val="FFFF00"/>
                </a:solidFill>
                <a:latin typeface="Roboto" panose="02000000000000000000" pitchFamily="2" charset="0"/>
                <a:ea typeface="Roboto" panose="02000000000000000000" pitchFamily="2" charset="0"/>
                <a:cs typeface="Times New Roman" panose="02020603050405020304" pitchFamily="18" charset="0"/>
              </a:rPr>
              <a:t>. </a:t>
            </a:r>
          </a:p>
          <a:p>
            <a:pPr algn="ctr">
              <a:lnSpc>
                <a:spcPct val="107000"/>
              </a:lnSpc>
              <a:spcAft>
                <a:spcPts val="800"/>
              </a:spcAft>
            </a:pPr>
            <a:r>
              <a:rPr lang="en-US" sz="1050" b="1" dirty="0">
                <a:solidFill>
                  <a:srgbClr val="FFFF00"/>
                </a:solidFill>
                <a:latin typeface="Roboto" panose="02000000000000000000" pitchFamily="2" charset="0"/>
                <a:ea typeface="Roboto" panose="02000000000000000000" pitchFamily="2" charset="0"/>
                <a:cs typeface="Times New Roman" panose="02020603050405020304" pitchFamily="18" charset="0"/>
              </a:rPr>
              <a:t>THE RUNWAY WILL BE CAPABLE OF DELIVERING 4D TYPE AIRCRAFT BOEING 7</a:t>
            </a:r>
            <a:r>
              <a:rPr lang="mn-MN" sz="1050" b="1" dirty="0">
                <a:solidFill>
                  <a:srgbClr val="FFFF00"/>
                </a:solidFill>
                <a:latin typeface="Roboto" panose="02000000000000000000" pitchFamily="2" charset="0"/>
                <a:ea typeface="Roboto" panose="02000000000000000000" pitchFamily="2" charset="0"/>
                <a:cs typeface="Times New Roman" panose="02020603050405020304" pitchFamily="18" charset="0"/>
              </a:rPr>
              <a:t>4</a:t>
            </a:r>
            <a:r>
              <a:rPr lang="en-US" sz="1050" b="1" dirty="0">
                <a:solidFill>
                  <a:srgbClr val="FFFF00"/>
                </a:solidFill>
                <a:latin typeface="Roboto" panose="02000000000000000000" pitchFamily="2" charset="0"/>
                <a:ea typeface="Roboto" panose="02000000000000000000" pitchFamily="2" charset="0"/>
                <a:cs typeface="Times New Roman" panose="02020603050405020304" pitchFamily="18" charset="0"/>
              </a:rPr>
              <a:t>7-</a:t>
            </a:r>
            <a:r>
              <a:rPr lang="mn-MN" sz="1050" b="1" dirty="0">
                <a:solidFill>
                  <a:srgbClr val="FFFF00"/>
                </a:solidFill>
                <a:latin typeface="Roboto" panose="02000000000000000000" pitchFamily="2" charset="0"/>
                <a:ea typeface="Roboto" panose="02000000000000000000" pitchFamily="2" charset="0"/>
                <a:cs typeface="Times New Roman" panose="02020603050405020304" pitchFamily="18" charset="0"/>
              </a:rPr>
              <a:t>4</a:t>
            </a:r>
            <a:r>
              <a:rPr lang="en-US" sz="1050" b="1" dirty="0">
                <a:solidFill>
                  <a:srgbClr val="FFFF00"/>
                </a:solidFill>
                <a:latin typeface="Roboto" panose="02000000000000000000" pitchFamily="2" charset="0"/>
                <a:ea typeface="Roboto" panose="02000000000000000000" pitchFamily="2" charset="0"/>
                <a:cs typeface="Times New Roman" panose="02020603050405020304" pitchFamily="18" charset="0"/>
              </a:rPr>
              <a:t>00.</a:t>
            </a:r>
            <a:endParaRPr lang="en-US" sz="1050" dirty="0">
              <a:solidFill>
                <a:srgbClr val="FFFF00"/>
              </a:solidFill>
              <a:effectLst/>
              <a:latin typeface="Roboto" panose="02000000000000000000" pitchFamily="2" charset="0"/>
              <a:ea typeface="Roboto" panose="02000000000000000000" pitchFamily="2" charset="0"/>
              <a:cs typeface="Times New Roman" panose="02020603050405020304" pitchFamily="18" charset="0"/>
            </a:endParaRPr>
          </a:p>
        </p:txBody>
      </p:sp>
      <p:sp>
        <p:nvSpPr>
          <p:cNvPr id="4" name="Oval 3">
            <a:extLst>
              <a:ext uri="{FF2B5EF4-FFF2-40B4-BE49-F238E27FC236}">
                <a16:creationId xmlns:a16="http://schemas.microsoft.com/office/drawing/2014/main" id="{DDD4DC95-50DC-DEF1-9B98-E061956E5FC3}"/>
              </a:ext>
            </a:extLst>
          </p:cNvPr>
          <p:cNvSpPr/>
          <p:nvPr/>
        </p:nvSpPr>
        <p:spPr>
          <a:xfrm>
            <a:off x="5373656" y="9131939"/>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32" name="Oval 31">
            <a:extLst>
              <a:ext uri="{FF2B5EF4-FFF2-40B4-BE49-F238E27FC236}">
                <a16:creationId xmlns:a16="http://schemas.microsoft.com/office/drawing/2014/main" id="{0FA83576-2D25-1A76-5377-D190CAC349F4}"/>
              </a:ext>
            </a:extLst>
          </p:cNvPr>
          <p:cNvSpPr/>
          <p:nvPr/>
        </p:nvSpPr>
        <p:spPr>
          <a:xfrm>
            <a:off x="4226117" y="9131939"/>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33" name="Oval 32">
            <a:extLst>
              <a:ext uri="{FF2B5EF4-FFF2-40B4-BE49-F238E27FC236}">
                <a16:creationId xmlns:a16="http://schemas.microsoft.com/office/drawing/2014/main" id="{8CEA3773-25F2-ED7F-76BB-5DDB03BAFDC8}"/>
              </a:ext>
            </a:extLst>
          </p:cNvPr>
          <p:cNvSpPr/>
          <p:nvPr/>
        </p:nvSpPr>
        <p:spPr>
          <a:xfrm>
            <a:off x="3098087" y="9140536"/>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34" name="Oval 33">
            <a:extLst>
              <a:ext uri="{FF2B5EF4-FFF2-40B4-BE49-F238E27FC236}">
                <a16:creationId xmlns:a16="http://schemas.microsoft.com/office/drawing/2014/main" id="{D50E61AC-8414-0FCA-62DD-A1CD2D8F0799}"/>
              </a:ext>
            </a:extLst>
          </p:cNvPr>
          <p:cNvSpPr/>
          <p:nvPr/>
        </p:nvSpPr>
        <p:spPr>
          <a:xfrm>
            <a:off x="1897999" y="9140536"/>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grpSp>
        <p:nvGrpSpPr>
          <p:cNvPr id="35" name="Group 34">
            <a:extLst>
              <a:ext uri="{FF2B5EF4-FFF2-40B4-BE49-F238E27FC236}">
                <a16:creationId xmlns:a16="http://schemas.microsoft.com/office/drawing/2014/main" id="{B8ACF968-4EBF-168E-E8E9-E7F946D4823E}"/>
              </a:ext>
            </a:extLst>
          </p:cNvPr>
          <p:cNvGrpSpPr/>
          <p:nvPr/>
        </p:nvGrpSpPr>
        <p:grpSpPr>
          <a:xfrm>
            <a:off x="632377" y="9131939"/>
            <a:ext cx="5563515" cy="702321"/>
            <a:chOff x="424464" y="8662382"/>
            <a:chExt cx="5563515" cy="702321"/>
          </a:xfrm>
        </p:grpSpPr>
        <p:sp>
          <p:nvSpPr>
            <p:cNvPr id="36" name="TextBox 35">
              <a:extLst>
                <a:ext uri="{FF2B5EF4-FFF2-40B4-BE49-F238E27FC236}">
                  <a16:creationId xmlns:a16="http://schemas.microsoft.com/office/drawing/2014/main" id="{96A14D1B-517F-0660-22E4-21DD5275CE87}"/>
                </a:ext>
              </a:extLst>
            </p:cNvPr>
            <p:cNvSpPr txBox="1"/>
            <p:nvPr/>
          </p:nvSpPr>
          <p:spPr>
            <a:xfrm>
              <a:off x="2852256" y="8932572"/>
              <a:ext cx="800431" cy="369332"/>
            </a:xfrm>
            <a:prstGeom prst="rect">
              <a:avLst/>
            </a:prstGeom>
            <a:noFill/>
          </p:spPr>
          <p:txBody>
            <a:bodyPr wrap="square" rtlCol="0">
              <a:spAutoFit/>
            </a:bodyPr>
            <a:lstStyle/>
            <a:p>
              <a:pPr algn="ctr"/>
              <a:r>
                <a:rPr lang="en-US" sz="900" b="1" dirty="0">
                  <a:solidFill>
                    <a:srgbClr val="FF0000"/>
                  </a:solidFill>
                  <a:latin typeface="Roboto Black" panose="02000000000000000000" pitchFamily="2" charset="0"/>
                  <a:ea typeface="Roboto Black" panose="02000000000000000000" pitchFamily="2" charset="0"/>
                  <a:cs typeface="Arial" panose="020B0604020202020204" pitchFamily="34" charset="0"/>
                </a:rPr>
                <a:t>LAND PERMIT</a:t>
              </a:r>
            </a:p>
          </p:txBody>
        </p:sp>
        <p:sp>
          <p:nvSpPr>
            <p:cNvPr id="37" name="TextBox 36">
              <a:extLst>
                <a:ext uri="{FF2B5EF4-FFF2-40B4-BE49-F238E27FC236}">
                  <a16:creationId xmlns:a16="http://schemas.microsoft.com/office/drawing/2014/main" id="{78046BB6-57CF-335D-A3D5-5D953AC5C02F}"/>
                </a:ext>
              </a:extLst>
            </p:cNvPr>
            <p:cNvSpPr txBox="1"/>
            <p:nvPr/>
          </p:nvSpPr>
          <p:spPr>
            <a:xfrm>
              <a:off x="1691918" y="8970729"/>
              <a:ext cx="733425" cy="246221"/>
            </a:xfrm>
            <a:prstGeom prst="rect">
              <a:avLst/>
            </a:prstGeom>
            <a:noFill/>
          </p:spPr>
          <p:txBody>
            <a:bodyPr wrap="square" rtlCol="0">
              <a:spAutoFit/>
            </a:bodyPr>
            <a:lstStyle/>
            <a:p>
              <a:pPr algn="ctr"/>
              <a:r>
                <a:rPr lang="en-US" sz="1000" b="1" dirty="0">
                  <a:solidFill>
                    <a:srgbClr val="FF0000"/>
                  </a:solidFill>
                  <a:latin typeface="Roboto Black" panose="02000000000000000000" pitchFamily="2" charset="0"/>
                  <a:ea typeface="Roboto Black" panose="02000000000000000000" pitchFamily="2" charset="0"/>
                  <a:cs typeface="Arial" panose="020B0604020202020204" pitchFamily="34" charset="0"/>
                </a:rPr>
                <a:t>DESIGN</a:t>
              </a:r>
            </a:p>
          </p:txBody>
        </p:sp>
        <p:sp>
          <p:nvSpPr>
            <p:cNvPr id="38" name="TextBox 37">
              <a:extLst>
                <a:ext uri="{FF2B5EF4-FFF2-40B4-BE49-F238E27FC236}">
                  <a16:creationId xmlns:a16="http://schemas.microsoft.com/office/drawing/2014/main" id="{C6FA11B1-18EE-0213-FA6E-93A01654D6BD}"/>
                </a:ext>
              </a:extLst>
            </p:cNvPr>
            <p:cNvSpPr txBox="1"/>
            <p:nvPr/>
          </p:nvSpPr>
          <p:spPr>
            <a:xfrm>
              <a:off x="5146234" y="8932572"/>
              <a:ext cx="841745" cy="338554"/>
            </a:xfrm>
            <a:prstGeom prst="rect">
              <a:avLst/>
            </a:prstGeom>
            <a:noFill/>
          </p:spPr>
          <p:txBody>
            <a:bodyPr wrap="square" rtlCol="0">
              <a:spAutoFit/>
            </a:bodyPr>
            <a:lstStyle/>
            <a:p>
              <a:pPr algn="ctr"/>
              <a:r>
                <a:rPr lang="en-US" sz="800" b="1" dirty="0">
                  <a:solidFill>
                    <a:srgbClr val="FF0000"/>
                  </a:solidFill>
                  <a:latin typeface="Roboto Black" panose="02000000000000000000" pitchFamily="2" charset="0"/>
                  <a:ea typeface="Roboto Black" panose="02000000000000000000" pitchFamily="2" charset="0"/>
                  <a:cs typeface="Arial" panose="020B0604020202020204" pitchFamily="34" charset="0"/>
                </a:rPr>
                <a:t>FINANCING SOLUTION</a:t>
              </a:r>
            </a:p>
          </p:txBody>
        </p:sp>
        <p:sp>
          <p:nvSpPr>
            <p:cNvPr id="39" name="Oval 38">
              <a:extLst>
                <a:ext uri="{FF2B5EF4-FFF2-40B4-BE49-F238E27FC236}">
                  <a16:creationId xmlns:a16="http://schemas.microsoft.com/office/drawing/2014/main" id="{EFB4F90A-14F6-BB0D-2A5E-523471710BBA}"/>
                </a:ext>
              </a:extLst>
            </p:cNvPr>
            <p:cNvSpPr/>
            <p:nvPr/>
          </p:nvSpPr>
          <p:spPr>
            <a:xfrm>
              <a:off x="457548" y="8662382"/>
              <a:ext cx="702321" cy="702321"/>
            </a:xfrm>
            <a:prstGeom prst="ellipse">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FF0000"/>
                </a:solidFill>
                <a:latin typeface="Roboto Black" panose="02000000000000000000" pitchFamily="2" charset="0"/>
                <a:ea typeface="Roboto Black" panose="02000000000000000000" pitchFamily="2" charset="0"/>
              </a:endParaRPr>
            </a:p>
          </p:txBody>
        </p:sp>
        <p:sp>
          <p:nvSpPr>
            <p:cNvPr id="40" name="TextBox 39">
              <a:extLst>
                <a:ext uri="{FF2B5EF4-FFF2-40B4-BE49-F238E27FC236}">
                  <a16:creationId xmlns:a16="http://schemas.microsoft.com/office/drawing/2014/main" id="{04755C88-30A4-73AA-2701-683343A6CE3E}"/>
                </a:ext>
              </a:extLst>
            </p:cNvPr>
            <p:cNvSpPr txBox="1"/>
            <p:nvPr/>
          </p:nvSpPr>
          <p:spPr>
            <a:xfrm>
              <a:off x="424464" y="8922256"/>
              <a:ext cx="841745" cy="338554"/>
            </a:xfrm>
            <a:prstGeom prst="rect">
              <a:avLst/>
            </a:prstGeom>
            <a:noFill/>
          </p:spPr>
          <p:txBody>
            <a:bodyPr wrap="square" rtlCol="0">
              <a:spAutoFit/>
            </a:bodyPr>
            <a:lstStyle/>
            <a:p>
              <a:pPr algn="ctr"/>
              <a:r>
                <a:rPr lang="en-US" sz="800" b="1" dirty="0">
                  <a:solidFill>
                    <a:srgbClr val="FF0000"/>
                  </a:solidFill>
                  <a:latin typeface="Roboto Black" panose="02000000000000000000" pitchFamily="2" charset="0"/>
                  <a:ea typeface="Roboto Black" panose="02000000000000000000" pitchFamily="2" charset="0"/>
                  <a:cs typeface="Arial" panose="020B0604020202020204" pitchFamily="34" charset="0"/>
                </a:rPr>
                <a:t>FEASIBILITY STUDY</a:t>
              </a:r>
            </a:p>
          </p:txBody>
        </p:sp>
        <p:sp>
          <p:nvSpPr>
            <p:cNvPr id="41" name="TextBox 40">
              <a:extLst>
                <a:ext uri="{FF2B5EF4-FFF2-40B4-BE49-F238E27FC236}">
                  <a16:creationId xmlns:a16="http://schemas.microsoft.com/office/drawing/2014/main" id="{7603FF6F-D2DE-BD65-6068-128463AF7646}"/>
                </a:ext>
              </a:extLst>
            </p:cNvPr>
            <p:cNvSpPr txBox="1"/>
            <p:nvPr/>
          </p:nvSpPr>
          <p:spPr>
            <a:xfrm>
              <a:off x="3890722" y="8955903"/>
              <a:ext cx="976794" cy="307777"/>
            </a:xfrm>
            <a:prstGeom prst="rect">
              <a:avLst/>
            </a:prstGeom>
            <a:noFill/>
          </p:spPr>
          <p:txBody>
            <a:bodyPr wrap="square" rtlCol="0">
              <a:spAutoFit/>
            </a:bodyPr>
            <a:lstStyle/>
            <a:p>
              <a:pPr algn="ctr"/>
              <a:r>
                <a:rPr lang="en-US" sz="700" b="1" dirty="0">
                  <a:solidFill>
                    <a:srgbClr val="FF0000"/>
                  </a:solidFill>
                  <a:latin typeface="Roboto Black" panose="02000000000000000000" pitchFamily="2" charset="0"/>
                  <a:ea typeface="Roboto Black" panose="02000000000000000000" pitchFamily="2" charset="0"/>
                  <a:cs typeface="Arial" panose="020B0604020202020204" pitchFamily="34" charset="0"/>
                </a:rPr>
                <a:t>ENVIRONMENTAL ASSESSMENT</a:t>
              </a:r>
            </a:p>
          </p:txBody>
        </p:sp>
        <p:pic>
          <p:nvPicPr>
            <p:cNvPr id="42" name="Graphic 9" descr="Close with solid fill">
              <a:extLst>
                <a:ext uri="{FF2B5EF4-FFF2-40B4-BE49-F238E27FC236}">
                  <a16:creationId xmlns:a16="http://schemas.microsoft.com/office/drawing/2014/main" id="{B80E652E-91B0-6C24-7CC5-7A243DF484E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31477" y="8701478"/>
              <a:ext cx="275774" cy="275774"/>
            </a:xfrm>
            <a:prstGeom prst="rect">
              <a:avLst/>
            </a:prstGeom>
          </p:spPr>
        </p:pic>
      </p:grpSp>
      <p:pic>
        <p:nvPicPr>
          <p:cNvPr id="43" name="Graphic 9" descr="Close with solid fill">
            <a:extLst>
              <a:ext uri="{FF2B5EF4-FFF2-40B4-BE49-F238E27FC236}">
                <a16:creationId xmlns:a16="http://schemas.microsoft.com/office/drawing/2014/main" id="{056FB7FE-A555-775E-2144-A6327537E85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5362" y="9171035"/>
            <a:ext cx="275774" cy="275774"/>
          </a:xfrm>
          <a:prstGeom prst="rect">
            <a:avLst/>
          </a:prstGeom>
        </p:spPr>
      </p:pic>
      <p:pic>
        <p:nvPicPr>
          <p:cNvPr id="47" name="Graphic 9" descr="Close with solid fill">
            <a:extLst>
              <a:ext uri="{FF2B5EF4-FFF2-40B4-BE49-F238E27FC236}">
                <a16:creationId xmlns:a16="http://schemas.microsoft.com/office/drawing/2014/main" id="{A0CF3A36-39DC-7C99-3DE2-20A17F82B99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11360" y="9171035"/>
            <a:ext cx="275774" cy="275774"/>
          </a:xfrm>
          <a:prstGeom prst="rect">
            <a:avLst/>
          </a:prstGeom>
        </p:spPr>
      </p:pic>
      <p:pic>
        <p:nvPicPr>
          <p:cNvPr id="48" name="Graphic 9" descr="Close with solid fill">
            <a:extLst>
              <a:ext uri="{FF2B5EF4-FFF2-40B4-BE49-F238E27FC236}">
                <a16:creationId xmlns:a16="http://schemas.microsoft.com/office/drawing/2014/main" id="{92124331-6A9F-4CA3-16CB-A505E6ECBE1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22859" y="9171035"/>
            <a:ext cx="275774" cy="275774"/>
          </a:xfrm>
          <a:prstGeom prst="rect">
            <a:avLst/>
          </a:prstGeom>
        </p:spPr>
      </p:pic>
      <p:pic>
        <p:nvPicPr>
          <p:cNvPr id="49" name="Graphic 9" descr="Close with solid fill">
            <a:extLst>
              <a:ext uri="{FF2B5EF4-FFF2-40B4-BE49-F238E27FC236}">
                <a16:creationId xmlns:a16="http://schemas.microsoft.com/office/drawing/2014/main" id="{7F2CA1CE-0B28-7B86-5FAD-6241FABA0F8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7132" y="9171035"/>
            <a:ext cx="275774" cy="275774"/>
          </a:xfrm>
          <a:prstGeom prst="rect">
            <a:avLst/>
          </a:prstGeom>
        </p:spPr>
      </p:pic>
      <p:pic>
        <p:nvPicPr>
          <p:cNvPr id="11" name="Picture 10">
            <a:extLst>
              <a:ext uri="{FF2B5EF4-FFF2-40B4-BE49-F238E27FC236}">
                <a16:creationId xmlns:a16="http://schemas.microsoft.com/office/drawing/2014/main" id="{4D1971E8-3FAA-9AA3-2C1D-1CA54A50DC61}"/>
              </a:ext>
            </a:extLst>
          </p:cNvPr>
          <p:cNvPicPr>
            <a:picLocks noChangeAspect="1"/>
          </p:cNvPicPr>
          <p:nvPr/>
        </p:nvPicPr>
        <p:blipFill rotWithShape="1">
          <a:blip r:embed="rId5">
            <a:extLst>
              <a:ext uri="{28A0092B-C50C-407E-A947-70E740481C1C}">
                <a14:useLocalDpi xmlns:a14="http://schemas.microsoft.com/office/drawing/2010/main" val="0"/>
              </a:ext>
            </a:extLst>
          </a:blip>
          <a:srcRect l="-2306" t="31316" r="69872" b="31776"/>
          <a:stretch/>
        </p:blipFill>
        <p:spPr>
          <a:xfrm>
            <a:off x="6095971" y="4967765"/>
            <a:ext cx="829232" cy="996082"/>
          </a:xfrm>
          <a:prstGeom prst="rect">
            <a:avLst/>
          </a:prstGeom>
        </p:spPr>
      </p:pic>
    </p:spTree>
    <p:extLst>
      <p:ext uri="{BB962C8B-B14F-4D97-AF65-F5344CB8AC3E}">
        <p14:creationId xmlns:p14="http://schemas.microsoft.com/office/powerpoint/2010/main" val="4150668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88E485-E500-4EE0-1B7E-2477BF886F41}"/>
              </a:ext>
            </a:extLst>
          </p:cNvPr>
          <p:cNvSpPr txBox="1"/>
          <p:nvPr/>
        </p:nvSpPr>
        <p:spPr>
          <a:xfrm>
            <a:off x="4349578" y="4660612"/>
            <a:ext cx="2252293" cy="584775"/>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Progress</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3" name="TextBox 2">
            <a:extLst>
              <a:ext uri="{FF2B5EF4-FFF2-40B4-BE49-F238E27FC236}">
                <a16:creationId xmlns:a16="http://schemas.microsoft.com/office/drawing/2014/main" id="{47B9085C-3488-6D86-DADF-B64CBBF68B29}"/>
              </a:ext>
            </a:extLst>
          </p:cNvPr>
          <p:cNvSpPr txBox="1"/>
          <p:nvPr/>
        </p:nvSpPr>
        <p:spPr>
          <a:xfrm>
            <a:off x="4349577" y="1539872"/>
            <a:ext cx="2252293" cy="1077218"/>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Project name</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4" name="TextBox 3">
            <a:extLst>
              <a:ext uri="{FF2B5EF4-FFF2-40B4-BE49-F238E27FC236}">
                <a16:creationId xmlns:a16="http://schemas.microsoft.com/office/drawing/2014/main" id="{A37B0EF9-342A-6D26-E600-FC3E280C6248}"/>
              </a:ext>
            </a:extLst>
          </p:cNvPr>
          <p:cNvSpPr txBox="1"/>
          <p:nvPr/>
        </p:nvSpPr>
        <p:spPr>
          <a:xfrm>
            <a:off x="411892" y="7058822"/>
            <a:ext cx="2252293" cy="584775"/>
          </a:xfrm>
          <a:prstGeom prst="rect">
            <a:avLst/>
          </a:prstGeom>
          <a:noFill/>
        </p:spPr>
        <p:txBody>
          <a:bodyPr wrap="square" rtlCol="0">
            <a:spAutoFit/>
          </a:bodyPr>
          <a:lstStyle/>
          <a:p>
            <a:pPr algn="just"/>
            <a:r>
              <a:rPr lang="en-US" sz="3200" b="1" dirty="0">
                <a:solidFill>
                  <a:schemeClr val="bg1"/>
                </a:solidFill>
                <a:latin typeface="Arial" panose="020B0604020202020204" pitchFamily="34" charset="0"/>
                <a:ea typeface="Roboto" panose="02000000000000000000" pitchFamily="2" charset="0"/>
                <a:cs typeface="Arial" panose="020B0604020202020204" pitchFamily="34" charset="0"/>
              </a:rPr>
              <a:t>Solutions</a:t>
            </a:r>
            <a:endParaRPr lang="en-US" sz="2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23E1141B-DF7B-8638-DA92-72F41702C00A}"/>
              </a:ext>
            </a:extLst>
          </p:cNvPr>
          <p:cNvSpPr txBox="1"/>
          <p:nvPr/>
        </p:nvSpPr>
        <p:spPr>
          <a:xfrm>
            <a:off x="256131" y="1523739"/>
            <a:ext cx="3744370" cy="1569660"/>
          </a:xfrm>
          <a:prstGeom prst="rect">
            <a:avLst/>
          </a:prstGeom>
          <a:noFill/>
        </p:spPr>
        <p:txBody>
          <a:bodyPr wrap="square">
            <a:spAutoFit/>
          </a:bodyPr>
          <a:lstStyle/>
          <a:p>
            <a:pPr algn="just"/>
            <a:r>
              <a:rPr lang="en-US" sz="1600" b="1" dirty="0">
                <a:latin typeface="Arial" panose="020B0604020202020204" pitchFamily="34" charset="0"/>
                <a:ea typeface="Roboto Black" panose="02000000000000000000" pitchFamily="2" charset="0"/>
                <a:cs typeface="Arial" panose="020B0604020202020204" pitchFamily="34" charset="0"/>
              </a:rPr>
              <a:t>Upgrading “New </a:t>
            </a:r>
            <a:r>
              <a:rPr lang="en-US" sz="1600" b="1" dirty="0" err="1">
                <a:latin typeface="Arial" panose="020B0604020202020204" pitchFamily="34" charset="0"/>
                <a:ea typeface="Roboto Black" panose="02000000000000000000" pitchFamily="2" charset="0"/>
                <a:cs typeface="Arial" panose="020B0604020202020204" pitchFamily="34" charset="0"/>
              </a:rPr>
              <a:t>Kharkhorum</a:t>
            </a:r>
            <a:r>
              <a:rPr lang="en-US" sz="1600" b="1" dirty="0">
                <a:latin typeface="Arial" panose="020B0604020202020204" pitchFamily="34" charset="0"/>
                <a:ea typeface="Roboto Black" panose="02000000000000000000" pitchFamily="2" charset="0"/>
                <a:cs typeface="Arial" panose="020B0604020202020204" pitchFamily="34" charset="0"/>
              </a:rPr>
              <a:t>” airport located in “Orkhon Valley” province to 4D aerodrome reference code, Passenger terminal building in compliance with ICAO standard project</a:t>
            </a:r>
            <a:endParaRPr lang="mn-MN" sz="1600" b="1" dirty="0">
              <a:latin typeface="Arial" panose="020B0604020202020204" pitchFamily="34" charset="0"/>
              <a:ea typeface="Roboto Black" panose="02000000000000000000" pitchFamily="2" charset="0"/>
              <a:cs typeface="Arial" panose="020B0604020202020204" pitchFamily="34" charset="0"/>
            </a:endParaRPr>
          </a:p>
        </p:txBody>
      </p:sp>
      <p:sp>
        <p:nvSpPr>
          <p:cNvPr id="9" name="TextBox 8">
            <a:extLst>
              <a:ext uri="{FF2B5EF4-FFF2-40B4-BE49-F238E27FC236}">
                <a16:creationId xmlns:a16="http://schemas.microsoft.com/office/drawing/2014/main" id="{EC2EECDC-D7E7-1A22-6116-BC0F15F76569}"/>
              </a:ext>
            </a:extLst>
          </p:cNvPr>
          <p:cNvSpPr txBox="1"/>
          <p:nvPr/>
        </p:nvSpPr>
        <p:spPr>
          <a:xfrm>
            <a:off x="256129" y="3301009"/>
            <a:ext cx="3833957" cy="3978012"/>
          </a:xfrm>
          <a:prstGeom prst="rect">
            <a:avLst/>
          </a:prstGeom>
          <a:noFill/>
        </p:spPr>
        <p:txBody>
          <a:bodyPr wrap="square" rtlCol="0">
            <a:spAutoFit/>
          </a:bodyPr>
          <a:lstStyle/>
          <a:p>
            <a:pPr marL="171450" indent="-171450" algn="just">
              <a:buFont typeface="Arial" panose="020B0604020202020204" pitchFamily="34" charset="0"/>
              <a:buChar char="•"/>
            </a:pPr>
            <a:r>
              <a:rPr lang="en-US" sz="1100" dirty="0">
                <a:solidFill>
                  <a:srgbClr val="193477"/>
                </a:solidFill>
                <a:latin typeface="Roboto" panose="02000000000000000000" pitchFamily="2" charset="0"/>
                <a:ea typeface="Roboto" panose="02000000000000000000" pitchFamily="2" charset="0"/>
                <a:cs typeface="Arial" panose="020B0604020202020204" pitchFamily="34" charset="0"/>
              </a:rPr>
              <a:t>The as-built drawing of the aerodrome expansion and navigation equipment installation have been prepared by “EZT” LLC and approved by the Road and Transport Development Center in 2020.</a:t>
            </a:r>
          </a:p>
          <a:p>
            <a:pPr algn="just"/>
            <a:endParaRPr lang="en-US" sz="1100" dirty="0">
              <a:solidFill>
                <a:srgbClr val="193477"/>
              </a:solidFill>
              <a:latin typeface="Roboto" panose="02000000000000000000" pitchFamily="2"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100" dirty="0">
                <a:solidFill>
                  <a:srgbClr val="193477"/>
                </a:solidFill>
                <a:latin typeface="Roboto" panose="02000000000000000000" pitchFamily="2" charset="0"/>
                <a:ea typeface="Roboto" panose="02000000000000000000" pitchFamily="2" charset="0"/>
                <a:cs typeface="Arial" panose="020B0604020202020204" pitchFamily="34" charset="0"/>
              </a:rPr>
              <a:t>The comprehensive as-built drawing of the passenger terminal building capable of accommodating 5</a:t>
            </a:r>
            <a:r>
              <a:rPr lang="mn-MN" sz="1100" dirty="0">
                <a:solidFill>
                  <a:srgbClr val="193477"/>
                </a:solidFill>
                <a:latin typeface="Roboto" panose="02000000000000000000" pitchFamily="2" charset="0"/>
                <a:ea typeface="Roboto" panose="02000000000000000000" pitchFamily="2" charset="0"/>
                <a:cs typeface="Arial" panose="020B0604020202020204" pitchFamily="34" charset="0"/>
              </a:rPr>
              <a:t>50</a:t>
            </a:r>
            <a:r>
              <a:rPr lang="en-US" sz="1100" dirty="0">
                <a:solidFill>
                  <a:srgbClr val="193477"/>
                </a:solidFill>
                <a:latin typeface="Roboto" panose="02000000000000000000" pitchFamily="2" charset="0"/>
                <a:ea typeface="Roboto" panose="02000000000000000000" pitchFamily="2" charset="0"/>
                <a:cs typeface="Arial" panose="020B0604020202020204" pitchFamily="34" charset="0"/>
              </a:rPr>
              <a:t> passengers per hour, Control tower, and other engineering facilities has been prepared by “</a:t>
            </a:r>
            <a:r>
              <a:rPr lang="en-US" sz="1100" dirty="0" err="1">
                <a:solidFill>
                  <a:srgbClr val="193477"/>
                </a:solidFill>
                <a:latin typeface="Roboto" panose="02000000000000000000" pitchFamily="2" charset="0"/>
                <a:ea typeface="Roboto" panose="02000000000000000000" pitchFamily="2" charset="0"/>
                <a:cs typeface="Arial" panose="020B0604020202020204" pitchFamily="34" charset="0"/>
              </a:rPr>
              <a:t>Erkhes</a:t>
            </a:r>
            <a:r>
              <a:rPr lang="en-US" sz="1100" dirty="0">
                <a:solidFill>
                  <a:srgbClr val="193477"/>
                </a:solidFill>
                <a:latin typeface="Roboto" panose="02000000000000000000" pitchFamily="2" charset="0"/>
                <a:ea typeface="Roboto" panose="02000000000000000000" pitchFamily="2" charset="0"/>
                <a:cs typeface="Arial" panose="020B0604020202020204" pitchFamily="34" charset="0"/>
              </a:rPr>
              <a:t> Construction” LLC and approved by the Construction Development Center in 2023. </a:t>
            </a:r>
          </a:p>
          <a:p>
            <a:pPr algn="just"/>
            <a:endParaRPr lang="en-US" sz="1100" dirty="0">
              <a:solidFill>
                <a:srgbClr val="193477"/>
              </a:solidFill>
              <a:latin typeface="Roboto" panose="02000000000000000000" pitchFamily="2"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100" dirty="0">
                <a:solidFill>
                  <a:srgbClr val="193477"/>
                </a:solidFill>
                <a:latin typeface="Roboto" panose="02000000000000000000" pitchFamily="2" charset="0"/>
                <a:ea typeface="Roboto" panose="02000000000000000000" pitchFamily="2" charset="0"/>
                <a:cs typeface="Arial" panose="020B0604020202020204" pitchFamily="34" charset="0"/>
              </a:rPr>
              <a:t>The project to increase the capacity and improve the use of the "</a:t>
            </a:r>
            <a:r>
              <a:rPr lang="en-US" sz="1100" dirty="0" err="1">
                <a:solidFill>
                  <a:srgbClr val="193477"/>
                </a:solidFill>
                <a:latin typeface="Roboto" panose="02000000000000000000" pitchFamily="2" charset="0"/>
                <a:ea typeface="Roboto" panose="02000000000000000000" pitchFamily="2" charset="0"/>
                <a:cs typeface="Arial" panose="020B0604020202020204" pitchFamily="34" charset="0"/>
              </a:rPr>
              <a:t>Gurvansaikhan</a:t>
            </a:r>
            <a:r>
              <a:rPr lang="en-US" sz="1100" dirty="0">
                <a:solidFill>
                  <a:srgbClr val="193477"/>
                </a:solidFill>
                <a:latin typeface="Roboto" panose="02000000000000000000" pitchFamily="2" charset="0"/>
                <a:ea typeface="Roboto" panose="02000000000000000000" pitchFamily="2" charset="0"/>
                <a:cs typeface="Arial" panose="020B0604020202020204" pitchFamily="34" charset="0"/>
              </a:rPr>
              <a:t>" airport has been newly prepared and included in the "List of State Property Concession Items" approved by the appendix of the Government Resolution No. 317 of 2013. </a:t>
            </a:r>
          </a:p>
          <a:p>
            <a:pPr algn="just"/>
            <a:endParaRPr lang="en-US" sz="1100" dirty="0">
              <a:solidFill>
                <a:srgbClr val="193477"/>
              </a:solidFill>
              <a:latin typeface="Roboto" panose="02000000000000000000" pitchFamily="2" charset="0"/>
              <a:ea typeface="Roboto" panose="02000000000000000000" pitchFamily="2" charset="0"/>
              <a:cs typeface="Arial" panose="020B0604020202020204" pitchFamily="34" charset="0"/>
            </a:endParaRPr>
          </a:p>
          <a:p>
            <a:pPr marL="171450" indent="-171450" algn="just">
              <a:buFont typeface="Arial" panose="020B0604020202020204" pitchFamily="34" charset="0"/>
              <a:buChar char="•"/>
            </a:pPr>
            <a:r>
              <a:rPr lang="en-US" sz="1100" dirty="0">
                <a:solidFill>
                  <a:srgbClr val="193477"/>
                </a:solidFill>
                <a:latin typeface="Roboto" panose="02000000000000000000" pitchFamily="2" charset="0"/>
                <a:ea typeface="Roboto" panose="02000000000000000000" pitchFamily="2" charset="0"/>
                <a:cs typeface="Arial" panose="020B0604020202020204" pitchFamily="34" charset="0"/>
              </a:rPr>
              <a:t>It was added to the "List of State Property Concession Items" approved by Government Resolution No. 253 dated 07.05.2023 as an appendix to Resolution No. 317 of 2013.</a:t>
            </a:r>
            <a:endParaRPr lang="en-US" sz="1050" b="1" dirty="0">
              <a:solidFill>
                <a:srgbClr val="193477"/>
              </a:solidFill>
              <a:latin typeface="Roboto" panose="02000000000000000000" pitchFamily="2" charset="0"/>
              <a:ea typeface="Roboto" panose="02000000000000000000" pitchFamily="2" charset="0"/>
              <a:cs typeface="Arial" panose="020B0604020202020204" pitchFamily="34" charset="0"/>
            </a:endParaRPr>
          </a:p>
          <a:p>
            <a:pPr algn="just"/>
            <a:endParaRPr lang="en-US" sz="1050" b="1" dirty="0">
              <a:solidFill>
                <a:srgbClr val="193477"/>
              </a:solidFill>
              <a:latin typeface="Arial" panose="020B0604020202020204" pitchFamily="34" charset="0"/>
              <a:ea typeface="Roboto" panose="02000000000000000000" pitchFamily="2" charset="0"/>
              <a:cs typeface="Arial" panose="020B0604020202020204" pitchFamily="34" charset="0"/>
            </a:endParaRPr>
          </a:p>
        </p:txBody>
      </p:sp>
      <p:sp>
        <p:nvSpPr>
          <p:cNvPr id="10" name="TextBox 9">
            <a:extLst>
              <a:ext uri="{FF2B5EF4-FFF2-40B4-BE49-F238E27FC236}">
                <a16:creationId xmlns:a16="http://schemas.microsoft.com/office/drawing/2014/main" id="{B051DE05-38E2-E3B5-3EBA-C459C6B3EF60}"/>
              </a:ext>
            </a:extLst>
          </p:cNvPr>
          <p:cNvSpPr txBox="1"/>
          <p:nvPr/>
        </p:nvSpPr>
        <p:spPr>
          <a:xfrm>
            <a:off x="256129" y="7538575"/>
            <a:ext cx="6021385" cy="1303755"/>
          </a:xfrm>
          <a:prstGeom prst="rect">
            <a:avLst/>
          </a:prstGeom>
          <a:noFill/>
        </p:spPr>
        <p:txBody>
          <a:bodyPr wrap="square" rtlCol="0">
            <a:spAutoFit/>
          </a:bodyPr>
          <a:lstStyle/>
          <a:p>
            <a:pPr marL="285750" indent="-285750" algn="just">
              <a:lnSpc>
                <a:spcPct val="114000"/>
              </a:lnSpc>
              <a:buFont typeface="Arial" panose="020B0604020202020204" pitchFamily="34" charset="0"/>
              <a:buChar char="•"/>
            </a:pPr>
            <a:r>
              <a:rPr lang="en-US" sz="1400" dirty="0">
                <a:latin typeface="Arial" panose="020B0604020202020204" pitchFamily="34" charset="0"/>
                <a:ea typeface="Roboto" panose="02000000000000000000" pitchFamily="2" charset="0"/>
                <a:cs typeface="Arial" panose="020B0604020202020204" pitchFamily="34" charset="0"/>
              </a:rPr>
              <a:t>Place an automatic weather station at the location of the airport to determine the   accurate prevailing wind direction,</a:t>
            </a:r>
          </a:p>
          <a:p>
            <a:pPr marL="285750" indent="-285750" algn="just">
              <a:lnSpc>
                <a:spcPct val="114000"/>
              </a:lnSpc>
              <a:buFont typeface="Arial" panose="020B0604020202020204" pitchFamily="34" charset="0"/>
              <a:buChar char="•"/>
            </a:pPr>
            <a:r>
              <a:rPr lang="en-US" sz="1400" dirty="0">
                <a:latin typeface="Arial" panose="020B0604020202020204" pitchFamily="34" charset="0"/>
                <a:ea typeface="Roboto" panose="02000000000000000000" pitchFamily="2" charset="0"/>
                <a:cs typeface="Arial" panose="020B0604020202020204" pitchFamily="34" charset="0"/>
              </a:rPr>
              <a:t>To carry out feasibility study  and other related as-built drawing of the project,</a:t>
            </a:r>
          </a:p>
          <a:p>
            <a:pPr marL="285750" indent="-285750" algn="just">
              <a:lnSpc>
                <a:spcPct val="114000"/>
              </a:lnSpc>
              <a:buFont typeface="Arial" panose="020B0604020202020204" pitchFamily="34" charset="0"/>
              <a:buChar char="•"/>
            </a:pPr>
            <a:r>
              <a:rPr lang="en-US" sz="1400" dirty="0">
                <a:latin typeface="Arial" panose="020B0604020202020204" pitchFamily="34" charset="0"/>
                <a:ea typeface="Roboto" panose="02000000000000000000" pitchFamily="2" charset="0"/>
                <a:cs typeface="Arial" panose="020B0604020202020204" pitchFamily="34" charset="0"/>
              </a:rPr>
              <a:t>To solve the required investment for project development.</a:t>
            </a:r>
            <a:endParaRPr lang="mn-MN" sz="1400"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7611884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384</TotalTime>
  <Words>2676</Words>
  <Application>Microsoft Office PowerPoint</Application>
  <PresentationFormat>A4 Paper (210x297 mm)</PresentationFormat>
  <Paragraphs>250</Paragraphs>
  <Slides>17</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Calibri Light</vt:lpstr>
      <vt:lpstr>Roboto</vt:lpstr>
      <vt:lpstr>Roboto Black</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MRTD Зам тээврийн хөгжлийн яам</dc:creator>
  <cp:lastModifiedBy>MRTD Зам тээврийн хөгжлийн яам</cp:lastModifiedBy>
  <cp:revision>7</cp:revision>
  <cp:lastPrinted>2023-09-01T08:55:54Z</cp:lastPrinted>
  <dcterms:created xsi:type="dcterms:W3CDTF">2023-09-01T03:49:40Z</dcterms:created>
  <dcterms:modified xsi:type="dcterms:W3CDTF">2023-09-01T10:40:44Z</dcterms:modified>
</cp:coreProperties>
</file>