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70" r:id="rId3"/>
    <p:sldId id="284" r:id="rId4"/>
    <p:sldId id="30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F8E"/>
    <a:srgbClr val="EF5E26"/>
    <a:srgbClr val="3FAF47"/>
    <a:srgbClr val="233E7A"/>
    <a:srgbClr val="284294"/>
    <a:srgbClr val="1D378C"/>
    <a:srgbClr val="FFFFFF"/>
    <a:srgbClr val="2B2D8E"/>
    <a:srgbClr val="CF1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23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F3A8E7-B186-4410-802D-6C283C4C0F95}"/>
              </a:ext>
            </a:extLst>
          </p:cNvPr>
          <p:cNvCxnSpPr>
            <a:cxnSpLocks/>
          </p:cNvCxnSpPr>
          <p:nvPr userDrawn="1"/>
        </p:nvCxnSpPr>
        <p:spPr>
          <a:xfrm>
            <a:off x="2428875" y="886618"/>
            <a:ext cx="3843338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C3D424-128D-4DBB-83E3-A18263E59912}"/>
              </a:ext>
            </a:extLst>
          </p:cNvPr>
          <p:cNvCxnSpPr>
            <a:cxnSpLocks/>
          </p:cNvCxnSpPr>
          <p:nvPr userDrawn="1"/>
        </p:nvCxnSpPr>
        <p:spPr>
          <a:xfrm>
            <a:off x="2627129" y="1855786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E3F0F58-EB6C-4E5D-A47B-E5656E90144D}"/>
              </a:ext>
            </a:extLst>
          </p:cNvPr>
          <p:cNvCxnSpPr>
            <a:cxnSpLocks/>
          </p:cNvCxnSpPr>
          <p:nvPr userDrawn="1"/>
        </p:nvCxnSpPr>
        <p:spPr>
          <a:xfrm>
            <a:off x="2624136" y="4164804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02BDAF-0F92-4E77-AE09-AF41A994AB2F}"/>
              </a:ext>
            </a:extLst>
          </p:cNvPr>
          <p:cNvCxnSpPr>
            <a:cxnSpLocks/>
          </p:cNvCxnSpPr>
          <p:nvPr userDrawn="1"/>
        </p:nvCxnSpPr>
        <p:spPr>
          <a:xfrm>
            <a:off x="2619372" y="4798217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9AF6E8-B791-4896-ABDD-E007B48DD0AA}"/>
              </a:ext>
            </a:extLst>
          </p:cNvPr>
          <p:cNvCxnSpPr>
            <a:cxnSpLocks/>
          </p:cNvCxnSpPr>
          <p:nvPr userDrawn="1"/>
        </p:nvCxnSpPr>
        <p:spPr>
          <a:xfrm>
            <a:off x="279214" y="8484392"/>
            <a:ext cx="5995991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B32C26-66E9-47C1-9077-4A11AEE7D412}"/>
              </a:ext>
            </a:extLst>
          </p:cNvPr>
          <p:cNvCxnSpPr>
            <a:cxnSpLocks/>
          </p:cNvCxnSpPr>
          <p:nvPr userDrawn="1"/>
        </p:nvCxnSpPr>
        <p:spPr>
          <a:xfrm>
            <a:off x="2424112" y="881855"/>
            <a:ext cx="0" cy="7602537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FDB20F6-2FA9-47E3-A1EE-5B1D34BED9CB}"/>
              </a:ext>
            </a:extLst>
          </p:cNvPr>
          <p:cNvCxnSpPr/>
          <p:nvPr userDrawn="1"/>
        </p:nvCxnSpPr>
        <p:spPr>
          <a:xfrm>
            <a:off x="307790" y="7724775"/>
            <a:ext cx="1773425" cy="0"/>
          </a:xfrm>
          <a:prstGeom prst="line">
            <a:avLst/>
          </a:prstGeom>
          <a:ln w="12700">
            <a:solidFill>
              <a:srgbClr val="284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2CB85A2-1929-4DE4-9F07-3E381ABDB6E4}"/>
              </a:ext>
            </a:extLst>
          </p:cNvPr>
          <p:cNvCxnSpPr/>
          <p:nvPr userDrawn="1"/>
        </p:nvCxnSpPr>
        <p:spPr>
          <a:xfrm>
            <a:off x="307880" y="8140700"/>
            <a:ext cx="1773425" cy="0"/>
          </a:xfrm>
          <a:prstGeom prst="line">
            <a:avLst/>
          </a:prstGeom>
          <a:ln w="12700">
            <a:solidFill>
              <a:srgbClr val="284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054385A-D5B1-4C22-9D27-B8F418A42804}"/>
              </a:ext>
            </a:extLst>
          </p:cNvPr>
          <p:cNvGrpSpPr/>
          <p:nvPr userDrawn="1"/>
        </p:nvGrpSpPr>
        <p:grpSpPr>
          <a:xfrm>
            <a:off x="2712244" y="5012889"/>
            <a:ext cx="3559175" cy="80962"/>
            <a:chOff x="2712244" y="5012889"/>
            <a:chExt cx="3559175" cy="80962"/>
          </a:xfrm>
        </p:grpSpPr>
        <p:sp>
          <p:nvSpPr>
            <p:cNvPr id="74" name="Half Frame 73">
              <a:extLst>
                <a:ext uri="{FF2B5EF4-FFF2-40B4-BE49-F238E27FC236}">
                  <a16:creationId xmlns:a16="http://schemas.microsoft.com/office/drawing/2014/main" id="{42B7EB1D-FBE4-4E71-94A6-220F954AB5B4}"/>
                </a:ext>
              </a:extLst>
            </p:cNvPr>
            <p:cNvSpPr/>
            <p:nvPr/>
          </p:nvSpPr>
          <p:spPr>
            <a:xfrm>
              <a:off x="2712244" y="5012889"/>
              <a:ext cx="80962" cy="80962"/>
            </a:xfrm>
            <a:prstGeom prst="halfFram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Half Frame 74">
              <a:extLst>
                <a:ext uri="{FF2B5EF4-FFF2-40B4-BE49-F238E27FC236}">
                  <a16:creationId xmlns:a16="http://schemas.microsoft.com/office/drawing/2014/main" id="{632BF8A7-93C3-41F4-B472-AE65E713CA72}"/>
                </a:ext>
              </a:extLst>
            </p:cNvPr>
            <p:cNvSpPr/>
            <p:nvPr/>
          </p:nvSpPr>
          <p:spPr>
            <a:xfrm flipH="1">
              <a:off x="6190457" y="5012889"/>
              <a:ext cx="80962" cy="80962"/>
            </a:xfrm>
            <a:prstGeom prst="halfFram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1B2532C-D87A-478A-95A7-5B971D87D947}"/>
              </a:ext>
            </a:extLst>
          </p:cNvPr>
          <p:cNvGrpSpPr/>
          <p:nvPr userDrawn="1"/>
        </p:nvGrpSpPr>
        <p:grpSpPr>
          <a:xfrm>
            <a:off x="2712244" y="8239483"/>
            <a:ext cx="3560764" cy="80962"/>
            <a:chOff x="2712244" y="8239483"/>
            <a:chExt cx="3560764" cy="80962"/>
          </a:xfrm>
        </p:grpSpPr>
        <p:sp>
          <p:nvSpPr>
            <p:cNvPr id="77" name="Half Frame 76">
              <a:extLst>
                <a:ext uri="{FF2B5EF4-FFF2-40B4-BE49-F238E27FC236}">
                  <a16:creationId xmlns:a16="http://schemas.microsoft.com/office/drawing/2014/main" id="{BB1248C6-6C52-43E0-BAF0-7CA095367945}"/>
                </a:ext>
              </a:extLst>
            </p:cNvPr>
            <p:cNvSpPr/>
            <p:nvPr/>
          </p:nvSpPr>
          <p:spPr>
            <a:xfrm rot="16200000">
              <a:off x="2712244" y="8239483"/>
              <a:ext cx="80962" cy="80962"/>
            </a:xfrm>
            <a:prstGeom prst="halfFram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Half Frame 77">
              <a:extLst>
                <a:ext uri="{FF2B5EF4-FFF2-40B4-BE49-F238E27FC236}">
                  <a16:creationId xmlns:a16="http://schemas.microsoft.com/office/drawing/2014/main" id="{349C401F-80A9-48F6-AE8C-CF0614A7E559}"/>
                </a:ext>
              </a:extLst>
            </p:cNvPr>
            <p:cNvSpPr/>
            <p:nvPr/>
          </p:nvSpPr>
          <p:spPr>
            <a:xfrm rot="5400000" flipH="1">
              <a:off x="6192046" y="8239483"/>
              <a:ext cx="80962" cy="80962"/>
            </a:xfrm>
            <a:prstGeom prst="halfFram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9CD5F448-9DD6-4BE6-B488-213C99811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382" t="26606" r="58333" b="56201"/>
          <a:stretch/>
        </p:blipFill>
        <p:spPr>
          <a:xfrm>
            <a:off x="2166344" y="4243389"/>
            <a:ext cx="496487" cy="42548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DD2696-9E4B-43D3-9932-FD63A5893AEE}"/>
              </a:ext>
            </a:extLst>
          </p:cNvPr>
          <p:cNvCxnSpPr/>
          <p:nvPr userDrawn="1"/>
        </p:nvCxnSpPr>
        <p:spPr>
          <a:xfrm>
            <a:off x="444499" y="673100"/>
            <a:ext cx="5832659" cy="0"/>
          </a:xfrm>
          <a:prstGeom prst="line">
            <a:avLst/>
          </a:prstGeom>
          <a:ln w="19050" cmpd="thickThin">
            <a:solidFill>
              <a:srgbClr val="2B2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106676CE-2168-4A80-8C64-5618D66A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500" t="26543" r="55556" b="59432"/>
          <a:stretch/>
        </p:blipFill>
        <p:spPr>
          <a:xfrm>
            <a:off x="444499" y="114620"/>
            <a:ext cx="1504950" cy="54101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C0284A6-EE03-42DB-A811-2C81FB419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382" t="27275" r="58333" b="56201"/>
          <a:stretch/>
        </p:blipFill>
        <p:spPr>
          <a:xfrm>
            <a:off x="2166344" y="1120774"/>
            <a:ext cx="496487" cy="4089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D40F9C-9D4C-4CF6-A61F-CE862411DCDF}"/>
              </a:ext>
            </a:extLst>
          </p:cNvPr>
          <p:cNvGrpSpPr/>
          <p:nvPr userDrawn="1"/>
        </p:nvGrpSpPr>
        <p:grpSpPr>
          <a:xfrm>
            <a:off x="2278856" y="1194222"/>
            <a:ext cx="302419" cy="270642"/>
            <a:chOff x="2314571" y="1196603"/>
            <a:chExt cx="302419" cy="27064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C85B651-C108-455E-BA6C-36F57BAEA571}"/>
                </a:ext>
              </a:extLst>
            </p:cNvPr>
            <p:cNvSpPr/>
            <p:nvPr userDrawn="1"/>
          </p:nvSpPr>
          <p:spPr>
            <a:xfrm>
              <a:off x="2314571" y="1214884"/>
              <a:ext cx="302419" cy="252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 descr="List with solid fill">
              <a:extLst>
                <a:ext uri="{FF2B5EF4-FFF2-40B4-BE49-F238E27FC236}">
                  <a16:creationId xmlns:a16="http://schemas.microsoft.com/office/drawing/2014/main" id="{6D00C970-9F62-49CE-8909-AE6CA6C2E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6970" y="1196603"/>
              <a:ext cx="252361" cy="252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15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48455B-7E70-4718-98DB-2CF4CF5B5AA3}"/>
              </a:ext>
            </a:extLst>
          </p:cNvPr>
          <p:cNvCxnSpPr>
            <a:cxnSpLocks/>
          </p:cNvCxnSpPr>
          <p:nvPr userDrawn="1"/>
        </p:nvCxnSpPr>
        <p:spPr>
          <a:xfrm>
            <a:off x="450850" y="886618"/>
            <a:ext cx="5821363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2D63A3-E1EC-448E-B5D4-4F3839E99257}"/>
              </a:ext>
            </a:extLst>
          </p:cNvPr>
          <p:cNvCxnSpPr>
            <a:cxnSpLocks/>
          </p:cNvCxnSpPr>
          <p:nvPr userDrawn="1"/>
        </p:nvCxnSpPr>
        <p:spPr>
          <a:xfrm>
            <a:off x="450850" y="1756568"/>
            <a:ext cx="5821363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298E1D-71E0-42FF-8B77-9A285AA26C56}"/>
              </a:ext>
            </a:extLst>
          </p:cNvPr>
          <p:cNvCxnSpPr>
            <a:cxnSpLocks/>
          </p:cNvCxnSpPr>
          <p:nvPr userDrawn="1"/>
        </p:nvCxnSpPr>
        <p:spPr>
          <a:xfrm>
            <a:off x="450850" y="6250642"/>
            <a:ext cx="5821363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3AD2F3-5A81-4BC6-A5FA-9E306368870E}"/>
              </a:ext>
            </a:extLst>
          </p:cNvPr>
          <p:cNvSpPr txBox="1"/>
          <p:nvPr userDrawn="1"/>
        </p:nvSpPr>
        <p:spPr>
          <a:xfrm>
            <a:off x="359570" y="1097579"/>
            <a:ext cx="1840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solidFill>
                  <a:srgbClr val="233F8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Төслийн нэр:</a:t>
            </a:r>
            <a:endParaRPr lang="en-US" sz="1200" dirty="0">
              <a:solidFill>
                <a:srgbClr val="233F8E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6F2B5-2FA0-4AE3-8CD0-2DEE64B12DF1}"/>
              </a:ext>
            </a:extLst>
          </p:cNvPr>
          <p:cNvSpPr txBox="1"/>
          <p:nvPr userDrawn="1"/>
        </p:nvSpPr>
        <p:spPr>
          <a:xfrm>
            <a:off x="357186" y="1961846"/>
            <a:ext cx="1993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solidFill>
                  <a:srgbClr val="233F8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Хэрэгжилтийн явц: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79BD7-F123-4F71-8007-0340A6620CF7}"/>
              </a:ext>
            </a:extLst>
          </p:cNvPr>
          <p:cNvSpPr txBox="1"/>
          <p:nvPr userDrawn="1"/>
        </p:nvSpPr>
        <p:spPr>
          <a:xfrm>
            <a:off x="347662" y="6379665"/>
            <a:ext cx="291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solidFill>
                  <a:srgbClr val="233F8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Шийдвэрлэх асуудлууд: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312EE8-2187-42DA-AFD2-624C7B579E36}"/>
              </a:ext>
            </a:extLst>
          </p:cNvPr>
          <p:cNvCxnSpPr/>
          <p:nvPr userDrawn="1"/>
        </p:nvCxnSpPr>
        <p:spPr>
          <a:xfrm>
            <a:off x="444499" y="673100"/>
            <a:ext cx="5832659" cy="0"/>
          </a:xfrm>
          <a:prstGeom prst="line">
            <a:avLst/>
          </a:prstGeom>
          <a:ln w="19050" cmpd="thickThin">
            <a:solidFill>
              <a:srgbClr val="2B2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F32EE47-F0B9-4FDE-9B3F-BD562127C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00" t="26543" r="55556" b="59432"/>
          <a:stretch/>
        </p:blipFill>
        <p:spPr>
          <a:xfrm>
            <a:off x="444499" y="114620"/>
            <a:ext cx="1504950" cy="5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0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E342-3F93-46E2-B6B7-2FFDEA65865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7D44-8B18-44B2-99AF-ECD14FE3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09061-1C4C-4085-909F-36DBCE27004F}"/>
              </a:ext>
            </a:extLst>
          </p:cNvPr>
          <p:cNvSpPr/>
          <p:nvPr/>
        </p:nvSpPr>
        <p:spPr>
          <a:xfrm>
            <a:off x="3260181" y="5204012"/>
            <a:ext cx="4018600" cy="25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CE8A04-0B4F-4F6A-937C-B6BD9D7903AF}"/>
              </a:ext>
            </a:extLst>
          </p:cNvPr>
          <p:cNvSpPr txBox="1"/>
          <p:nvPr/>
        </p:nvSpPr>
        <p:spPr>
          <a:xfrm>
            <a:off x="307791" y="7707290"/>
            <a:ext cx="177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202</a:t>
            </a:r>
            <a:r>
              <a:rPr lang="mn-MN" sz="24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-202</a:t>
            </a:r>
            <a:r>
              <a:rPr lang="mn-MN" sz="24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EA7C0B-FC0C-4B24-BF89-4FD55582A4FF}"/>
              </a:ext>
            </a:extLst>
          </p:cNvPr>
          <p:cNvSpPr txBox="1"/>
          <p:nvPr/>
        </p:nvSpPr>
        <p:spPr>
          <a:xfrm>
            <a:off x="2730684" y="1016079"/>
            <a:ext cx="381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赛音山达</a:t>
            </a:r>
            <a:r>
              <a:rPr lang="en-US" altLang="zh-CN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—</a:t>
            </a:r>
            <a:r>
              <a:rPr lang="zh-CN" altLang="en-US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西乌尔特</a:t>
            </a:r>
            <a:r>
              <a:rPr lang="mn-MN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altLang="en-US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霍特线</a:t>
            </a:r>
            <a:r>
              <a:rPr lang="mn-MN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431</a:t>
            </a:r>
            <a:r>
              <a:rPr lang="zh-CN" altLang="en-US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公里新建铁路项目</a:t>
            </a:r>
            <a:endParaRPr lang="en-US" sz="1600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B7AD95-268C-4070-A7EE-ABD4C200D188}"/>
              </a:ext>
            </a:extLst>
          </p:cNvPr>
          <p:cNvSpPr txBox="1"/>
          <p:nvPr/>
        </p:nvSpPr>
        <p:spPr>
          <a:xfrm>
            <a:off x="2577056" y="1870695"/>
            <a:ext cx="3822416" cy="215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n-MN" sz="1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	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《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蒙古国政府铁路运输政策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》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第</a:t>
            </a:r>
            <a:r>
              <a:rPr lang="mn-M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3.2.2.2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条和第</a:t>
            </a:r>
            <a:r>
              <a:rPr lang="mn-M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3.2.2.3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条分别规定要建设赛音山达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西乌尔特和西乌尔特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霍特线铁路，并于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2012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年通过政府第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121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号决议，将赛音山达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西乌尔特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霍特线铁路基础设施施工许可证颁发给了蒙古铁路国有股份公司。后于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2022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年，通过政府第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105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号决议，将该项目列入了“设计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建设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运营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转让”模式特许经营项目清单内，同意以直接签署特许经营协议的方式来推动项目落实。</a:t>
            </a:r>
            <a:endParaRPr lang="mn-MN" sz="1200" dirty="0">
              <a:latin typeface="SimSun" panose="02010600030101010101" pitchFamily="2" charset="-122"/>
              <a:ea typeface="SimSun" panose="02010600030101010101" pitchFamily="2" charset="-122"/>
              <a:cs typeface="Roboto" panose="02000000000000000000" pitchFamily="2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n-MN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	</a:t>
            </a:r>
            <a:r>
              <a:rPr lang="zh-CN" altLang="en-US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赛音山达</a:t>
            </a:r>
            <a:r>
              <a:rPr lang="en-US" altLang="zh-CN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西乌尔特</a:t>
            </a:r>
            <a:r>
              <a:rPr lang="en-US" altLang="zh-CN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—</a:t>
            </a:r>
            <a:r>
              <a:rPr lang="zh-CN" altLang="en-US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霍特线</a:t>
            </a:r>
            <a:r>
              <a:rPr lang="en-US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431</a:t>
            </a:r>
            <a:r>
              <a:rPr lang="zh-CN" altLang="en-US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公里铁路建成后，每年可承运</a:t>
            </a:r>
            <a:r>
              <a:rPr lang="en-US" altLang="zh-CN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1200</a:t>
            </a:r>
            <a:r>
              <a:rPr lang="zh-CN" altLang="en-US" sz="1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万吨货物。</a:t>
            </a:r>
            <a:endParaRPr lang="mn-MN" sz="12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D02472F-C7B7-4A8A-8FBE-1127F3CA1479}"/>
              </a:ext>
            </a:extLst>
          </p:cNvPr>
          <p:cNvSpPr txBox="1"/>
          <p:nvPr/>
        </p:nvSpPr>
        <p:spPr>
          <a:xfrm>
            <a:off x="381000" y="7159138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60</a:t>
            </a:r>
            <a:r>
              <a:rPr 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068398-0B88-488A-839B-FF3ABD755593}"/>
              </a:ext>
            </a:extLst>
          </p:cNvPr>
          <p:cNvSpPr txBox="1"/>
          <p:nvPr/>
        </p:nvSpPr>
        <p:spPr>
          <a:xfrm>
            <a:off x="1273174" y="7130563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1000</a:t>
            </a:r>
            <a:endParaRPr lang="en-US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FA49A8-3487-4AEA-94B6-86B8A54DF1A0}"/>
              </a:ext>
            </a:extLst>
          </p:cNvPr>
          <p:cNvSpPr txBox="1"/>
          <p:nvPr/>
        </p:nvSpPr>
        <p:spPr>
          <a:xfrm>
            <a:off x="32096" y="3617184"/>
            <a:ext cx="233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赛音山达</a:t>
            </a: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西乌尔特</a:t>
            </a:r>
            <a:r>
              <a:rPr kumimoji="0" lang="mn-MN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霍特线铁路建成</a:t>
            </a:r>
            <a:r>
              <a:rPr lang="zh-CN" altLang="en-US" sz="14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后，每年将向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国家和地方财政预算纳入</a:t>
            </a:r>
            <a:r>
              <a:rPr kumimoji="0" lang="mn-M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550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429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亿蒙图税收。</a:t>
            </a:r>
            <a:endParaRPr lang="mn-MN" sz="1400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EE4B2A-A57F-4885-93AE-9773D4C6C15C}"/>
              </a:ext>
            </a:extLst>
          </p:cNvPr>
          <p:cNvGrpSpPr/>
          <p:nvPr/>
        </p:nvGrpSpPr>
        <p:grpSpPr>
          <a:xfrm>
            <a:off x="467492" y="8628215"/>
            <a:ext cx="5643565" cy="748487"/>
            <a:chOff x="3119437" y="9070184"/>
            <a:chExt cx="5643565" cy="74848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CF98CE-BBF1-4447-B057-396DCA4DAB42}"/>
                </a:ext>
              </a:extLst>
            </p:cNvPr>
            <p:cNvGrpSpPr/>
            <p:nvPr/>
          </p:nvGrpSpPr>
          <p:grpSpPr>
            <a:xfrm>
              <a:off x="3119437" y="9082090"/>
              <a:ext cx="742951" cy="690560"/>
              <a:chOff x="3119437" y="9082090"/>
              <a:chExt cx="742951" cy="69056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722864C-6C72-47C6-8FBE-CD138346C1B7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F2462EF-C2FA-4AF5-B9AB-FCD56E2D9699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67D8F55-1DC8-4DEA-967A-EBF317205E63}"/>
                  </a:ext>
                </a:extLst>
              </p:cNvPr>
              <p:cNvSpPr txBox="1"/>
              <p:nvPr/>
            </p:nvSpPr>
            <p:spPr>
              <a:xfrm>
                <a:off x="3119437" y="9412698"/>
                <a:ext cx="73342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FF0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可研报告</a:t>
                </a:r>
                <a:endParaRPr lang="en-US" sz="1050" b="1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1CA472-8447-4478-84BF-96FA5151A313}"/>
                </a:ext>
              </a:extLst>
            </p:cNvPr>
            <p:cNvGrpSpPr/>
            <p:nvPr/>
          </p:nvGrpSpPr>
          <p:grpSpPr>
            <a:xfrm>
              <a:off x="4096727" y="9070184"/>
              <a:ext cx="733425" cy="690560"/>
              <a:chOff x="3128963" y="9082090"/>
              <a:chExt cx="733425" cy="6905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B60D6CA-78FC-43A5-9FC5-74BD9DE70B90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FE334E6-15DB-436B-8608-654AD4F91D4A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B29D931-4C68-41C4-ACB6-5C2CA7211C26}"/>
                  </a:ext>
                </a:extLst>
              </p:cNvPr>
              <p:cNvSpPr txBox="1"/>
              <p:nvPr/>
            </p:nvSpPr>
            <p:spPr>
              <a:xfrm>
                <a:off x="3128963" y="9415079"/>
                <a:ext cx="73342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00B05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设计图纸</a:t>
                </a:r>
                <a:endParaRPr lang="en-US" sz="1050" b="1" dirty="0">
                  <a:solidFill>
                    <a:srgbClr val="00B05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3E205F2-F597-4E62-B93F-3549969F9F94}"/>
                </a:ext>
              </a:extLst>
            </p:cNvPr>
            <p:cNvGrpSpPr/>
            <p:nvPr/>
          </p:nvGrpSpPr>
          <p:grpSpPr>
            <a:xfrm>
              <a:off x="5035917" y="9070184"/>
              <a:ext cx="800431" cy="748487"/>
              <a:chOff x="3102770" y="9082090"/>
              <a:chExt cx="800431" cy="74848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4E3172F-4F92-4E17-A3E8-6E678684F36A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E94C62C-AF86-4995-9C8F-8423A45D76F7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124297-53FC-419D-AA20-8373D177FCE3}"/>
                  </a:ext>
                </a:extLst>
              </p:cNvPr>
              <p:cNvSpPr txBox="1"/>
              <p:nvPr/>
            </p:nvSpPr>
            <p:spPr>
              <a:xfrm>
                <a:off x="3102770" y="9415079"/>
                <a:ext cx="80043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FF0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用地         许可证</a:t>
                </a:r>
                <a:endParaRPr lang="en-US" sz="1050" b="1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700167-8370-4434-8EE9-A0BF71FB3793}"/>
                </a:ext>
              </a:extLst>
            </p:cNvPr>
            <p:cNvGrpSpPr/>
            <p:nvPr/>
          </p:nvGrpSpPr>
          <p:grpSpPr>
            <a:xfrm>
              <a:off x="6039947" y="9082090"/>
              <a:ext cx="735806" cy="729438"/>
              <a:chOff x="3128963" y="9082090"/>
              <a:chExt cx="735806" cy="72943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421D85A-6E65-4652-BAB8-8DAF37735B86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A41A1FA-48C4-4E56-B7A8-6BB411182140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47F75F0-3AF5-4480-AF1A-55525E2F2884}"/>
                  </a:ext>
                </a:extLst>
              </p:cNvPr>
              <p:cNvSpPr txBox="1"/>
              <p:nvPr/>
            </p:nvSpPr>
            <p:spPr>
              <a:xfrm>
                <a:off x="3131344" y="9396030"/>
                <a:ext cx="733425" cy="415498"/>
              </a:xfrm>
              <a:prstGeom prst="rect">
                <a:avLst/>
              </a:prstGeom>
              <a:noFill/>
              <a:ln>
                <a:solidFill>
                  <a:schemeClr val="bg1">
                    <a:alpha val="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FF0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环境影响评估报告</a:t>
                </a:r>
                <a:endParaRPr lang="en-US" sz="1050" b="1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5EE3F7C-5870-4C76-A21F-7214A7D2F488}"/>
                </a:ext>
              </a:extLst>
            </p:cNvPr>
            <p:cNvGrpSpPr/>
            <p:nvPr/>
          </p:nvGrpSpPr>
          <p:grpSpPr>
            <a:xfrm>
              <a:off x="6964016" y="9082090"/>
              <a:ext cx="841745" cy="727057"/>
              <a:chOff x="3078980" y="9082090"/>
              <a:chExt cx="841745" cy="72705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7B0078-3901-4698-A82D-6FEB72812999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4A09CD-4A49-4D19-BA35-386A322214A1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C75E9E-192B-4792-8CA3-D617BD4BB5F9}"/>
                  </a:ext>
                </a:extLst>
              </p:cNvPr>
              <p:cNvSpPr txBox="1"/>
              <p:nvPr/>
            </p:nvSpPr>
            <p:spPr>
              <a:xfrm>
                <a:off x="3078980" y="9393649"/>
                <a:ext cx="8417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FF0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项目     投融资</a:t>
                </a:r>
                <a:endParaRPr lang="en-US" sz="1050" b="1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E5D6C8-45F4-46D7-95A6-59DAA9973535}"/>
                </a:ext>
              </a:extLst>
            </p:cNvPr>
            <p:cNvGrpSpPr/>
            <p:nvPr/>
          </p:nvGrpSpPr>
          <p:grpSpPr>
            <a:xfrm>
              <a:off x="7952213" y="9082090"/>
              <a:ext cx="810789" cy="729439"/>
              <a:chOff x="3098009" y="9082090"/>
              <a:chExt cx="810789" cy="72943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2C612E-F84D-4B60-B0AD-44DF13F5B099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E315044-85C9-4939-82F4-6E49F7813CBF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13844B-44E9-4817-AB2F-05366E939E2D}"/>
                  </a:ext>
                </a:extLst>
              </p:cNvPr>
              <p:cNvSpPr txBox="1"/>
              <p:nvPr/>
            </p:nvSpPr>
            <p:spPr>
              <a:xfrm>
                <a:off x="3098009" y="9396031"/>
                <a:ext cx="81078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b="1" dirty="0">
                    <a:solidFill>
                      <a:srgbClr val="FF0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其他相关许可证</a:t>
                </a:r>
                <a:endParaRPr lang="en-US" sz="1050" b="1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99031C-2EEA-4C22-8CCD-8236C73D8C0E}"/>
              </a:ext>
            </a:extLst>
          </p:cNvPr>
          <p:cNvCxnSpPr>
            <a:cxnSpLocks/>
          </p:cNvCxnSpPr>
          <p:nvPr/>
        </p:nvCxnSpPr>
        <p:spPr>
          <a:xfrm>
            <a:off x="2652765" y="5002179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94A906E-CAEC-4387-AC55-996EDB87118D}"/>
              </a:ext>
            </a:extLst>
          </p:cNvPr>
          <p:cNvSpPr txBox="1"/>
          <p:nvPr/>
        </p:nvSpPr>
        <p:spPr>
          <a:xfrm>
            <a:off x="2281088" y="1155382"/>
            <a:ext cx="29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33E7A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12204-B69C-F478-79B8-6F7887924903}"/>
              </a:ext>
            </a:extLst>
          </p:cNvPr>
          <p:cNvSpPr txBox="1"/>
          <p:nvPr/>
        </p:nvSpPr>
        <p:spPr>
          <a:xfrm>
            <a:off x="333190" y="1218411"/>
            <a:ext cx="17758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2F498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蒙古国交通运输   发展部</a:t>
            </a:r>
            <a:endParaRPr lang="en-US" sz="1400" b="1" dirty="0">
              <a:solidFill>
                <a:srgbClr val="2F498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03C3B-8FE1-FB13-A3F2-5CC5C27DCCB3}"/>
              </a:ext>
            </a:extLst>
          </p:cNvPr>
          <p:cNvSpPr txBox="1"/>
          <p:nvPr/>
        </p:nvSpPr>
        <p:spPr>
          <a:xfrm>
            <a:off x="2679785" y="4539497"/>
            <a:ext cx="383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2.3</a:t>
            </a:r>
            <a:r>
              <a:rPr lang="zh-CN" altLang="en-US" sz="14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万亿蒙图（初步估算）</a:t>
            </a:r>
            <a:endParaRPr lang="mn-MN" sz="1400" b="1" dirty="0">
              <a:solidFill>
                <a:srgbClr val="EF5E2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76FDB-04C1-91AB-1C37-F13E4B4B8256}"/>
              </a:ext>
            </a:extLst>
          </p:cNvPr>
          <p:cNvSpPr txBox="1"/>
          <p:nvPr/>
        </p:nvSpPr>
        <p:spPr>
          <a:xfrm>
            <a:off x="2662290" y="4321838"/>
            <a:ext cx="377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8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............................................................................................................................................</a:t>
            </a:r>
            <a:endParaRPr lang="en-US" sz="800" dirty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4" name="Graphic 23" descr="Close with solid fill">
            <a:extLst>
              <a:ext uri="{FF2B5EF4-FFF2-40B4-BE49-F238E27FC236}">
                <a16:creationId xmlns:a16="http://schemas.microsoft.com/office/drawing/2014/main" id="{A63947F4-B4FC-F93E-E6B6-FD31B61665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825" y="8668921"/>
            <a:ext cx="275774" cy="275774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238F5952-51C6-F885-37C1-D9D753E77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0877" y="8671143"/>
            <a:ext cx="275774" cy="275774"/>
          </a:xfrm>
          <a:prstGeom prst="rect">
            <a:avLst/>
          </a:prstGeom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589036C5-4DF2-0E97-0173-BEB3365F3E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8988" y="8664158"/>
            <a:ext cx="275774" cy="275774"/>
          </a:xfrm>
          <a:prstGeom prst="rect">
            <a:avLst/>
          </a:prstGeom>
        </p:spPr>
      </p:pic>
      <p:pic>
        <p:nvPicPr>
          <p:cNvPr id="50" name="Graphic 49" descr="Close with solid fill">
            <a:extLst>
              <a:ext uri="{FF2B5EF4-FFF2-40B4-BE49-F238E27FC236}">
                <a16:creationId xmlns:a16="http://schemas.microsoft.com/office/drawing/2014/main" id="{BE279CB1-27EC-2183-3951-E483A8F106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761" y="8668921"/>
            <a:ext cx="275774" cy="275774"/>
          </a:xfrm>
          <a:prstGeom prst="rect">
            <a:avLst/>
          </a:prstGeom>
        </p:spPr>
      </p:pic>
      <p:pic>
        <p:nvPicPr>
          <p:cNvPr id="51" name="Graphic 50" descr="Close with solid fill">
            <a:extLst>
              <a:ext uri="{FF2B5EF4-FFF2-40B4-BE49-F238E27FC236}">
                <a16:creationId xmlns:a16="http://schemas.microsoft.com/office/drawing/2014/main" id="{C4A51B8F-A15E-7B15-3D82-D0E5FE5636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0045" y="8668921"/>
            <a:ext cx="275774" cy="275774"/>
          </a:xfrm>
          <a:prstGeom prst="rect">
            <a:avLst/>
          </a:prstGeom>
        </p:spPr>
      </p:pic>
      <p:pic>
        <p:nvPicPr>
          <p:cNvPr id="52" name="Graphic 51" descr="Checkmark">
            <a:extLst>
              <a:ext uri="{FF2B5EF4-FFF2-40B4-BE49-F238E27FC236}">
                <a16:creationId xmlns:a16="http://schemas.microsoft.com/office/drawing/2014/main" id="{090BBF83-5E30-1123-5AD1-CA085AFDCB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9257" y="8683378"/>
            <a:ext cx="251304" cy="251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3AF66-5AB4-DEE5-2264-ED976904FEF4}"/>
              </a:ext>
            </a:extLst>
          </p:cNvPr>
          <p:cNvSpPr txBox="1"/>
          <p:nvPr/>
        </p:nvSpPr>
        <p:spPr>
          <a:xfrm>
            <a:off x="2606280" y="4166006"/>
            <a:ext cx="3814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项目总投资</a:t>
            </a:r>
            <a:endParaRPr lang="en-US" sz="1600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EAE9F2-09D5-10CD-DD81-2CD55089BA16}"/>
              </a:ext>
            </a:extLst>
          </p:cNvPr>
          <p:cNvGrpSpPr/>
          <p:nvPr/>
        </p:nvGrpSpPr>
        <p:grpSpPr>
          <a:xfrm>
            <a:off x="2563412" y="5343253"/>
            <a:ext cx="4018600" cy="2477506"/>
            <a:chOff x="2563412" y="5343253"/>
            <a:chExt cx="4018600" cy="24775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5B3503-FAC7-7AEF-2423-33D59F1D2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412" y="5642944"/>
              <a:ext cx="4018600" cy="217781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97D14D-6FEE-00CA-9235-3C573377F8C2}"/>
                </a:ext>
              </a:extLst>
            </p:cNvPr>
            <p:cNvSpPr/>
            <p:nvPr/>
          </p:nvSpPr>
          <p:spPr>
            <a:xfrm rot="19370536">
              <a:off x="5086481" y="6624142"/>
              <a:ext cx="967490" cy="317554"/>
            </a:xfrm>
            <a:prstGeom prst="ellipse">
              <a:avLst/>
            </a:prstGeom>
            <a:noFill/>
            <a:ln>
              <a:solidFill>
                <a:srgbClr val="CF19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ACF14C-E06B-AE4D-A79C-708BC1590EDA}"/>
                </a:ext>
              </a:extLst>
            </p:cNvPr>
            <p:cNvSpPr txBox="1"/>
            <p:nvPr/>
          </p:nvSpPr>
          <p:spPr>
            <a:xfrm>
              <a:off x="3969761" y="5343253"/>
              <a:ext cx="784585" cy="307777"/>
            </a:xfrm>
            <a:prstGeom prst="rect">
              <a:avLst/>
            </a:prstGeom>
            <a:solidFill>
              <a:srgbClr val="EF5E26"/>
            </a:solidFill>
          </p:spPr>
          <p:txBody>
            <a:bodyPr wrap="square" rtlCol="0">
              <a:spAutoFit/>
            </a:bodyPr>
            <a:lstStyle/>
            <a:p>
              <a:r>
                <a:rPr lang="mn-MN" sz="1400" b="1" dirty="0">
                  <a:solidFill>
                    <a:schemeClr val="bg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431 </a:t>
              </a:r>
              <a:r>
                <a:rPr lang="en-US" altLang="zh-CN" sz="1400" b="1" dirty="0">
                  <a:solidFill>
                    <a:schemeClr val="bg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km</a:t>
              </a:r>
              <a:endParaRPr lang="mn-MN" sz="1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3203C9A-0DEC-8A30-B4BC-FB2DC6658F7C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4362054" y="5651030"/>
              <a:ext cx="984030" cy="10160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00" y="2652523"/>
            <a:ext cx="1219513" cy="7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9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09061-1C4C-4085-909F-36DBCE27004F}"/>
              </a:ext>
            </a:extLst>
          </p:cNvPr>
          <p:cNvSpPr/>
          <p:nvPr/>
        </p:nvSpPr>
        <p:spPr>
          <a:xfrm>
            <a:off x="2572700" y="4991100"/>
            <a:ext cx="4018600" cy="25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CE8A04-0B4F-4F6A-937C-B6BD9D7903AF}"/>
              </a:ext>
            </a:extLst>
          </p:cNvPr>
          <p:cNvSpPr txBox="1"/>
          <p:nvPr/>
        </p:nvSpPr>
        <p:spPr>
          <a:xfrm>
            <a:off x="307791" y="7707290"/>
            <a:ext cx="177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2023-2028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EA7C0B-FC0C-4B24-BF89-4FD55582A4FF}"/>
              </a:ext>
            </a:extLst>
          </p:cNvPr>
          <p:cNvSpPr txBox="1"/>
          <p:nvPr/>
        </p:nvSpPr>
        <p:spPr>
          <a:xfrm>
            <a:off x="2619374" y="1139101"/>
            <a:ext cx="38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乌兰巴托</a:t>
            </a:r>
            <a:r>
              <a:rPr lang="en-US" altLang="zh-CN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—</a:t>
            </a:r>
            <a:r>
              <a:rPr lang="zh-CN" altLang="en-US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哈拉和林线铁路项目</a:t>
            </a:r>
            <a:endParaRPr lang="en-US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B7AD95-268C-4070-A7EE-ABD4C200D188}"/>
              </a:ext>
            </a:extLst>
          </p:cNvPr>
          <p:cNvSpPr txBox="1"/>
          <p:nvPr/>
        </p:nvSpPr>
        <p:spPr>
          <a:xfrm>
            <a:off x="2492488" y="1963775"/>
            <a:ext cx="39042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该项目分别被纳入了蒙古国国家大呼拉尔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2010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年第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32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号决议批准通过的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《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蒙古国政府铁路运输政策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》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的第三期，以及蒙古国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《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远景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2050》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长期发展政策第二期项目清单内。</a:t>
            </a:r>
            <a:endParaRPr lang="mn-MN" sz="13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mn-M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国家大呼拉尔</a:t>
            </a:r>
            <a:r>
              <a:rPr lang="mn-M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2023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mn-M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07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月颁布的决议中规定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:“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要编制新哈拉和林市城市总体规划，道路交通、能源和工程基础设施可研报告及设计图纸</a:t>
            </a:r>
            <a:r>
              <a:rPr lang="en-US" altLang="zh-C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mn-MN" sz="13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mn-MN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13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该条铁路线将起于乌兰巴托市新居民区，即卫星城西站，途经中央省、后杭盖省后最终抵达前杭盖省哈拉和林县新哈拉和林市。</a:t>
            </a:r>
            <a:endParaRPr lang="mn-MN" sz="13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FAE3DD-C937-4A2E-882B-B45D01885BE7}"/>
              </a:ext>
            </a:extLst>
          </p:cNvPr>
          <p:cNvSpPr txBox="1"/>
          <p:nvPr/>
        </p:nvSpPr>
        <p:spPr>
          <a:xfrm>
            <a:off x="2614612" y="4219777"/>
            <a:ext cx="38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项目总投资</a:t>
            </a:r>
            <a:endParaRPr lang="en-US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D02472F-C7B7-4A8A-8FBE-1127F3CA1479}"/>
              </a:ext>
            </a:extLst>
          </p:cNvPr>
          <p:cNvSpPr txBox="1"/>
          <p:nvPr/>
        </p:nvSpPr>
        <p:spPr>
          <a:xfrm>
            <a:off x="381000" y="7159138"/>
            <a:ext cx="69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endParaRPr lang="en-US" sz="20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068398-0B88-488A-839B-FF3ABD755593}"/>
              </a:ext>
            </a:extLst>
          </p:cNvPr>
          <p:cNvSpPr txBox="1"/>
          <p:nvPr/>
        </p:nvSpPr>
        <p:spPr>
          <a:xfrm>
            <a:off x="1273174" y="7130563"/>
            <a:ext cx="69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endParaRPr lang="en-US" sz="20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FA49A8-3487-4AEA-94B6-86B8A54DF1A0}"/>
              </a:ext>
            </a:extLst>
          </p:cNvPr>
          <p:cNvSpPr txBox="1"/>
          <p:nvPr/>
        </p:nvSpPr>
        <p:spPr>
          <a:xfrm>
            <a:off x="228599" y="3235029"/>
            <a:ext cx="21111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建成后，将解决乌兰巴托市的人口过度集中化问题，有助于在沿线地区打造新的居民区或旅游景点。</a:t>
            </a:r>
            <a:endParaRPr lang="mn-MN" sz="1500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5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可承运哈拉和林市重建所需的建材等货物。并可提升两市之间的客流量，推动哈拉和林市发展。</a:t>
            </a:r>
            <a:endParaRPr lang="mn-MN" sz="1500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99031C-2EEA-4C22-8CCD-8236C73D8C0E}"/>
              </a:ext>
            </a:extLst>
          </p:cNvPr>
          <p:cNvCxnSpPr>
            <a:cxnSpLocks/>
          </p:cNvCxnSpPr>
          <p:nvPr/>
        </p:nvCxnSpPr>
        <p:spPr>
          <a:xfrm>
            <a:off x="2619372" y="5050637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94A906E-CAEC-4387-AC55-996EDB87118D}"/>
              </a:ext>
            </a:extLst>
          </p:cNvPr>
          <p:cNvSpPr txBox="1"/>
          <p:nvPr/>
        </p:nvSpPr>
        <p:spPr>
          <a:xfrm>
            <a:off x="2230040" y="1134298"/>
            <a:ext cx="454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33E7A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32" name="Picture 8" descr="Railway Icon&quot; Images – Browse 269 Stock Photos, Vectors, and Video | Adobe  Stock">
            <a:extLst>
              <a:ext uri="{FF2B5EF4-FFF2-40B4-BE49-F238E27FC236}">
                <a16:creationId xmlns:a16="http://schemas.microsoft.com/office/drawing/2014/main" id="{64DD8D0D-1339-B14C-5D2D-88AD81F7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0" y="2136112"/>
            <a:ext cx="977857" cy="9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5E6649-2B97-2034-CD6B-104B8F559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00" y="5327481"/>
            <a:ext cx="3814763" cy="2490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5AE93-6A0E-7118-CF16-54A42411022B}"/>
              </a:ext>
            </a:extLst>
          </p:cNvPr>
          <p:cNvSpPr txBox="1"/>
          <p:nvPr/>
        </p:nvSpPr>
        <p:spPr>
          <a:xfrm>
            <a:off x="5572282" y="7497861"/>
            <a:ext cx="68598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384</a:t>
            </a:r>
            <a:r>
              <a:rPr lang="en-US" altLang="zh-CN" sz="14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km</a:t>
            </a:r>
            <a:endParaRPr lang="mn-MN" sz="1400" b="1" dirty="0">
              <a:solidFill>
                <a:srgbClr val="EF5E2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6E53A4-845D-E227-8A8D-E69B4A587A78}"/>
              </a:ext>
            </a:extLst>
          </p:cNvPr>
          <p:cNvCxnSpPr/>
          <p:nvPr/>
        </p:nvCxnSpPr>
        <p:spPr>
          <a:xfrm flipH="1" flipV="1">
            <a:off x="5019675" y="6829425"/>
            <a:ext cx="685987" cy="668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D96D79B-26E5-BA19-58A0-698186333ED7}"/>
              </a:ext>
            </a:extLst>
          </p:cNvPr>
          <p:cNvGrpSpPr/>
          <p:nvPr/>
        </p:nvGrpSpPr>
        <p:grpSpPr>
          <a:xfrm>
            <a:off x="555900" y="8588509"/>
            <a:ext cx="5587629" cy="702466"/>
            <a:chOff x="3128963" y="9070184"/>
            <a:chExt cx="5587629" cy="70246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C826747-CEBE-F79D-6349-8419B4C8144C}"/>
                </a:ext>
              </a:extLst>
            </p:cNvPr>
            <p:cNvGrpSpPr/>
            <p:nvPr/>
          </p:nvGrpSpPr>
          <p:grpSpPr>
            <a:xfrm>
              <a:off x="3128963" y="9082090"/>
              <a:ext cx="733425" cy="690560"/>
              <a:chOff x="3128963" y="9082090"/>
              <a:chExt cx="733425" cy="690560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E3B280B-DBB9-9D51-9A4A-FD3AFF4163E5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EF5E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8E2D47E-764F-C830-726A-F7D7BE9E40B5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F5E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0E5E12A-9BFA-E789-9146-6CFD63D943CB}"/>
                </a:ext>
              </a:extLst>
            </p:cNvPr>
            <p:cNvGrpSpPr/>
            <p:nvPr/>
          </p:nvGrpSpPr>
          <p:grpSpPr>
            <a:xfrm>
              <a:off x="4096727" y="9070184"/>
              <a:ext cx="733425" cy="690560"/>
              <a:chOff x="3128963" y="9082090"/>
              <a:chExt cx="733425" cy="69056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E2C1BC9-360F-DC18-245B-2CC1AAB8FF1A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9E802A3-F3E7-68C7-C682-47D92AC796E5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DFF5598-EDF5-B3C1-E60A-7A505CAB3BDB}"/>
                </a:ext>
              </a:extLst>
            </p:cNvPr>
            <p:cNvGrpSpPr/>
            <p:nvPr/>
          </p:nvGrpSpPr>
          <p:grpSpPr>
            <a:xfrm>
              <a:off x="5062110" y="9070184"/>
              <a:ext cx="733425" cy="690560"/>
              <a:chOff x="3128963" y="9082090"/>
              <a:chExt cx="733425" cy="69056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B6D22CE-42F6-8170-3870-A76541176523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C51A7A7-6741-C240-5713-716AC406A5CF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B0AF6A1-F600-FFBA-45DB-40F281B60F07}"/>
                </a:ext>
              </a:extLst>
            </p:cNvPr>
            <p:cNvGrpSpPr/>
            <p:nvPr/>
          </p:nvGrpSpPr>
          <p:grpSpPr>
            <a:xfrm>
              <a:off x="6039947" y="9082090"/>
              <a:ext cx="733425" cy="690560"/>
              <a:chOff x="3128963" y="9082090"/>
              <a:chExt cx="733425" cy="690560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53E21B3-0957-957D-5ACA-DC1AAD128371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5B56267-AC7A-7541-7AB0-8BBB11FFA122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F494CC8-CF9F-F1B2-783E-A227C13BE211}"/>
                </a:ext>
              </a:extLst>
            </p:cNvPr>
            <p:cNvGrpSpPr/>
            <p:nvPr/>
          </p:nvGrpSpPr>
          <p:grpSpPr>
            <a:xfrm>
              <a:off x="7013999" y="9082090"/>
              <a:ext cx="733425" cy="690560"/>
              <a:chOff x="3128963" y="9082090"/>
              <a:chExt cx="733425" cy="69056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8F00731-07AB-1794-9D96-4BAE67F72B53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6BB7B41-DF63-F856-EB22-4F51016B6EE5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0847AFF-71D7-F1E7-C969-89CA3B1C1F0D}"/>
                </a:ext>
              </a:extLst>
            </p:cNvPr>
            <p:cNvGrpSpPr/>
            <p:nvPr/>
          </p:nvGrpSpPr>
          <p:grpSpPr>
            <a:xfrm>
              <a:off x="7983167" y="9082090"/>
              <a:ext cx="733425" cy="690560"/>
              <a:chOff x="3128963" y="9082090"/>
              <a:chExt cx="733425" cy="69056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2C429DE-1E7B-4B91-40CF-75248DE49EBC}"/>
                  </a:ext>
                </a:extLst>
              </p:cNvPr>
              <p:cNvSpPr/>
              <p:nvPr/>
            </p:nvSpPr>
            <p:spPr>
              <a:xfrm>
                <a:off x="3128963" y="9291638"/>
                <a:ext cx="733425" cy="48101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EA2916D-513F-142F-B057-AD97A660F37F}"/>
                  </a:ext>
                </a:extLst>
              </p:cNvPr>
              <p:cNvSpPr/>
              <p:nvPr/>
            </p:nvSpPr>
            <p:spPr>
              <a:xfrm>
                <a:off x="3324223" y="9082090"/>
                <a:ext cx="333374" cy="3333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p:grpSp>
      </p:grpSp>
      <p:pic>
        <p:nvPicPr>
          <p:cNvPr id="118" name="Graphic 117" descr="Close with solid fill">
            <a:extLst>
              <a:ext uri="{FF2B5EF4-FFF2-40B4-BE49-F238E27FC236}">
                <a16:creationId xmlns:a16="http://schemas.microsoft.com/office/drawing/2014/main" id="{23168CB6-24E7-4945-1034-7ACA956A4A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4147" y="8634475"/>
            <a:ext cx="251117" cy="251117"/>
          </a:xfrm>
          <a:prstGeom prst="rect">
            <a:avLst/>
          </a:prstGeom>
        </p:spPr>
      </p:pic>
      <p:pic>
        <p:nvPicPr>
          <p:cNvPr id="120" name="Graphic 119" descr="Close with solid fill">
            <a:extLst>
              <a:ext uri="{FF2B5EF4-FFF2-40B4-BE49-F238E27FC236}">
                <a16:creationId xmlns:a16="http://schemas.microsoft.com/office/drawing/2014/main" id="{1143E99C-61B6-A4DB-28AA-BF779559CF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0052" y="8631434"/>
            <a:ext cx="251117" cy="251117"/>
          </a:xfrm>
          <a:prstGeom prst="rect">
            <a:avLst/>
          </a:prstGeom>
        </p:spPr>
      </p:pic>
      <p:pic>
        <p:nvPicPr>
          <p:cNvPr id="121" name="Graphic 120" descr="Close with solid fill">
            <a:extLst>
              <a:ext uri="{FF2B5EF4-FFF2-40B4-BE49-F238E27FC236}">
                <a16:creationId xmlns:a16="http://schemas.microsoft.com/office/drawing/2014/main" id="{2E659BC0-4398-148C-2DB4-9A042573F7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5355" y="8641543"/>
            <a:ext cx="251117" cy="251117"/>
          </a:xfrm>
          <a:prstGeom prst="rect">
            <a:avLst/>
          </a:prstGeom>
        </p:spPr>
      </p:pic>
      <p:pic>
        <p:nvPicPr>
          <p:cNvPr id="122" name="Graphic 121" descr="Close with solid fill">
            <a:extLst>
              <a:ext uri="{FF2B5EF4-FFF2-40B4-BE49-F238E27FC236}">
                <a16:creationId xmlns:a16="http://schemas.microsoft.com/office/drawing/2014/main" id="{3F472D43-8271-F3AE-8010-08B0CB5A8E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165" y="8631434"/>
            <a:ext cx="251117" cy="251117"/>
          </a:xfrm>
          <a:prstGeom prst="rect">
            <a:avLst/>
          </a:prstGeom>
        </p:spPr>
      </p:pic>
      <p:pic>
        <p:nvPicPr>
          <p:cNvPr id="123" name="Graphic 122" descr="Close with solid fill">
            <a:extLst>
              <a:ext uri="{FF2B5EF4-FFF2-40B4-BE49-F238E27FC236}">
                <a16:creationId xmlns:a16="http://schemas.microsoft.com/office/drawing/2014/main" id="{07F4D5F4-95A8-7698-BBD8-D0B0F59B92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6492" y="8641543"/>
            <a:ext cx="251117" cy="251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CE35B-A677-0F16-94F0-F35ACF43D1A8}"/>
              </a:ext>
            </a:extLst>
          </p:cNvPr>
          <p:cNvSpPr txBox="1"/>
          <p:nvPr/>
        </p:nvSpPr>
        <p:spPr>
          <a:xfrm>
            <a:off x="543692" y="8945329"/>
            <a:ext cx="733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可研报告</a:t>
            </a:r>
            <a:endParaRPr lang="en-US" sz="1050" b="1" dirty="0">
              <a:solidFill>
                <a:srgbClr val="EF5E2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EDC7E-FE68-34B6-8229-C58020A675EB}"/>
              </a:ext>
            </a:extLst>
          </p:cNvPr>
          <p:cNvSpPr txBox="1"/>
          <p:nvPr/>
        </p:nvSpPr>
        <p:spPr>
          <a:xfrm>
            <a:off x="1520982" y="8935804"/>
            <a:ext cx="733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设计图纸</a:t>
            </a:r>
            <a:endParaRPr lang="en-US" sz="105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11B45-AC8F-6854-727B-92AEF78A415E}"/>
              </a:ext>
            </a:extLst>
          </p:cNvPr>
          <p:cNvSpPr txBox="1"/>
          <p:nvPr/>
        </p:nvSpPr>
        <p:spPr>
          <a:xfrm>
            <a:off x="2460172" y="8935804"/>
            <a:ext cx="800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用地     许可证</a:t>
            </a:r>
            <a:endParaRPr lang="en-US" sz="105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014F4-42D7-C766-A6F8-1125DF7041B1}"/>
              </a:ext>
            </a:extLst>
          </p:cNvPr>
          <p:cNvSpPr txBox="1"/>
          <p:nvPr/>
        </p:nvSpPr>
        <p:spPr>
          <a:xfrm>
            <a:off x="3466583" y="8928661"/>
            <a:ext cx="733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环境影响评估报告</a:t>
            </a:r>
            <a:endParaRPr lang="en-US" sz="105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00831-B05F-CF08-32D5-A3EF18B99BA4}"/>
              </a:ext>
            </a:extLst>
          </p:cNvPr>
          <p:cNvSpPr txBox="1"/>
          <p:nvPr/>
        </p:nvSpPr>
        <p:spPr>
          <a:xfrm>
            <a:off x="4388271" y="8926280"/>
            <a:ext cx="841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项目    投融资</a:t>
            </a:r>
            <a:endParaRPr lang="en-US" sz="105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62ECA-D690-95B2-9206-FEF6FE79AE3C}"/>
              </a:ext>
            </a:extLst>
          </p:cNvPr>
          <p:cNvSpPr txBox="1"/>
          <p:nvPr/>
        </p:nvSpPr>
        <p:spPr>
          <a:xfrm>
            <a:off x="5376468" y="8928662"/>
            <a:ext cx="810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其他相关批准</a:t>
            </a:r>
            <a:endParaRPr lang="en-US" sz="105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Construction Icon - Contact Email PNG Image | Transparent PNG Free Download  on SeekPNG">
            <a:extLst>
              <a:ext uri="{FF2B5EF4-FFF2-40B4-BE49-F238E27FC236}">
                <a16:creationId xmlns:a16="http://schemas.microsoft.com/office/drawing/2014/main" id="{08E10716-6DB5-14FF-9FB4-39020BAD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2" y="6559526"/>
            <a:ext cx="1160320" cy="8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90A4A7-452F-4348-CDF4-A2ABEC0828BE}"/>
              </a:ext>
            </a:extLst>
          </p:cNvPr>
          <p:cNvSpPr/>
          <p:nvPr/>
        </p:nvSpPr>
        <p:spPr>
          <a:xfrm>
            <a:off x="796714" y="8749756"/>
            <a:ext cx="239106" cy="45719"/>
          </a:xfrm>
          <a:prstGeom prst="rect">
            <a:avLst/>
          </a:prstGeom>
          <a:solidFill>
            <a:srgbClr val="EF5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112204-B69C-F478-79B8-6F7887924903}"/>
              </a:ext>
            </a:extLst>
          </p:cNvPr>
          <p:cNvSpPr txBox="1"/>
          <p:nvPr/>
        </p:nvSpPr>
        <p:spPr>
          <a:xfrm>
            <a:off x="333190" y="1218411"/>
            <a:ext cx="17758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2F498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蒙古国交通运输   发展部</a:t>
            </a:r>
            <a:endParaRPr lang="en-US" sz="1400" b="1" dirty="0">
              <a:solidFill>
                <a:srgbClr val="2F498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6186" y="4454009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104</a:t>
            </a:r>
            <a:r>
              <a:rPr lang="zh-CN" altLang="en-US" sz="20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亿美元（初步估算）</a:t>
            </a:r>
            <a:endParaRPr lang="mn-MN" sz="2000" b="1" dirty="0">
              <a:solidFill>
                <a:srgbClr val="EF5E2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1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09061-1C4C-4085-909F-36DBCE27004F}"/>
              </a:ext>
            </a:extLst>
          </p:cNvPr>
          <p:cNvSpPr/>
          <p:nvPr/>
        </p:nvSpPr>
        <p:spPr>
          <a:xfrm>
            <a:off x="2525075" y="4953000"/>
            <a:ext cx="4018600" cy="25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EA7C0B-FC0C-4B24-BF89-4FD55582A4FF}"/>
              </a:ext>
            </a:extLst>
          </p:cNvPr>
          <p:cNvSpPr txBox="1"/>
          <p:nvPr/>
        </p:nvSpPr>
        <p:spPr>
          <a:xfrm>
            <a:off x="2619374" y="1085761"/>
            <a:ext cx="381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8429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博格德汗</a:t>
            </a:r>
            <a:r>
              <a:rPr lang="en-US" altLang="zh-CN" sz="1400" b="1" dirty="0">
                <a:solidFill>
                  <a:srgbClr val="28429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144.9</a:t>
            </a:r>
            <a:r>
              <a:rPr lang="zh-CN" altLang="en-US" sz="1400" b="1" dirty="0">
                <a:solidFill>
                  <a:srgbClr val="28429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公里铁路项目</a:t>
            </a:r>
            <a:endParaRPr lang="en-US" sz="1400" b="1" dirty="0">
              <a:solidFill>
                <a:srgbClr val="284294"/>
              </a:solidFill>
              <a:latin typeface="FangSong" panose="02010609060101010101" pitchFamily="49" charset="-122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FAE3DD-C937-4A2E-882B-B45D01885BE7}"/>
              </a:ext>
            </a:extLst>
          </p:cNvPr>
          <p:cNvSpPr txBox="1"/>
          <p:nvPr/>
        </p:nvSpPr>
        <p:spPr>
          <a:xfrm>
            <a:off x="2569842" y="4331686"/>
            <a:ext cx="381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EF5E26"/>
                </a:solidFill>
                <a:latin typeface="Roboto Black" panose="0200000000000000000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zh-CN" altLang="en-US" sz="1400" b="1" dirty="0">
                <a:solidFill>
                  <a:srgbClr val="EF5E26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需约</a:t>
            </a:r>
            <a:r>
              <a:rPr lang="en-US" altLang="zh-CN" sz="1400" b="1" dirty="0">
                <a:solidFill>
                  <a:srgbClr val="EF5E26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7.92</a:t>
            </a:r>
            <a:r>
              <a:rPr lang="zh-CN" altLang="en-US" sz="1400" b="1" dirty="0">
                <a:solidFill>
                  <a:srgbClr val="EF5E26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亿美元</a:t>
            </a:r>
            <a:endParaRPr lang="en-US" sz="1400" b="1" dirty="0">
              <a:solidFill>
                <a:srgbClr val="EF5E26"/>
              </a:solidFill>
              <a:latin typeface="FangSong" panose="02010609060101010101" pitchFamily="49" charset="-122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99031C-2EEA-4C22-8CCD-8236C73D8C0E}"/>
              </a:ext>
            </a:extLst>
          </p:cNvPr>
          <p:cNvCxnSpPr>
            <a:cxnSpLocks/>
          </p:cNvCxnSpPr>
          <p:nvPr/>
        </p:nvCxnSpPr>
        <p:spPr>
          <a:xfrm>
            <a:off x="2684307" y="4331686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94A906E-CAEC-4387-AC55-996EDB87118D}"/>
              </a:ext>
            </a:extLst>
          </p:cNvPr>
          <p:cNvSpPr txBox="1"/>
          <p:nvPr/>
        </p:nvSpPr>
        <p:spPr>
          <a:xfrm>
            <a:off x="2210023" y="1120829"/>
            <a:ext cx="45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3E7A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0" name="Picture 49" descr="C:\Users\HP\AppData\Local\Temp\Rar$DIa1872.2883\UBTZ SHUUD ASHIGLAKH LOGO (MONGOL).png">
            <a:extLst>
              <a:ext uri="{FF2B5EF4-FFF2-40B4-BE49-F238E27FC236}">
                <a16:creationId xmlns:a16="http://schemas.microsoft.com/office/drawing/2014/main" id="{05176D64-ED3E-459B-84FB-AAB77AB54A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4" y="2120068"/>
            <a:ext cx="1453600" cy="135214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B996D22-9306-40B3-9D53-328853C7C2F9}"/>
              </a:ext>
            </a:extLst>
          </p:cNvPr>
          <p:cNvSpPr txBox="1"/>
          <p:nvPr/>
        </p:nvSpPr>
        <p:spPr>
          <a:xfrm>
            <a:off x="344051" y="7737479"/>
            <a:ext cx="177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rgbClr val="28429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2024-2025</a:t>
            </a:r>
            <a:endParaRPr lang="en-US" sz="2400" b="1" dirty="0">
              <a:solidFill>
                <a:srgbClr val="284294"/>
              </a:solidFill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C4F6373-58F8-49D2-B985-D9796DB39C4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2"/>
          <a:stretch/>
        </p:blipFill>
        <p:spPr bwMode="auto">
          <a:xfrm>
            <a:off x="2619372" y="5347747"/>
            <a:ext cx="3727137" cy="2669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0450969-5848-4FBC-9624-811866BBBDDB}"/>
              </a:ext>
            </a:extLst>
          </p:cNvPr>
          <p:cNvSpPr txBox="1"/>
          <p:nvPr/>
        </p:nvSpPr>
        <p:spPr>
          <a:xfrm>
            <a:off x="85344" y="3861580"/>
            <a:ext cx="226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28429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解开乌兰巴托市集中并增加基础设施的使用</a:t>
            </a:r>
            <a:endParaRPr lang="en-US" sz="1400" b="1" dirty="0">
              <a:solidFill>
                <a:srgbClr val="284294"/>
              </a:solidFill>
              <a:latin typeface="FangSong" panose="02010609060101010101" pitchFamily="49" charset="-122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F1A898-CC33-42B9-A6D5-0AF57549E3D2}"/>
              </a:ext>
            </a:extLst>
          </p:cNvPr>
          <p:cNvSpPr txBox="1"/>
          <p:nvPr/>
        </p:nvSpPr>
        <p:spPr>
          <a:xfrm>
            <a:off x="2569841" y="1869510"/>
            <a:ext cx="38642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altLang="zh-CN" sz="1400" dirty="0">
                <a:latin typeface="Roboto Black" panose="02000000000000000000"/>
              </a:rPr>
              <a:t>       </a:t>
            </a:r>
            <a:r>
              <a:rPr lang="zh-CN" altLang="en-US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在蒙古国国家大呼拉尔</a:t>
            </a:r>
            <a:r>
              <a:rPr lang="en-US" altLang="zh-CN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2020</a:t>
            </a:r>
            <a:r>
              <a:rPr lang="zh-CN" altLang="en-US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年第</a:t>
            </a:r>
            <a:r>
              <a:rPr lang="en-US" altLang="zh-CN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52</a:t>
            </a:r>
            <a:r>
              <a:rPr lang="zh-CN" altLang="en-US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号审议通过的蒙古国长期发展政策“</a:t>
            </a:r>
            <a:r>
              <a:rPr lang="en-US" altLang="zh-CN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2050</a:t>
            </a:r>
            <a:r>
              <a:rPr lang="zh-CN" altLang="en-US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年远景”列入了建成博格德汗铁路。</a:t>
            </a:r>
            <a:endParaRPr lang="en-US" altLang="zh-CN" sz="1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just"/>
            <a:r>
              <a:rPr lang="en-US" altLang="zh-CN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    </a:t>
            </a:r>
            <a:r>
              <a:rPr lang="zh-CN" altLang="en-US" sz="1400" dirty="0">
                <a:latin typeface="FangSong" panose="02010609060101010101" pitchFamily="49" charset="-122"/>
                <a:ea typeface="FangSong" panose="02010609060101010101" pitchFamily="49" charset="-122"/>
              </a:rPr>
              <a:t>这条铁路的目的是把过境、进出口和其他运输绕过博格达汗山，因此减少乌兰巴托市的交通堵车和空气污染问题，挪出影响城市生态的工厂和企业，并创建智能交通和物流网络。</a:t>
            </a:r>
            <a:endParaRPr lang="en-US" sz="1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074" y="713422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400" dirty="0">
                <a:solidFill>
                  <a:schemeClr val="bg1"/>
                </a:solidFill>
              </a:rPr>
              <a:t>780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846D8-A3A9-30F9-1FBC-3CDA77A13CD2}"/>
              </a:ext>
            </a:extLst>
          </p:cNvPr>
          <p:cNvSpPr/>
          <p:nvPr/>
        </p:nvSpPr>
        <p:spPr>
          <a:xfrm>
            <a:off x="329640" y="7075239"/>
            <a:ext cx="1714224" cy="545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FangSong" panose="02010609060101010101" pitchFamily="49" charset="-122"/>
                <a:ea typeface="FangSong" panose="02010609060101010101" pitchFamily="49" charset="-122"/>
              </a:rPr>
              <a:t>将创造</a:t>
            </a:r>
            <a:r>
              <a:rPr lang="en-US" altLang="zh-CN" sz="1600" dirty="0">
                <a:latin typeface="FangSong" panose="02010609060101010101" pitchFamily="49" charset="-122"/>
                <a:ea typeface="FangSong" panose="02010609060101010101" pitchFamily="49" charset="-122"/>
              </a:rPr>
              <a:t>780</a:t>
            </a:r>
            <a:r>
              <a:rPr lang="zh-CN" altLang="en-US" sz="1600" dirty="0">
                <a:latin typeface="FangSong" panose="02010609060101010101" pitchFamily="49" charset="-122"/>
                <a:ea typeface="FangSong" panose="02010609060101010101" pitchFamily="49" charset="-122"/>
              </a:rPr>
              <a:t>个新职位</a:t>
            </a:r>
            <a:endParaRPr lang="en-US" sz="1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AD0EE-9C82-32F3-6D52-B0A8D3F56AD8}"/>
              </a:ext>
            </a:extLst>
          </p:cNvPr>
          <p:cNvSpPr txBox="1"/>
          <p:nvPr/>
        </p:nvSpPr>
        <p:spPr>
          <a:xfrm>
            <a:off x="2706583" y="4024598"/>
            <a:ext cx="381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8429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项目投资</a:t>
            </a:r>
            <a:endParaRPr lang="en-US" sz="1400" b="1" dirty="0">
              <a:solidFill>
                <a:srgbClr val="284294"/>
              </a:solidFill>
              <a:latin typeface="FangSong" panose="02010609060101010101" pitchFamily="49" charset="-122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58DE67-1528-0603-3EE6-F0E13BAA8E94}"/>
              </a:ext>
            </a:extLst>
          </p:cNvPr>
          <p:cNvCxnSpPr>
            <a:cxnSpLocks/>
          </p:cNvCxnSpPr>
          <p:nvPr/>
        </p:nvCxnSpPr>
        <p:spPr>
          <a:xfrm>
            <a:off x="2684307" y="3988489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8ABB7DF-2581-DAAA-57CD-E12CA1FA6374}"/>
              </a:ext>
            </a:extLst>
          </p:cNvPr>
          <p:cNvGrpSpPr/>
          <p:nvPr/>
        </p:nvGrpSpPr>
        <p:grpSpPr>
          <a:xfrm>
            <a:off x="489929" y="8580555"/>
            <a:ext cx="5697353" cy="733099"/>
            <a:chOff x="489929" y="8580555"/>
            <a:chExt cx="5697353" cy="733099"/>
          </a:xfrm>
        </p:grpSpPr>
        <p:pic>
          <p:nvPicPr>
            <p:cNvPr id="47" name="Graphic 46" descr="Close with solid fill">
              <a:extLst>
                <a:ext uri="{FF2B5EF4-FFF2-40B4-BE49-F238E27FC236}">
                  <a16:creationId xmlns:a16="http://schemas.microsoft.com/office/drawing/2014/main" id="{8DAC84D4-29A5-42EE-9364-CB1FCE91E1DB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47" y="8634475"/>
              <a:ext cx="251117" cy="25111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FD9B05-BEB5-CAC6-783E-93CD9330D5F2}"/>
                </a:ext>
              </a:extLst>
            </p:cNvPr>
            <p:cNvGrpSpPr/>
            <p:nvPr/>
          </p:nvGrpSpPr>
          <p:grpSpPr>
            <a:xfrm>
              <a:off x="489929" y="8580555"/>
              <a:ext cx="5697353" cy="733099"/>
              <a:chOff x="3065649" y="9070184"/>
              <a:chExt cx="5697353" cy="7330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2795374-61DD-2C58-D98A-43C2D21BCFDC}"/>
                  </a:ext>
                </a:extLst>
              </p:cNvPr>
              <p:cNvGrpSpPr/>
              <p:nvPr/>
            </p:nvGrpSpPr>
            <p:grpSpPr>
              <a:xfrm>
                <a:off x="3065649" y="9082090"/>
                <a:ext cx="841745" cy="690560"/>
                <a:chOff x="3065649" y="9082090"/>
                <a:chExt cx="841745" cy="69056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FB5E6F3-58E1-C69A-878C-07CE567E2B17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725D0A4D-AEE5-8A44-196B-4D6ECE88D6EE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7529EF1-3D29-D371-8996-B1052F0A2B00}"/>
                    </a:ext>
                  </a:extLst>
                </p:cNvPr>
                <p:cNvSpPr txBox="1"/>
                <p:nvPr/>
              </p:nvSpPr>
              <p:spPr>
                <a:xfrm>
                  <a:off x="3065649" y="9412698"/>
                  <a:ext cx="84174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kern="100" dirty="0">
                      <a:solidFill>
                        <a:srgbClr val="3FAF47"/>
                      </a:solidFill>
                      <a:latin typeface="FangSong" panose="02010609060101010101" pitchFamily="49" charset="-122"/>
                      <a:ea typeface="FangSong" panose="02010609060101010101" pitchFamily="49" charset="-122"/>
                      <a:cs typeface="Roboto Black" panose="02000000000000000000" pitchFamily="2" charset="0"/>
                    </a:rPr>
                    <a:t>可行性研究</a:t>
                  </a:r>
                  <a:endParaRPr lang="en-US" sz="1000" b="1" dirty="0">
                    <a:solidFill>
                      <a:srgbClr val="3FAF47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3B3EAC3-9AB6-63FD-551B-C3208B350E0E}"/>
                  </a:ext>
                </a:extLst>
              </p:cNvPr>
              <p:cNvGrpSpPr/>
              <p:nvPr/>
            </p:nvGrpSpPr>
            <p:grpSpPr>
              <a:xfrm>
                <a:off x="4096727" y="9070184"/>
                <a:ext cx="733425" cy="690560"/>
                <a:chOff x="3128963" y="9082090"/>
                <a:chExt cx="733425" cy="69056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F4E9F97-7469-1D19-1D3B-CCE0E98639D1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B25F4D7-2672-56A4-23B1-A9FC98AB7A07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53339B5-DB44-01AD-B92A-2E9607967C9E}"/>
                    </a:ext>
                  </a:extLst>
                </p:cNvPr>
                <p:cNvSpPr txBox="1"/>
                <p:nvPr/>
              </p:nvSpPr>
              <p:spPr>
                <a:xfrm>
                  <a:off x="3128963" y="9415079"/>
                  <a:ext cx="73342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rgbClr val="3FAF47"/>
                      </a:solidFill>
                      <a:latin typeface="FangSong" panose="02010609060101010101" pitchFamily="49" charset="-122"/>
                      <a:ea typeface="FangSong" panose="02010609060101010101" pitchFamily="49" charset="-122"/>
                      <a:cs typeface="Arial" panose="020B0604020202020204" pitchFamily="34" charset="0"/>
                    </a:rPr>
                    <a:t>设计</a:t>
                  </a:r>
                  <a:endParaRPr lang="en-US" sz="1000" dirty="0">
                    <a:solidFill>
                      <a:srgbClr val="3FAF47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13F3632-7A90-0DDB-663D-927BC153D3F6}"/>
                  </a:ext>
                </a:extLst>
              </p:cNvPr>
              <p:cNvGrpSpPr/>
              <p:nvPr/>
            </p:nvGrpSpPr>
            <p:grpSpPr>
              <a:xfrm>
                <a:off x="5035917" y="9070184"/>
                <a:ext cx="800431" cy="733099"/>
                <a:chOff x="3102770" y="9082090"/>
                <a:chExt cx="800431" cy="73309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14D3FD65-77F2-027D-B014-C79EBCA5E71D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4C0BA9F-6842-BD28-66BF-E0EF5E53FFA5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455EE88-7783-56F9-75D7-43B3CF99928D}"/>
                    </a:ext>
                  </a:extLst>
                </p:cNvPr>
                <p:cNvSpPr txBox="1"/>
                <p:nvPr/>
              </p:nvSpPr>
              <p:spPr>
                <a:xfrm>
                  <a:off x="3102770" y="9415079"/>
                  <a:ext cx="8004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rgbClr val="3FAF47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Arial" panose="020B0604020202020204" pitchFamily="34" charset="0"/>
                    </a:rPr>
                    <a:t>土</a:t>
                  </a:r>
                  <a:r>
                    <a:rPr lang="zh-CN" altLang="en-US" sz="1000" dirty="0">
                      <a:solidFill>
                        <a:srgbClr val="3FAF47"/>
                      </a:solidFill>
                      <a:latin typeface="FangSong" panose="02010609060101010101" pitchFamily="49" charset="-122"/>
                      <a:ea typeface="FangSong" panose="02010609060101010101" pitchFamily="49" charset="-122"/>
                      <a:cs typeface="Arial" panose="020B0604020202020204" pitchFamily="34" charset="0"/>
                    </a:rPr>
                    <a:t>地许可证</a:t>
                  </a:r>
                  <a:endParaRPr lang="en-US" sz="1000" dirty="0">
                    <a:solidFill>
                      <a:srgbClr val="3FAF47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AC15002-459D-DA01-B087-E765033B5FB5}"/>
                  </a:ext>
                </a:extLst>
              </p:cNvPr>
              <p:cNvGrpSpPr/>
              <p:nvPr/>
            </p:nvGrpSpPr>
            <p:grpSpPr>
              <a:xfrm>
                <a:off x="5979393" y="9082090"/>
                <a:ext cx="921688" cy="690560"/>
                <a:chOff x="3068409" y="9082090"/>
                <a:chExt cx="921688" cy="690560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E131D1F-FE96-85CF-4F49-CDD090FE9110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F80B0F9-1DBD-D5B3-5642-6B1EBA7E2F45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BF61200-ED5A-034F-BFAB-B65512EF04C4}"/>
                    </a:ext>
                  </a:extLst>
                </p:cNvPr>
                <p:cNvSpPr txBox="1"/>
                <p:nvPr/>
              </p:nvSpPr>
              <p:spPr>
                <a:xfrm>
                  <a:off x="3068409" y="9469077"/>
                  <a:ext cx="92168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rgbClr val="3FAF47"/>
                      </a:solidFill>
                      <a:latin typeface="FangSong" panose="02010609060101010101" pitchFamily="49" charset="-122"/>
                      <a:ea typeface="FangSong" panose="02010609060101010101" pitchFamily="49" charset="-122"/>
                      <a:cs typeface="Roboto Black" panose="02000000000000000000" pitchFamily="2" charset="0"/>
                    </a:rPr>
                    <a:t>环境评估</a:t>
                  </a:r>
                  <a:endParaRPr lang="en-US" sz="1000" b="1" dirty="0">
                    <a:solidFill>
                      <a:srgbClr val="3FAF47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  <a:cs typeface="Roboto Black" panose="02000000000000000000" pitchFamily="2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0B07B3D-3134-1C15-7274-6B646CC0BAC0}"/>
                  </a:ext>
                </a:extLst>
              </p:cNvPr>
              <p:cNvGrpSpPr/>
              <p:nvPr/>
            </p:nvGrpSpPr>
            <p:grpSpPr>
              <a:xfrm>
                <a:off x="7013999" y="9082090"/>
                <a:ext cx="815039" cy="690560"/>
                <a:chOff x="3128963" y="9082090"/>
                <a:chExt cx="815039" cy="69056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40C06E3-0571-A44F-48EA-22905E4103D2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815039" cy="481012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D36320CB-1C8B-AA6E-DE62-ADDE1DBBEDB3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0760BCD-3D4A-E9E7-6C91-9EA70E0F953D}"/>
                  </a:ext>
                </a:extLst>
              </p:cNvPr>
              <p:cNvGrpSpPr/>
              <p:nvPr/>
            </p:nvGrpSpPr>
            <p:grpSpPr>
              <a:xfrm>
                <a:off x="7952213" y="9082090"/>
                <a:ext cx="810789" cy="714051"/>
                <a:chOff x="3098009" y="9082090"/>
                <a:chExt cx="810789" cy="714051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6FF84B9-78DC-2E32-CF01-838C69C4F4B5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4E229E-A184-9577-83B8-64C5D888B66E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Roboto Black" panose="02000000000000000000" pitchFamily="2" charset="0"/>
                    <a:ea typeface="Roboto Black" panose="02000000000000000000" pitchFamily="2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EF365B0-2D0E-9609-A291-14C1D173A47E}"/>
                    </a:ext>
                  </a:extLst>
                </p:cNvPr>
                <p:cNvSpPr txBox="1"/>
                <p:nvPr/>
              </p:nvSpPr>
              <p:spPr>
                <a:xfrm>
                  <a:off x="3098009" y="9396031"/>
                  <a:ext cx="8107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dirty="0">
                      <a:solidFill>
                        <a:srgbClr val="3FAF47"/>
                      </a:solidFill>
                      <a:latin typeface="FangSong" panose="02010609060101010101" pitchFamily="49" charset="-122"/>
                      <a:ea typeface="FangSong" panose="02010609060101010101" pitchFamily="49" charset="-122"/>
                      <a:cs typeface="Arial" panose="020B0604020202020204" pitchFamily="34" charset="0"/>
                    </a:rPr>
                    <a:t>其他有关许可证</a:t>
                  </a:r>
                  <a:endParaRPr lang="en-US" sz="1000" dirty="0">
                    <a:solidFill>
                      <a:srgbClr val="3FAF47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7" name="Graphic 26" descr="Checkmark">
                <a:extLst>
                  <a:ext uri="{FF2B5EF4-FFF2-40B4-BE49-F238E27FC236}">
                    <a16:creationId xmlns:a16="http://schemas.microsoft.com/office/drawing/2014/main" id="{A12A4380-4D75-D1F8-2582-F66D7F682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75963" y="9132583"/>
                <a:ext cx="251304" cy="251304"/>
              </a:xfrm>
              <a:prstGeom prst="rect">
                <a:avLst/>
              </a:prstGeom>
            </p:spPr>
          </p:pic>
          <p:pic>
            <p:nvPicPr>
              <p:cNvPr id="52" name="Graphic 51" descr="Checkmark">
                <a:extLst>
                  <a:ext uri="{FF2B5EF4-FFF2-40B4-BE49-F238E27FC236}">
                    <a16:creationId xmlns:a16="http://schemas.microsoft.com/office/drawing/2014/main" id="{7BD549E6-7D6F-97B6-5902-776C629DC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36597" y="9111219"/>
                <a:ext cx="251304" cy="251304"/>
              </a:xfrm>
              <a:prstGeom prst="rect">
                <a:avLst/>
              </a:prstGeom>
            </p:spPr>
          </p:pic>
          <p:pic>
            <p:nvPicPr>
              <p:cNvPr id="56" name="Graphic 55" descr="Checkmark">
                <a:extLst>
                  <a:ext uri="{FF2B5EF4-FFF2-40B4-BE49-F238E27FC236}">
                    <a16:creationId xmlns:a16="http://schemas.microsoft.com/office/drawing/2014/main" id="{5E2ED8F1-C4DB-F662-D0A2-402125BB6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9110" y="9118298"/>
                <a:ext cx="251304" cy="251304"/>
              </a:xfrm>
              <a:prstGeom prst="rect">
                <a:avLst/>
              </a:prstGeom>
            </p:spPr>
          </p:pic>
          <p:pic>
            <p:nvPicPr>
              <p:cNvPr id="57" name="Graphic 56" descr="Checkmark">
                <a:extLst>
                  <a:ext uri="{FF2B5EF4-FFF2-40B4-BE49-F238E27FC236}">
                    <a16:creationId xmlns:a16="http://schemas.microsoft.com/office/drawing/2014/main" id="{B1CE4FF6-E20C-E504-801F-2A0F5FD65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81623" y="9125377"/>
                <a:ext cx="251304" cy="251304"/>
              </a:xfrm>
              <a:prstGeom prst="rect">
                <a:avLst/>
              </a:prstGeom>
            </p:spPr>
          </p:pic>
          <p:pic>
            <p:nvPicPr>
              <p:cNvPr id="59" name="Graphic 58" descr="Checkmark">
                <a:extLst>
                  <a:ext uri="{FF2B5EF4-FFF2-40B4-BE49-F238E27FC236}">
                    <a16:creationId xmlns:a16="http://schemas.microsoft.com/office/drawing/2014/main" id="{628EF3FB-EB72-E84E-828E-B2F3849EA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224227" y="9132583"/>
                <a:ext cx="251304" cy="251304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9D66CE9-95E3-E7B5-4201-23BA7BF6734E}"/>
                </a:ext>
              </a:extLst>
            </p:cNvPr>
            <p:cNvSpPr txBox="1"/>
            <p:nvPr/>
          </p:nvSpPr>
          <p:spPr>
            <a:xfrm>
              <a:off x="4370902" y="8952801"/>
              <a:ext cx="9881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FF0000"/>
                  </a:solidFill>
                  <a:latin typeface="FangSong" panose="02010609060101010101" pitchFamily="49" charset="-122"/>
                  <a:ea typeface="FangSong" panose="02010609060101010101" pitchFamily="49" charset="-122"/>
                  <a:cs typeface="Arial" panose="020B0604020202020204" pitchFamily="34" charset="0"/>
                </a:rPr>
                <a:t>资金是否解决</a:t>
              </a:r>
              <a:endParaRPr lang="en-US" sz="1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78" name="Graphic 46" descr="Close with solid fill">
              <a:extLst>
                <a:ext uri="{FF2B5EF4-FFF2-40B4-BE49-F238E27FC236}">
                  <a16:creationId xmlns:a16="http://schemas.microsoft.com/office/drawing/2014/main" id="{E7B71C22-FBC3-91B9-6688-83843AFBF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8635" y="8646449"/>
              <a:ext cx="251117" cy="251117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FFBEA73-3A28-3F81-192E-40F6B97D3123}"/>
              </a:ext>
            </a:extLst>
          </p:cNvPr>
          <p:cNvSpPr txBox="1"/>
          <p:nvPr/>
        </p:nvSpPr>
        <p:spPr>
          <a:xfrm>
            <a:off x="293745" y="1033807"/>
            <a:ext cx="19057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28429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Arial" panose="020B0604020202020204" pitchFamily="34" charset="0"/>
              </a:rPr>
              <a:t>蒙古国交通运输发展部</a:t>
            </a:r>
            <a:endParaRPr lang="en-US" sz="1400" b="1" dirty="0">
              <a:solidFill>
                <a:srgbClr val="284294"/>
              </a:solidFill>
              <a:latin typeface="FangSong" panose="02010609060101010101" pitchFamily="49" charset="-122"/>
              <a:ea typeface="FangSong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7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09061-1C4C-4085-909F-36DBCE27004F}"/>
              </a:ext>
            </a:extLst>
          </p:cNvPr>
          <p:cNvSpPr/>
          <p:nvPr/>
        </p:nvSpPr>
        <p:spPr>
          <a:xfrm>
            <a:off x="2525075" y="4953000"/>
            <a:ext cx="4018600" cy="25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EA7C0B-FC0C-4B24-BF89-4FD55582A4FF}"/>
              </a:ext>
            </a:extLst>
          </p:cNvPr>
          <p:cNvSpPr txBox="1"/>
          <p:nvPr/>
        </p:nvSpPr>
        <p:spPr>
          <a:xfrm>
            <a:off x="2730684" y="1016079"/>
            <a:ext cx="381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33F8E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Roboto Black" panose="02000000000000000000" pitchFamily="2" charset="0"/>
              </a:rPr>
              <a:t>津蒙东疆物流园区项目</a:t>
            </a:r>
            <a:endParaRPr lang="en-US" b="1" dirty="0">
              <a:solidFill>
                <a:srgbClr val="233F8E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B7AD95-268C-4070-A7EE-ABD4C200D188}"/>
              </a:ext>
            </a:extLst>
          </p:cNvPr>
          <p:cNvSpPr txBox="1"/>
          <p:nvPr/>
        </p:nvSpPr>
        <p:spPr>
          <a:xfrm>
            <a:off x="2513555" y="1572247"/>
            <a:ext cx="4030119" cy="266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2013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年，蒙古国政府颁布第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152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号决议，决定同中国天津市政府合作，共同利用天津东疆保税港区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10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公里地，以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50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年为期限开展对蒙物流业务。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2019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年，蒙古国政府通过第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164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rPr>
              <a:t>号决议，决定利用以上资源在中国天津港东疆保税港区建设津蒙东疆物流园。</a:t>
            </a:r>
            <a:endParaRPr lang="en-US" altLang="zh-CN" sz="1200" dirty="0">
              <a:latin typeface="SimSun" panose="02010600030101010101" pitchFamily="2" charset="-122"/>
              <a:ea typeface="SimSun" panose="02010600030101010101" pitchFamily="2" charset="-122"/>
              <a:cs typeface="Roboto" panose="02000000000000000000" pitchFamily="2" charset="0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作为项目蒙方投资单位，中国内蒙古矿业资产管理有限公司中选后，于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2018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日与蒙古铁路国有股份公司以蒙铁持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51%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、内蒙古方持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49%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股份的方式联合成立了蒙古港集团有限公司。</a:t>
            </a:r>
            <a:endParaRPr lang="en-US" altLang="zh-CN"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由于投资方迟迟未按约解决投资问题，当前拟计划废止与投资方签订的合同的部分或全部义务，由蒙古铁路国有股份公司单独作为蒙方主体推动后续工作。</a:t>
            </a:r>
            <a:endParaRPr lang="mn-MN"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FA49A8-3487-4AEA-94B6-86B8A54DF1A0}"/>
              </a:ext>
            </a:extLst>
          </p:cNvPr>
          <p:cNvSpPr txBox="1"/>
          <p:nvPr/>
        </p:nvSpPr>
        <p:spPr>
          <a:xfrm>
            <a:off x="117821" y="2699609"/>
            <a:ext cx="233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D378C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 Black" panose="02000000000000000000" pitchFamily="2" charset="0"/>
              </a:rPr>
              <a:t>将与中方共同利用东疆保税港区</a:t>
            </a:r>
            <a:r>
              <a:rPr lang="en-US" altLang="zh-CN" sz="1600" b="1" dirty="0">
                <a:solidFill>
                  <a:srgbClr val="1D378C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 Black" panose="02000000000000000000" pitchFamily="2" charset="0"/>
              </a:rPr>
              <a:t>10</a:t>
            </a:r>
            <a:r>
              <a:rPr lang="zh-CN" altLang="en-US" sz="1600" b="1" dirty="0">
                <a:solidFill>
                  <a:srgbClr val="1D378C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 Black" panose="02000000000000000000" pitchFamily="2" charset="0"/>
              </a:rPr>
              <a:t>公里地，以</a:t>
            </a:r>
            <a:r>
              <a:rPr lang="en-US" altLang="zh-CN" sz="1600" b="1" dirty="0">
                <a:solidFill>
                  <a:srgbClr val="1D378C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 Black" panose="02000000000000000000" pitchFamily="2" charset="0"/>
              </a:rPr>
              <a:t>50</a:t>
            </a:r>
            <a:r>
              <a:rPr lang="zh-CN" altLang="en-US" sz="1600" b="1" dirty="0">
                <a:solidFill>
                  <a:srgbClr val="1D378C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 Black" panose="02000000000000000000" pitchFamily="2" charset="0"/>
              </a:rPr>
              <a:t>年为期限提供运输物流服务。</a:t>
            </a:r>
            <a:endParaRPr lang="mn-MN" sz="1600" b="1" dirty="0">
              <a:solidFill>
                <a:srgbClr val="1D378C"/>
              </a:solidFill>
              <a:latin typeface="SimSun" panose="02010600030101010101" pitchFamily="2" charset="-122"/>
              <a:ea typeface="SimSun" panose="02010600030101010101" pitchFamily="2" charset="-122"/>
              <a:cs typeface="Roboto Black" panose="02000000000000000000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99031C-2EEA-4C22-8CCD-8236C73D8C0E}"/>
              </a:ext>
            </a:extLst>
          </p:cNvPr>
          <p:cNvCxnSpPr>
            <a:cxnSpLocks/>
          </p:cNvCxnSpPr>
          <p:nvPr/>
        </p:nvCxnSpPr>
        <p:spPr>
          <a:xfrm>
            <a:off x="2627365" y="1547779"/>
            <a:ext cx="3648076" cy="0"/>
          </a:xfrm>
          <a:prstGeom prst="line">
            <a:avLst/>
          </a:prstGeom>
          <a:ln w="9525">
            <a:solidFill>
              <a:srgbClr val="CF19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94A906E-CAEC-4387-AC55-996EDB87118D}"/>
              </a:ext>
            </a:extLst>
          </p:cNvPr>
          <p:cNvSpPr txBox="1"/>
          <p:nvPr/>
        </p:nvSpPr>
        <p:spPr>
          <a:xfrm>
            <a:off x="2281088" y="1155382"/>
            <a:ext cx="29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3E7A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03C3B-8FE1-FB13-A3F2-5CC5C27DCCB3}"/>
              </a:ext>
            </a:extLst>
          </p:cNvPr>
          <p:cNvSpPr txBox="1"/>
          <p:nvPr/>
        </p:nvSpPr>
        <p:spPr>
          <a:xfrm>
            <a:off x="2660735" y="4472822"/>
            <a:ext cx="383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3405</a:t>
            </a:r>
            <a:r>
              <a:rPr lang="zh-CN" altLang="en-US" sz="2000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万美元（初步估算）</a:t>
            </a:r>
            <a:endParaRPr lang="mn-MN" sz="2000" b="1" dirty="0">
              <a:solidFill>
                <a:srgbClr val="EF5E2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mn-MN" sz="2000" b="1" dirty="0">
              <a:solidFill>
                <a:srgbClr val="EF5E26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76FDB-04C1-91AB-1C37-F13E4B4B8256}"/>
              </a:ext>
            </a:extLst>
          </p:cNvPr>
          <p:cNvSpPr txBox="1"/>
          <p:nvPr/>
        </p:nvSpPr>
        <p:spPr>
          <a:xfrm>
            <a:off x="2652765" y="4340888"/>
            <a:ext cx="377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7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...............................................................................................................................................</a:t>
            </a:r>
            <a:endParaRPr lang="en-US" sz="700" dirty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3AF66-5AB4-DEE5-2264-ED976904FEF4}"/>
              </a:ext>
            </a:extLst>
          </p:cNvPr>
          <p:cNvSpPr txBox="1"/>
          <p:nvPr/>
        </p:nvSpPr>
        <p:spPr>
          <a:xfrm>
            <a:off x="2606280" y="4166006"/>
            <a:ext cx="38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项目总投资</a:t>
            </a:r>
            <a:endParaRPr lang="en-US" b="1" dirty="0">
              <a:solidFill>
                <a:srgbClr val="284294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B5DADD-92C9-05F9-8CAD-24FF90E16B18}"/>
              </a:ext>
            </a:extLst>
          </p:cNvPr>
          <p:cNvGrpSpPr/>
          <p:nvPr/>
        </p:nvGrpSpPr>
        <p:grpSpPr>
          <a:xfrm>
            <a:off x="2757041" y="5168655"/>
            <a:ext cx="3453259" cy="3013320"/>
            <a:chOff x="3366641" y="2301630"/>
            <a:chExt cx="2996059" cy="21042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C8A95E-EF65-01F3-CA0B-528267D00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20606"/>
            <a:stretch/>
          </p:blipFill>
          <p:spPr>
            <a:xfrm>
              <a:off x="3366641" y="2301630"/>
              <a:ext cx="2996059" cy="210428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AE1EF-CF26-D00B-B4EF-AB9D1D9E43C5}"/>
                </a:ext>
              </a:extLst>
            </p:cNvPr>
            <p:cNvSpPr/>
            <p:nvPr/>
          </p:nvSpPr>
          <p:spPr>
            <a:xfrm rot="20900895">
              <a:off x="5380910" y="3292630"/>
              <a:ext cx="94167" cy="1217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48C3E7-46E8-1D3D-5D46-C93770F25F88}"/>
              </a:ext>
            </a:extLst>
          </p:cNvPr>
          <p:cNvGrpSpPr/>
          <p:nvPr/>
        </p:nvGrpSpPr>
        <p:grpSpPr>
          <a:xfrm>
            <a:off x="584474" y="8765515"/>
            <a:ext cx="5633610" cy="763886"/>
            <a:chOff x="584474" y="8765515"/>
            <a:chExt cx="5633610" cy="7638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54E0F9-FE7F-6A2B-7622-FFBB7DF73093}"/>
                </a:ext>
              </a:extLst>
            </p:cNvPr>
            <p:cNvGrpSpPr/>
            <p:nvPr/>
          </p:nvGrpSpPr>
          <p:grpSpPr>
            <a:xfrm>
              <a:off x="584474" y="8771389"/>
              <a:ext cx="2716911" cy="758012"/>
              <a:chOff x="3119437" y="9070184"/>
              <a:chExt cx="2716911" cy="758012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7382DDB-6C80-6349-C071-3011C9F070E6}"/>
                  </a:ext>
                </a:extLst>
              </p:cNvPr>
              <p:cNvGrpSpPr/>
              <p:nvPr/>
            </p:nvGrpSpPr>
            <p:grpSpPr>
              <a:xfrm>
                <a:off x="3119437" y="9082090"/>
                <a:ext cx="742951" cy="746106"/>
                <a:chOff x="3119437" y="9082090"/>
                <a:chExt cx="742951" cy="746106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63F497E-667A-7B04-A064-B8475B65D06D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imSun" panose="02010600030101010101" pitchFamily="2" charset="-122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6368D60-9DA2-501C-20F2-A65D48F37342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imSun" panose="02010600030101010101" pitchFamily="2" charset="-122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EAC5F971-BEDC-22EF-524D-F4EC643DA795}"/>
                    </a:ext>
                  </a:extLst>
                </p:cNvPr>
                <p:cNvSpPr txBox="1"/>
                <p:nvPr/>
              </p:nvSpPr>
              <p:spPr>
                <a:xfrm>
                  <a:off x="3119437" y="9412698"/>
                  <a:ext cx="73342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50" b="1" dirty="0">
                      <a:solidFill>
                        <a:srgbClr val="3FAF4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Arial" panose="020B0604020202020204" pitchFamily="34" charset="0"/>
                    </a:rPr>
                    <a:t>可行性研究报告</a:t>
                  </a:r>
                  <a:endParaRPr lang="en-US" sz="1050" b="1" dirty="0">
                    <a:solidFill>
                      <a:srgbClr val="3FAF4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5FBA546-CA69-60F1-8698-6C532B34B6CE}"/>
                  </a:ext>
                </a:extLst>
              </p:cNvPr>
              <p:cNvGrpSpPr/>
              <p:nvPr/>
            </p:nvGrpSpPr>
            <p:grpSpPr>
              <a:xfrm>
                <a:off x="4096727" y="9070184"/>
                <a:ext cx="733425" cy="690560"/>
                <a:chOff x="3128963" y="9082090"/>
                <a:chExt cx="733425" cy="69056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14BAB11-FD26-7EBD-6C96-8D3FD4694273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imSun" panose="02010600030101010101" pitchFamily="2" charset="-122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6652D89B-96DF-B397-D968-1C2761CE4A21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imSun" panose="02010600030101010101" pitchFamily="2" charset="-122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25A40B8-A55F-AFEE-376F-A4DF1CBA4E4C}"/>
                    </a:ext>
                  </a:extLst>
                </p:cNvPr>
                <p:cNvSpPr txBox="1"/>
                <p:nvPr/>
              </p:nvSpPr>
              <p:spPr>
                <a:xfrm>
                  <a:off x="3128963" y="9415079"/>
                  <a:ext cx="733425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50" b="1" dirty="0">
                      <a:solidFill>
                        <a:srgbClr val="3FAF4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Arial" panose="020B0604020202020204" pitchFamily="34" charset="0"/>
                    </a:rPr>
                    <a:t>设计图纸</a:t>
                  </a:r>
                  <a:endParaRPr lang="en-US" sz="1050" b="1" dirty="0">
                    <a:solidFill>
                      <a:srgbClr val="3FAF4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E94E156-709C-CB01-0E4D-0B1DAA6A2FAA}"/>
                  </a:ext>
                </a:extLst>
              </p:cNvPr>
              <p:cNvGrpSpPr/>
              <p:nvPr/>
            </p:nvGrpSpPr>
            <p:grpSpPr>
              <a:xfrm>
                <a:off x="5035917" y="9070184"/>
                <a:ext cx="800431" cy="748487"/>
                <a:chOff x="3102770" y="9082090"/>
                <a:chExt cx="800431" cy="748487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0E573B13-4ECC-C705-8642-B6C98EB671A6}"/>
                    </a:ext>
                  </a:extLst>
                </p:cNvPr>
                <p:cNvSpPr/>
                <p:nvPr/>
              </p:nvSpPr>
              <p:spPr>
                <a:xfrm>
                  <a:off x="3128963" y="9291638"/>
                  <a:ext cx="733425" cy="481012"/>
                </a:xfrm>
                <a:prstGeom prst="rect">
                  <a:avLst/>
                </a:prstGeom>
                <a:noFill/>
                <a:ln w="19050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imSun" panose="02010600030101010101" pitchFamily="2" charset="-122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834BFE2-5596-9778-4844-F62A95561292}"/>
                    </a:ext>
                  </a:extLst>
                </p:cNvPr>
                <p:cNvSpPr/>
                <p:nvPr/>
              </p:nvSpPr>
              <p:spPr>
                <a:xfrm>
                  <a:off x="3324223" y="9082090"/>
                  <a:ext cx="333374" cy="3333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3FAF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imSun" panose="02010600030101010101" pitchFamily="2" charset="-122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4114CBB-40B3-5FC8-EED5-2BACF4385E38}"/>
                    </a:ext>
                  </a:extLst>
                </p:cNvPr>
                <p:cNvSpPr txBox="1"/>
                <p:nvPr/>
              </p:nvSpPr>
              <p:spPr>
                <a:xfrm>
                  <a:off x="3102770" y="9415079"/>
                  <a:ext cx="800431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50" b="1" dirty="0">
                      <a:solidFill>
                        <a:srgbClr val="3FAF4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Arial" panose="020B0604020202020204" pitchFamily="34" charset="0"/>
                    </a:rPr>
                    <a:t>用地       许可证</a:t>
                  </a:r>
                  <a:endParaRPr lang="en-US" sz="1050" b="1" dirty="0">
                    <a:solidFill>
                      <a:srgbClr val="3FAF4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65" name="Graphic 64" descr="Checkmark">
                <a:extLst>
                  <a:ext uri="{FF2B5EF4-FFF2-40B4-BE49-F238E27FC236}">
                    <a16:creationId xmlns:a16="http://schemas.microsoft.com/office/drawing/2014/main" id="{4428AC37-25D8-3532-D011-F5DBEF77A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75963" y="9132583"/>
                <a:ext cx="251304" cy="251304"/>
              </a:xfrm>
              <a:prstGeom prst="rect">
                <a:avLst/>
              </a:prstGeom>
            </p:spPr>
          </p:pic>
          <p:pic>
            <p:nvPicPr>
              <p:cNvPr id="66" name="Graphic 65" descr="Checkmark">
                <a:extLst>
                  <a:ext uri="{FF2B5EF4-FFF2-40B4-BE49-F238E27FC236}">
                    <a16:creationId xmlns:a16="http://schemas.microsoft.com/office/drawing/2014/main" id="{0273FD65-18F6-D8E4-FFA9-33D7804E2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36597" y="9111219"/>
                <a:ext cx="251304" cy="251304"/>
              </a:xfrm>
              <a:prstGeom prst="rect">
                <a:avLst/>
              </a:prstGeom>
            </p:spPr>
          </p:pic>
          <p:pic>
            <p:nvPicPr>
              <p:cNvPr id="67" name="Graphic 66" descr="Checkmark">
                <a:extLst>
                  <a:ext uri="{FF2B5EF4-FFF2-40B4-BE49-F238E27FC236}">
                    <a16:creationId xmlns:a16="http://schemas.microsoft.com/office/drawing/2014/main" id="{BA336896-1171-4CD1-FD99-DE4B3DE8C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9110" y="9118298"/>
                <a:ext cx="251304" cy="251304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A3BB76-5B10-9FA1-0EBB-0720FEA73FED}"/>
                </a:ext>
              </a:extLst>
            </p:cNvPr>
            <p:cNvSpPr/>
            <p:nvPr/>
          </p:nvSpPr>
          <p:spPr>
            <a:xfrm>
              <a:off x="3520224" y="8987763"/>
              <a:ext cx="733425" cy="4810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F699FD6-25A5-008B-F5E5-67A059768260}"/>
                </a:ext>
              </a:extLst>
            </p:cNvPr>
            <p:cNvSpPr/>
            <p:nvPr/>
          </p:nvSpPr>
          <p:spPr>
            <a:xfrm>
              <a:off x="3715484" y="8778215"/>
              <a:ext cx="333374" cy="3333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8EF272-77CD-B087-619B-279DB8693C8C}"/>
                </a:ext>
              </a:extLst>
            </p:cNvPr>
            <p:cNvSpPr txBox="1"/>
            <p:nvPr/>
          </p:nvSpPr>
          <p:spPr>
            <a:xfrm>
              <a:off x="3520224" y="9057626"/>
              <a:ext cx="7334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环境影响评估报告</a:t>
              </a:r>
              <a:endParaRPr lang="en-US" sz="105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7" name="Graphic 46" descr="Close with solid fill">
              <a:extLst>
                <a:ext uri="{FF2B5EF4-FFF2-40B4-BE49-F238E27FC236}">
                  <a16:creationId xmlns:a16="http://schemas.microsoft.com/office/drawing/2014/main" id="{3BAAE9F3-163B-9C0A-7494-A210A548B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57047" y="8817355"/>
              <a:ext cx="251117" cy="251117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16F853B-70EF-FB4F-F466-CDAFB6B4B63F}"/>
                </a:ext>
              </a:extLst>
            </p:cNvPr>
            <p:cNvSpPr/>
            <p:nvPr/>
          </p:nvSpPr>
          <p:spPr>
            <a:xfrm>
              <a:off x="5450744" y="8975063"/>
              <a:ext cx="733425" cy="4810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5B0CE0-06AC-491E-5F62-E7502EDB850C}"/>
                </a:ext>
              </a:extLst>
            </p:cNvPr>
            <p:cNvSpPr/>
            <p:nvPr/>
          </p:nvSpPr>
          <p:spPr>
            <a:xfrm>
              <a:off x="5646004" y="8765515"/>
              <a:ext cx="333374" cy="3333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pic>
          <p:nvPicPr>
            <p:cNvPr id="55" name="Graphic 54" descr="Close with solid fill">
              <a:extLst>
                <a:ext uri="{FF2B5EF4-FFF2-40B4-BE49-F238E27FC236}">
                  <a16:creationId xmlns:a16="http://schemas.microsoft.com/office/drawing/2014/main" id="{D66861E8-7E82-850B-F6BF-A6D78F736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7132" y="8806643"/>
              <a:ext cx="251117" cy="25111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289A9F-E2A3-E354-E3F8-DD90427F7996}"/>
                </a:ext>
              </a:extLst>
            </p:cNvPr>
            <p:cNvSpPr txBox="1"/>
            <p:nvPr/>
          </p:nvSpPr>
          <p:spPr>
            <a:xfrm>
              <a:off x="5407295" y="9056999"/>
              <a:ext cx="8107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其他相关批准</a:t>
              </a:r>
              <a:endParaRPr lang="en-US" sz="105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DDE076F-315C-28E4-3609-AC031AC1AA5C}"/>
                </a:ext>
              </a:extLst>
            </p:cNvPr>
            <p:cNvSpPr/>
            <p:nvPr/>
          </p:nvSpPr>
          <p:spPr>
            <a:xfrm>
              <a:off x="4486512" y="8995591"/>
              <a:ext cx="775083" cy="48101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814C3DF-FBB0-CEFE-A5D6-9D48E5F411D9}"/>
                </a:ext>
              </a:extLst>
            </p:cNvPr>
            <p:cNvSpPr/>
            <p:nvPr/>
          </p:nvSpPr>
          <p:spPr>
            <a:xfrm>
              <a:off x="4692862" y="8786043"/>
              <a:ext cx="352309" cy="3333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731ABF4-9D97-FA7C-3F0A-4E0C0259C7C0}"/>
                </a:ext>
              </a:extLst>
            </p:cNvPr>
            <p:cNvSpPr txBox="1"/>
            <p:nvPr/>
          </p:nvSpPr>
          <p:spPr>
            <a:xfrm>
              <a:off x="4433690" y="9097602"/>
              <a:ext cx="8895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2">
                      <a:lumMod val="7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项目投融资</a:t>
              </a:r>
              <a:endParaRPr lang="en-US" sz="1050" b="1" dirty="0">
                <a:solidFill>
                  <a:schemeClr val="accent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C505851-001B-F634-F128-CA79B83533A5}"/>
                </a:ext>
              </a:extLst>
            </p:cNvPr>
            <p:cNvSpPr/>
            <p:nvPr/>
          </p:nvSpPr>
          <p:spPr>
            <a:xfrm rot="5400000">
              <a:off x="4750658" y="8921672"/>
              <a:ext cx="239106" cy="676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2020E33-2F17-DB4A-7673-EE6568AE0EF4}"/>
                </a:ext>
              </a:extLst>
            </p:cNvPr>
            <p:cNvSpPr/>
            <p:nvPr/>
          </p:nvSpPr>
          <p:spPr>
            <a:xfrm>
              <a:off x="4750658" y="8934372"/>
              <a:ext cx="239106" cy="676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A9ABEE-0027-D0F8-DCE9-A5E1B6D30005}"/>
              </a:ext>
            </a:extLst>
          </p:cNvPr>
          <p:cNvGrpSpPr/>
          <p:nvPr/>
        </p:nvGrpSpPr>
        <p:grpSpPr>
          <a:xfrm>
            <a:off x="253275" y="4773825"/>
            <a:ext cx="1943100" cy="1979895"/>
            <a:chOff x="316775" y="4786525"/>
            <a:chExt cx="1943100" cy="19798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4A280A-A1B6-6752-EF21-B78BEC9B9871}"/>
                </a:ext>
              </a:extLst>
            </p:cNvPr>
            <p:cNvGrpSpPr/>
            <p:nvPr/>
          </p:nvGrpSpPr>
          <p:grpSpPr>
            <a:xfrm>
              <a:off x="316775" y="4786525"/>
              <a:ext cx="1943100" cy="1283390"/>
              <a:chOff x="354875" y="4938925"/>
              <a:chExt cx="1943100" cy="128339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F68FB4-A0C5-012C-F41C-AD2CF2E96C78}"/>
                  </a:ext>
                </a:extLst>
              </p:cNvPr>
              <p:cNvSpPr txBox="1"/>
              <p:nvPr/>
            </p:nvSpPr>
            <p:spPr>
              <a:xfrm>
                <a:off x="354875" y="5211319"/>
                <a:ext cx="1905000" cy="38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EF5E2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Roboto" panose="02000000000000000000" pitchFamily="2" charset="0"/>
                  </a:rPr>
                  <a:t>$ 506</a:t>
                </a:r>
                <a:r>
                  <a:rPr lang="zh-CN" altLang="en-US" b="1" dirty="0">
                    <a:solidFill>
                      <a:srgbClr val="EF5E2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Roboto" panose="02000000000000000000" pitchFamily="2" charset="0"/>
                  </a:rPr>
                  <a:t>万</a:t>
                </a:r>
                <a:endParaRPr lang="mn-MN" b="1" dirty="0">
                  <a:solidFill>
                    <a:srgbClr val="EF5E2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Roboto" panose="02000000000000000000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2361A5-9B08-2258-73CC-297E3FCA8488}"/>
                  </a:ext>
                </a:extLst>
              </p:cNvPr>
              <p:cNvSpPr txBox="1"/>
              <p:nvPr/>
            </p:nvSpPr>
            <p:spPr>
              <a:xfrm>
                <a:off x="530135" y="4938925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284294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年收入</a:t>
                </a:r>
                <a:endParaRPr lang="en-US" sz="1400" b="1" dirty="0">
                  <a:solidFill>
                    <a:srgbClr val="284294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141994-053B-F5AB-1D06-36C1905C9692}"/>
                  </a:ext>
                </a:extLst>
              </p:cNvPr>
              <p:cNvSpPr txBox="1"/>
              <p:nvPr/>
            </p:nvSpPr>
            <p:spPr>
              <a:xfrm>
                <a:off x="590460" y="55517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284294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Arial" panose="020B0604020202020204" pitchFamily="34" charset="0"/>
                  </a:rPr>
                  <a:t>年支出</a:t>
                </a:r>
                <a:endParaRPr lang="en-US" sz="1400" b="1" dirty="0">
                  <a:solidFill>
                    <a:srgbClr val="284294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659D9C-2963-A2D4-E54A-F657520D90BD}"/>
                  </a:ext>
                </a:extLst>
              </p:cNvPr>
              <p:cNvSpPr txBox="1"/>
              <p:nvPr/>
            </p:nvSpPr>
            <p:spPr>
              <a:xfrm>
                <a:off x="392975" y="5833619"/>
                <a:ext cx="1905000" cy="38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EF5E2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Roboto" panose="02000000000000000000" pitchFamily="2" charset="0"/>
                  </a:rPr>
                  <a:t>$ </a:t>
                </a:r>
                <a:r>
                  <a:rPr lang="mn-MN" b="1" dirty="0">
                    <a:solidFill>
                      <a:srgbClr val="EF5E2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Roboto" panose="02000000000000000000" pitchFamily="2" charset="0"/>
                  </a:rPr>
                  <a:t>3</a:t>
                </a:r>
                <a:r>
                  <a:rPr lang="en-US" b="1" dirty="0">
                    <a:solidFill>
                      <a:srgbClr val="EF5E2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Roboto" panose="02000000000000000000" pitchFamily="2" charset="0"/>
                  </a:rPr>
                  <a:t>0</a:t>
                </a:r>
                <a:r>
                  <a:rPr lang="mn-MN" b="1" dirty="0">
                    <a:solidFill>
                      <a:srgbClr val="EF5E2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Roboto" panose="02000000000000000000" pitchFamily="2" charset="0"/>
                  </a:rPr>
                  <a:t>7</a:t>
                </a:r>
                <a:r>
                  <a:rPr lang="zh-CN" altLang="en-US" b="1" dirty="0">
                    <a:solidFill>
                      <a:srgbClr val="EF5E26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Roboto" panose="02000000000000000000" pitchFamily="2" charset="0"/>
                  </a:rPr>
                  <a:t>百万</a:t>
                </a:r>
                <a:endParaRPr lang="mn-MN" b="1" dirty="0">
                  <a:solidFill>
                    <a:srgbClr val="EF5E2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9DAA9F-FA57-9BAB-656C-867A179AEC5F}"/>
                </a:ext>
              </a:extLst>
            </p:cNvPr>
            <p:cNvSpPr txBox="1"/>
            <p:nvPr/>
          </p:nvSpPr>
          <p:spPr>
            <a:xfrm>
              <a:off x="502920" y="6069951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284294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投资回收期</a:t>
              </a:r>
              <a:endParaRPr lang="en-US" sz="14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7B0EBD-8FA8-46F8-AD0D-6B5745AB5CAD}"/>
                </a:ext>
              </a:extLst>
            </p:cNvPr>
            <p:cNvSpPr txBox="1"/>
            <p:nvPr/>
          </p:nvSpPr>
          <p:spPr>
            <a:xfrm>
              <a:off x="686164" y="6377724"/>
              <a:ext cx="1358899" cy="388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mn-MN" b="1" dirty="0">
                  <a:solidFill>
                    <a:srgbClr val="EF5E2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Roboto" panose="02000000000000000000" pitchFamily="2" charset="0"/>
                </a:rPr>
                <a:t>11.5</a:t>
              </a:r>
              <a:r>
                <a:rPr lang="zh-CN" altLang="en-US" b="1" dirty="0">
                  <a:solidFill>
                    <a:srgbClr val="EF5E2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Roboto" panose="02000000000000000000" pitchFamily="2" charset="0"/>
                </a:rPr>
                <a:t>年</a:t>
              </a:r>
              <a:endParaRPr lang="mn-MN" b="1" dirty="0">
                <a:solidFill>
                  <a:srgbClr val="EF5E26"/>
                </a:solidFill>
                <a:latin typeface="SimSun" panose="02010600030101010101" pitchFamily="2" charset="-122"/>
                <a:ea typeface="SimSun" panose="02010600030101010101" pitchFamily="2" charset="-122"/>
                <a:cs typeface="Roboto" panose="02000000000000000000" pitchFamily="2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26C4EC-646C-FAA6-5FE5-A1E3660BB059}"/>
              </a:ext>
            </a:extLst>
          </p:cNvPr>
          <p:cNvSpPr txBox="1"/>
          <p:nvPr/>
        </p:nvSpPr>
        <p:spPr>
          <a:xfrm>
            <a:off x="307791" y="7707290"/>
            <a:ext cx="177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84294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2024-2025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112204-B69C-F478-79B8-6F7887924903}"/>
              </a:ext>
            </a:extLst>
          </p:cNvPr>
          <p:cNvSpPr txBox="1"/>
          <p:nvPr/>
        </p:nvSpPr>
        <p:spPr>
          <a:xfrm>
            <a:off x="276040" y="989811"/>
            <a:ext cx="17758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2F498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蒙古国交通运输   发展部</a:t>
            </a:r>
            <a:endParaRPr lang="en-US" sz="1400" b="1" dirty="0">
              <a:solidFill>
                <a:srgbClr val="2F4981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050" y="1680973"/>
            <a:ext cx="1219513" cy="7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1300</Words>
  <Application>Microsoft Office PowerPoint</Application>
  <PresentationFormat>A4 Paper (210x297 mm)</PresentationFormat>
  <Paragraphs>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FangSong</vt:lpstr>
      <vt:lpstr>SimSun</vt:lpstr>
      <vt:lpstr>Arial</vt:lpstr>
      <vt:lpstr>Calibri</vt:lpstr>
      <vt:lpstr>Calibri Light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Davaabayar Davaakhuu</dc:creator>
  <cp:lastModifiedBy>Baysgalan</cp:lastModifiedBy>
  <cp:revision>52</cp:revision>
  <dcterms:created xsi:type="dcterms:W3CDTF">2021-09-07T08:29:12Z</dcterms:created>
  <dcterms:modified xsi:type="dcterms:W3CDTF">2023-11-15T09:38:18Z</dcterms:modified>
</cp:coreProperties>
</file>