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8"/>
  </p:handoutMasterIdLst>
  <p:sldIdLst>
    <p:sldId id="342" r:id="rId2"/>
    <p:sldId id="344" r:id="rId3"/>
    <p:sldId id="337" r:id="rId4"/>
    <p:sldId id="338" r:id="rId5"/>
    <p:sldId id="339" r:id="rId6"/>
    <p:sldId id="343" r:id="rId7"/>
    <p:sldId id="295" r:id="rId8"/>
    <p:sldId id="296" r:id="rId9"/>
    <p:sldId id="273" r:id="rId10"/>
    <p:sldId id="334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8" r:id="rId19"/>
    <p:sldId id="329" r:id="rId20"/>
    <p:sldId id="330" r:id="rId21"/>
    <p:sldId id="331" r:id="rId22"/>
    <p:sldId id="332" r:id="rId23"/>
    <p:sldId id="333" r:id="rId24"/>
    <p:sldId id="327" r:id="rId25"/>
    <p:sldId id="326" r:id="rId26"/>
    <p:sldId id="345" r:id="rId27"/>
  </p:sldIdLst>
  <p:sldSz cx="12192000" cy="6858000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8FFCEC-BCE0-4FC8-9B42-10910E57C36E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B947556-7EA6-4E45-A704-EB4B760D0FAE}">
      <dgm:prSet phldrT="[Text]"/>
      <dgm:spPr/>
      <dgm:t>
        <a:bodyPr/>
        <a:lstStyle/>
        <a:p>
          <a:r>
            <a:rPr lang="mn-MN" dirty="0" smtClean="0">
              <a:latin typeface="Arial" panose="020B0604020202020204" pitchFamily="34" charset="0"/>
              <a:cs typeface="Arial" panose="020B0604020202020204" pitchFamily="34" charset="0"/>
            </a:rPr>
            <a:t>НЭГ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7A5048-06FD-4678-8BB6-6ACCF3EDCF4D}" type="parTrans" cxnId="{B10B4CE6-9195-4E5A-B764-0A3546EAD1D1}">
      <dgm:prSet/>
      <dgm:spPr/>
      <dgm:t>
        <a:bodyPr/>
        <a:lstStyle/>
        <a:p>
          <a:endParaRPr lang="en-US"/>
        </a:p>
      </dgm:t>
    </dgm:pt>
    <dgm:pt modelId="{F0EEA6F8-060A-468D-946F-B3DFBFE6F7E9}" type="sibTrans" cxnId="{B10B4CE6-9195-4E5A-B764-0A3546EAD1D1}">
      <dgm:prSet/>
      <dgm:spPr/>
      <dgm:t>
        <a:bodyPr/>
        <a:lstStyle/>
        <a:p>
          <a:endParaRPr lang="en-US"/>
        </a:p>
      </dgm:t>
    </dgm:pt>
    <dgm:pt modelId="{95C12FE1-5534-4E9D-8BC1-84D8A3C5F3E0}">
      <dgm:prSet phldrT="[Text]"/>
      <dgm:spPr/>
      <dgm:t>
        <a:bodyPr/>
        <a:lstStyle/>
        <a:p>
          <a:r>
            <a:rPr lang="mn-MN" dirty="0" smtClean="0">
              <a:latin typeface="Arial" panose="020B0604020202020204" pitchFamily="34" charset="0"/>
              <a:cs typeface="Arial" panose="020B0604020202020204" pitchFamily="34" charset="0"/>
            </a:rPr>
            <a:t>МЭДЭЭЛЛИЙН АЮУЛГҮЙ БАЙДЛЫН ГАЗАР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12CE1A-CED6-4110-A553-9EDB55BD89FF}" type="parTrans" cxnId="{D99B9BE4-7A57-40C9-966E-3ABB50F2414C}">
      <dgm:prSet/>
      <dgm:spPr/>
      <dgm:t>
        <a:bodyPr/>
        <a:lstStyle/>
        <a:p>
          <a:endParaRPr lang="en-US"/>
        </a:p>
      </dgm:t>
    </dgm:pt>
    <dgm:pt modelId="{6975E714-3899-4A69-AAF7-86D0BC30076B}" type="sibTrans" cxnId="{D99B9BE4-7A57-40C9-966E-3ABB50F2414C}">
      <dgm:prSet/>
      <dgm:spPr/>
      <dgm:t>
        <a:bodyPr/>
        <a:lstStyle/>
        <a:p>
          <a:endParaRPr lang="en-US"/>
        </a:p>
      </dgm:t>
    </dgm:pt>
    <dgm:pt modelId="{9A807EE7-C30E-44B8-88D5-1CC8E7BEB586}">
      <dgm:prSet phldrT="[Text]"/>
      <dgm:spPr/>
      <dgm:t>
        <a:bodyPr/>
        <a:lstStyle/>
        <a:p>
          <a:r>
            <a:rPr lang="mn-MN" dirty="0" smtClean="0">
              <a:latin typeface="Arial" panose="020B0604020202020204" pitchFamily="34" charset="0"/>
              <a:cs typeface="Arial" panose="020B0604020202020204" pitchFamily="34" charset="0"/>
            </a:rPr>
            <a:t>ХОЁР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19D920-650A-4196-ADDB-AEEBE1C5EB5C}" type="parTrans" cxnId="{5B06B73E-F20A-467D-A300-BFD735EFCAD5}">
      <dgm:prSet/>
      <dgm:spPr/>
      <dgm:t>
        <a:bodyPr/>
        <a:lstStyle/>
        <a:p>
          <a:endParaRPr lang="en-US"/>
        </a:p>
      </dgm:t>
    </dgm:pt>
    <dgm:pt modelId="{9A9F5BDD-BACE-41B4-A8B6-700C6EFB5549}" type="sibTrans" cxnId="{5B06B73E-F20A-467D-A300-BFD735EFCAD5}">
      <dgm:prSet/>
      <dgm:spPr/>
      <dgm:t>
        <a:bodyPr/>
        <a:lstStyle/>
        <a:p>
          <a:endParaRPr lang="en-US"/>
        </a:p>
      </dgm:t>
    </dgm:pt>
    <dgm:pt modelId="{FB9DDA6B-A6CE-4A25-A8EC-55632DDF0723}">
      <dgm:prSet phldrT="[Text]"/>
      <dgm:spPr/>
      <dgm:t>
        <a:bodyPr/>
        <a:lstStyle/>
        <a:p>
          <a:r>
            <a:rPr lang="mn-MN" dirty="0" smtClean="0">
              <a:latin typeface="Arial" panose="020B0604020202020204" pitchFamily="34" charset="0"/>
              <a:cs typeface="Arial" panose="020B0604020202020204" pitchFamily="34" charset="0"/>
            </a:rPr>
            <a:t>ТУЛГАМДАЖ БУЙ АСУУДЛУУД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72F281-71AF-4469-A865-370C4E2CA5E6}" type="parTrans" cxnId="{CF48EC1D-26B0-4707-987F-3B98E00A8E28}">
      <dgm:prSet/>
      <dgm:spPr/>
      <dgm:t>
        <a:bodyPr/>
        <a:lstStyle/>
        <a:p>
          <a:endParaRPr lang="en-US"/>
        </a:p>
      </dgm:t>
    </dgm:pt>
    <dgm:pt modelId="{BD5B4B99-071B-4141-9EED-85AE3630A5C9}" type="sibTrans" cxnId="{CF48EC1D-26B0-4707-987F-3B98E00A8E28}">
      <dgm:prSet/>
      <dgm:spPr/>
      <dgm:t>
        <a:bodyPr/>
        <a:lstStyle/>
        <a:p>
          <a:endParaRPr lang="en-US"/>
        </a:p>
      </dgm:t>
    </dgm:pt>
    <dgm:pt modelId="{D256FC87-5B0C-4B93-8145-7B83C2DCE2A7}">
      <dgm:prSet phldrT="[Text]"/>
      <dgm:spPr/>
      <dgm:t>
        <a:bodyPr/>
        <a:lstStyle/>
        <a:p>
          <a:r>
            <a:rPr lang="mn-MN" dirty="0" smtClean="0">
              <a:latin typeface="Arial" panose="020B0604020202020204" pitchFamily="34" charset="0"/>
              <a:cs typeface="Arial" panose="020B0604020202020204" pitchFamily="34" charset="0"/>
            </a:rPr>
            <a:t>ГУРАВ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29F7EC-CB0B-4B27-85AF-DD3F9ACAD8B1}" type="parTrans" cxnId="{20D5F1B7-EE0C-4436-8A02-0B3DC6A85EF7}">
      <dgm:prSet/>
      <dgm:spPr/>
      <dgm:t>
        <a:bodyPr/>
        <a:lstStyle/>
        <a:p>
          <a:endParaRPr lang="en-US"/>
        </a:p>
      </dgm:t>
    </dgm:pt>
    <dgm:pt modelId="{E58CC17B-62A6-4B8C-98A2-48D07F6D5BAC}" type="sibTrans" cxnId="{20D5F1B7-EE0C-4436-8A02-0B3DC6A85EF7}">
      <dgm:prSet/>
      <dgm:spPr/>
      <dgm:t>
        <a:bodyPr/>
        <a:lstStyle/>
        <a:p>
          <a:endParaRPr lang="en-US"/>
        </a:p>
      </dgm:t>
    </dgm:pt>
    <dgm:pt modelId="{BD7DE5D0-878D-43F4-B514-9CB99D68A1C6}">
      <dgm:prSet phldrT="[Text]"/>
      <dgm:spPr/>
      <dgm:t>
        <a:bodyPr/>
        <a:lstStyle/>
        <a:p>
          <a:r>
            <a:rPr lang="mn-MN" dirty="0" smtClean="0">
              <a:latin typeface="Arial" panose="020B0604020202020204" pitchFamily="34" charset="0"/>
              <a:cs typeface="Arial" panose="020B0604020202020204" pitchFamily="34" charset="0"/>
            </a:rPr>
            <a:t>МЭДЭЭЛЛИЙН АЮУЛГҮЙ БАЙДЛЫГ ХАНГАХ АРГА ЗАМ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CA25BC-F87E-4EA0-89CF-89B350D97CB0}" type="parTrans" cxnId="{064523CB-764A-4545-BFC9-08A474BE765E}">
      <dgm:prSet/>
      <dgm:spPr/>
      <dgm:t>
        <a:bodyPr/>
        <a:lstStyle/>
        <a:p>
          <a:endParaRPr lang="en-US"/>
        </a:p>
      </dgm:t>
    </dgm:pt>
    <dgm:pt modelId="{7825ACAC-FE41-4479-8D61-D40398B7D7D2}" type="sibTrans" cxnId="{064523CB-764A-4545-BFC9-08A474BE765E}">
      <dgm:prSet/>
      <dgm:spPr/>
      <dgm:t>
        <a:bodyPr/>
        <a:lstStyle/>
        <a:p>
          <a:endParaRPr lang="en-US"/>
        </a:p>
      </dgm:t>
    </dgm:pt>
    <dgm:pt modelId="{627A6B2C-68E7-4B6B-B3E1-4E3DA38599CA}" type="pres">
      <dgm:prSet presAssocID="{B18FFCEC-BCE0-4FC8-9B42-10910E57C36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943D03-6556-4814-BAFB-78C1B847C076}" type="pres">
      <dgm:prSet presAssocID="{BB947556-7EA6-4E45-A704-EB4B760D0FAE}" presName="linNode" presStyleCnt="0"/>
      <dgm:spPr/>
    </dgm:pt>
    <dgm:pt modelId="{1F605E6E-3FA7-497A-B5AE-3A60B8ABA273}" type="pres">
      <dgm:prSet presAssocID="{BB947556-7EA6-4E45-A704-EB4B760D0FAE}" presName="parentText" presStyleLbl="node1" presStyleIdx="0" presStyleCnt="3" custScaleX="5395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4F8E6-36E8-44FE-AFE4-7F5DF3E4C43E}" type="pres">
      <dgm:prSet presAssocID="{BB947556-7EA6-4E45-A704-EB4B760D0FAE}" presName="descendantText" presStyleLbl="alignAccFollowNode1" presStyleIdx="0" presStyleCnt="3" custScaleX="1173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AC9D4A-720E-4117-9D05-7799455C8B62}" type="pres">
      <dgm:prSet presAssocID="{F0EEA6F8-060A-468D-946F-B3DFBFE6F7E9}" presName="sp" presStyleCnt="0"/>
      <dgm:spPr/>
    </dgm:pt>
    <dgm:pt modelId="{7D542047-765D-43B5-B0F6-29614480F7CE}" type="pres">
      <dgm:prSet presAssocID="{9A807EE7-C30E-44B8-88D5-1CC8E7BEB586}" presName="linNode" presStyleCnt="0"/>
      <dgm:spPr/>
    </dgm:pt>
    <dgm:pt modelId="{DD1C1B6C-4C37-4ACA-9205-E7345561846C}" type="pres">
      <dgm:prSet presAssocID="{9A807EE7-C30E-44B8-88D5-1CC8E7BEB586}" presName="parentText" presStyleLbl="node1" presStyleIdx="1" presStyleCnt="3" custScaleX="5413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EF7223-0E73-49A0-A418-1784AC3C5565}" type="pres">
      <dgm:prSet presAssocID="{9A807EE7-C30E-44B8-88D5-1CC8E7BEB586}" presName="descendantText" presStyleLbl="alignAccFollowNode1" presStyleIdx="1" presStyleCnt="3" custScaleX="117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D3871-139E-4A1B-B54F-041C497CDBB3}" type="pres">
      <dgm:prSet presAssocID="{9A9F5BDD-BACE-41B4-A8B6-700C6EFB5549}" presName="sp" presStyleCnt="0"/>
      <dgm:spPr/>
    </dgm:pt>
    <dgm:pt modelId="{2C6D102C-02EC-453F-AB2F-D78EE3F67E14}" type="pres">
      <dgm:prSet presAssocID="{D256FC87-5B0C-4B93-8145-7B83C2DCE2A7}" presName="linNode" presStyleCnt="0"/>
      <dgm:spPr/>
    </dgm:pt>
    <dgm:pt modelId="{341623BF-8B36-4E6F-BC98-1A3AABD6EF47}" type="pres">
      <dgm:prSet presAssocID="{D256FC87-5B0C-4B93-8145-7B83C2DCE2A7}" presName="parentText" presStyleLbl="node1" presStyleIdx="2" presStyleCnt="3" custScaleX="5453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66261F-1D7A-497D-81E8-249224B97FFA}" type="pres">
      <dgm:prSet presAssocID="{D256FC87-5B0C-4B93-8145-7B83C2DCE2A7}" presName="descendantText" presStyleLbl="alignAccFollowNode1" presStyleIdx="2" presStyleCnt="3" custScaleX="1176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9B9BE4-7A57-40C9-966E-3ABB50F2414C}" srcId="{BB947556-7EA6-4E45-A704-EB4B760D0FAE}" destId="{95C12FE1-5534-4E9D-8BC1-84D8A3C5F3E0}" srcOrd="0" destOrd="0" parTransId="{DD12CE1A-CED6-4110-A553-9EDB55BD89FF}" sibTransId="{6975E714-3899-4A69-AAF7-86D0BC30076B}"/>
    <dgm:cxn modelId="{89F090B0-0A48-4681-B7E4-418E8065D957}" type="presOf" srcId="{FB9DDA6B-A6CE-4A25-A8EC-55632DDF0723}" destId="{82EF7223-0E73-49A0-A418-1784AC3C5565}" srcOrd="0" destOrd="0" presId="urn:microsoft.com/office/officeart/2005/8/layout/vList5"/>
    <dgm:cxn modelId="{96A0F725-2A9E-4D7D-AE79-1B7EA905E72E}" type="presOf" srcId="{9A807EE7-C30E-44B8-88D5-1CC8E7BEB586}" destId="{DD1C1B6C-4C37-4ACA-9205-E7345561846C}" srcOrd="0" destOrd="0" presId="urn:microsoft.com/office/officeart/2005/8/layout/vList5"/>
    <dgm:cxn modelId="{A33B2E3A-D6E2-4E06-A802-27F8208E564A}" type="presOf" srcId="{95C12FE1-5534-4E9D-8BC1-84D8A3C5F3E0}" destId="{30F4F8E6-36E8-44FE-AFE4-7F5DF3E4C43E}" srcOrd="0" destOrd="0" presId="urn:microsoft.com/office/officeart/2005/8/layout/vList5"/>
    <dgm:cxn modelId="{07ED59A2-AB23-4BFD-8BF5-2E6EB03B22E9}" type="presOf" srcId="{BD7DE5D0-878D-43F4-B514-9CB99D68A1C6}" destId="{D766261F-1D7A-497D-81E8-249224B97FFA}" srcOrd="0" destOrd="0" presId="urn:microsoft.com/office/officeart/2005/8/layout/vList5"/>
    <dgm:cxn modelId="{064523CB-764A-4545-BFC9-08A474BE765E}" srcId="{D256FC87-5B0C-4B93-8145-7B83C2DCE2A7}" destId="{BD7DE5D0-878D-43F4-B514-9CB99D68A1C6}" srcOrd="0" destOrd="0" parTransId="{17CA25BC-F87E-4EA0-89CF-89B350D97CB0}" sibTransId="{7825ACAC-FE41-4479-8D61-D40398B7D7D2}"/>
    <dgm:cxn modelId="{B8D255DD-744D-4202-9FC2-E5C94B316836}" type="presOf" srcId="{BB947556-7EA6-4E45-A704-EB4B760D0FAE}" destId="{1F605E6E-3FA7-497A-B5AE-3A60B8ABA273}" srcOrd="0" destOrd="0" presId="urn:microsoft.com/office/officeart/2005/8/layout/vList5"/>
    <dgm:cxn modelId="{5B06B73E-F20A-467D-A300-BFD735EFCAD5}" srcId="{B18FFCEC-BCE0-4FC8-9B42-10910E57C36E}" destId="{9A807EE7-C30E-44B8-88D5-1CC8E7BEB586}" srcOrd="1" destOrd="0" parTransId="{8219D920-650A-4196-ADDB-AEEBE1C5EB5C}" sibTransId="{9A9F5BDD-BACE-41B4-A8B6-700C6EFB5549}"/>
    <dgm:cxn modelId="{CF48EC1D-26B0-4707-987F-3B98E00A8E28}" srcId="{9A807EE7-C30E-44B8-88D5-1CC8E7BEB586}" destId="{FB9DDA6B-A6CE-4A25-A8EC-55632DDF0723}" srcOrd="0" destOrd="0" parTransId="{1372F281-71AF-4469-A865-370C4E2CA5E6}" sibTransId="{BD5B4B99-071B-4141-9EED-85AE3630A5C9}"/>
    <dgm:cxn modelId="{7A9804F3-5D38-4026-97EA-C4A89B93C9EE}" type="presOf" srcId="{D256FC87-5B0C-4B93-8145-7B83C2DCE2A7}" destId="{341623BF-8B36-4E6F-BC98-1A3AABD6EF47}" srcOrd="0" destOrd="0" presId="urn:microsoft.com/office/officeart/2005/8/layout/vList5"/>
    <dgm:cxn modelId="{20D5F1B7-EE0C-4436-8A02-0B3DC6A85EF7}" srcId="{B18FFCEC-BCE0-4FC8-9B42-10910E57C36E}" destId="{D256FC87-5B0C-4B93-8145-7B83C2DCE2A7}" srcOrd="2" destOrd="0" parTransId="{EE29F7EC-CB0B-4B27-85AF-DD3F9ACAD8B1}" sibTransId="{E58CC17B-62A6-4B8C-98A2-48D07F6D5BAC}"/>
    <dgm:cxn modelId="{B10B4CE6-9195-4E5A-B764-0A3546EAD1D1}" srcId="{B18FFCEC-BCE0-4FC8-9B42-10910E57C36E}" destId="{BB947556-7EA6-4E45-A704-EB4B760D0FAE}" srcOrd="0" destOrd="0" parTransId="{ED7A5048-06FD-4678-8BB6-6ACCF3EDCF4D}" sibTransId="{F0EEA6F8-060A-468D-946F-B3DFBFE6F7E9}"/>
    <dgm:cxn modelId="{87FB14C8-C07E-47D5-9D9E-3EE532C22A93}" type="presOf" srcId="{B18FFCEC-BCE0-4FC8-9B42-10910E57C36E}" destId="{627A6B2C-68E7-4B6B-B3E1-4E3DA38599CA}" srcOrd="0" destOrd="0" presId="urn:microsoft.com/office/officeart/2005/8/layout/vList5"/>
    <dgm:cxn modelId="{2D9BA49D-BCFD-466C-A741-A172FC6D58C4}" type="presParOf" srcId="{627A6B2C-68E7-4B6B-B3E1-4E3DA38599CA}" destId="{44943D03-6556-4814-BAFB-78C1B847C076}" srcOrd="0" destOrd="0" presId="urn:microsoft.com/office/officeart/2005/8/layout/vList5"/>
    <dgm:cxn modelId="{1DF47062-1170-4A13-946F-E8B8169EFBC7}" type="presParOf" srcId="{44943D03-6556-4814-BAFB-78C1B847C076}" destId="{1F605E6E-3FA7-497A-B5AE-3A60B8ABA273}" srcOrd="0" destOrd="0" presId="urn:microsoft.com/office/officeart/2005/8/layout/vList5"/>
    <dgm:cxn modelId="{6B97C063-9DB6-473D-BA32-10A1C16FA41A}" type="presParOf" srcId="{44943D03-6556-4814-BAFB-78C1B847C076}" destId="{30F4F8E6-36E8-44FE-AFE4-7F5DF3E4C43E}" srcOrd="1" destOrd="0" presId="urn:microsoft.com/office/officeart/2005/8/layout/vList5"/>
    <dgm:cxn modelId="{A63FBB50-2731-4D21-B7AD-E26BD8549E1E}" type="presParOf" srcId="{627A6B2C-68E7-4B6B-B3E1-4E3DA38599CA}" destId="{60AC9D4A-720E-4117-9D05-7799455C8B62}" srcOrd="1" destOrd="0" presId="urn:microsoft.com/office/officeart/2005/8/layout/vList5"/>
    <dgm:cxn modelId="{3E298138-A3A9-4E03-8AF6-E7D9A3602C33}" type="presParOf" srcId="{627A6B2C-68E7-4B6B-B3E1-4E3DA38599CA}" destId="{7D542047-765D-43B5-B0F6-29614480F7CE}" srcOrd="2" destOrd="0" presId="urn:microsoft.com/office/officeart/2005/8/layout/vList5"/>
    <dgm:cxn modelId="{6675DB8B-6251-43ED-AE01-4FC652E9FC73}" type="presParOf" srcId="{7D542047-765D-43B5-B0F6-29614480F7CE}" destId="{DD1C1B6C-4C37-4ACA-9205-E7345561846C}" srcOrd="0" destOrd="0" presId="urn:microsoft.com/office/officeart/2005/8/layout/vList5"/>
    <dgm:cxn modelId="{FB56C44A-67C5-4FEC-A221-F94F0B733ECE}" type="presParOf" srcId="{7D542047-765D-43B5-B0F6-29614480F7CE}" destId="{82EF7223-0E73-49A0-A418-1784AC3C5565}" srcOrd="1" destOrd="0" presId="urn:microsoft.com/office/officeart/2005/8/layout/vList5"/>
    <dgm:cxn modelId="{2CAADFA1-4E22-4F8B-8C35-D8A5DA2C68A2}" type="presParOf" srcId="{627A6B2C-68E7-4B6B-B3E1-4E3DA38599CA}" destId="{B18D3871-139E-4A1B-B54F-041C497CDBB3}" srcOrd="3" destOrd="0" presId="urn:microsoft.com/office/officeart/2005/8/layout/vList5"/>
    <dgm:cxn modelId="{F01CEBAE-6173-42D6-AEEE-167A2CD77246}" type="presParOf" srcId="{627A6B2C-68E7-4B6B-B3E1-4E3DA38599CA}" destId="{2C6D102C-02EC-453F-AB2F-D78EE3F67E14}" srcOrd="4" destOrd="0" presId="urn:microsoft.com/office/officeart/2005/8/layout/vList5"/>
    <dgm:cxn modelId="{2D33AEB9-0C4D-47D2-8445-6174502EB2E1}" type="presParOf" srcId="{2C6D102C-02EC-453F-AB2F-D78EE3F67E14}" destId="{341623BF-8B36-4E6F-BC98-1A3AABD6EF47}" srcOrd="0" destOrd="0" presId="urn:microsoft.com/office/officeart/2005/8/layout/vList5"/>
    <dgm:cxn modelId="{89FF302A-50D9-40AA-8E4C-609D6344ADFE}" type="presParOf" srcId="{2C6D102C-02EC-453F-AB2F-D78EE3F67E14}" destId="{D766261F-1D7A-497D-81E8-249224B97FF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15A48D-5967-42E8-BE95-090BC886C739}" type="doc">
      <dgm:prSet loTypeId="urn:microsoft.com/office/officeart/2005/8/layout/cycle2" loCatId="cycle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384D8E2-EF57-4E60-9763-6A682787972C}">
      <dgm:prSet phldrT="[Text]" custT="1"/>
      <dgm:spPr/>
      <dgm:t>
        <a:bodyPr/>
        <a:lstStyle/>
        <a:p>
          <a:r>
            <a:rPr lang="mn-MN" sz="2800" dirty="0" smtClean="0">
              <a:latin typeface="Arial" pitchFamily="34" charset="0"/>
              <a:cs typeface="Arial" pitchFamily="34" charset="0"/>
            </a:rPr>
            <a:t>Эрсдлийн  үнэлгээ</a:t>
          </a:r>
          <a:endParaRPr lang="en-US" sz="2800" dirty="0">
            <a:latin typeface="Arial" pitchFamily="34" charset="0"/>
            <a:cs typeface="Arial" pitchFamily="34" charset="0"/>
          </a:endParaRPr>
        </a:p>
      </dgm:t>
    </dgm:pt>
    <dgm:pt modelId="{44C40A32-1313-40AF-BBE6-6E66BE897E0F}" type="parTrans" cxnId="{4DB9A9DB-B8D7-4479-903A-EB455E6A9C55}">
      <dgm:prSet/>
      <dgm:spPr/>
      <dgm:t>
        <a:bodyPr/>
        <a:lstStyle/>
        <a:p>
          <a:endParaRPr lang="en-US" sz="2000">
            <a:latin typeface="Arial" pitchFamily="34" charset="0"/>
            <a:cs typeface="Arial" pitchFamily="34" charset="0"/>
          </a:endParaRPr>
        </a:p>
      </dgm:t>
    </dgm:pt>
    <dgm:pt modelId="{14AE83A1-A81B-40A5-92A7-10E3A5FFC5BB}" type="sibTrans" cxnId="{4DB9A9DB-B8D7-4479-903A-EB455E6A9C55}">
      <dgm:prSet custT="1"/>
      <dgm:spPr/>
      <dgm:t>
        <a:bodyPr/>
        <a:lstStyle/>
        <a:p>
          <a:endParaRPr lang="en-US" sz="2000">
            <a:latin typeface="Arial" pitchFamily="34" charset="0"/>
            <a:cs typeface="Arial" pitchFamily="34" charset="0"/>
          </a:endParaRPr>
        </a:p>
      </dgm:t>
    </dgm:pt>
    <dgm:pt modelId="{E82F87B0-E10C-46C5-AC30-12BE81755639}">
      <dgm:prSet phldrT="[Text]" custT="1"/>
      <dgm:spPr/>
      <dgm:t>
        <a:bodyPr/>
        <a:lstStyle/>
        <a:p>
          <a:r>
            <a:rPr lang="mn-MN" sz="2800" dirty="0" smtClean="0">
              <a:latin typeface="Arial" pitchFamily="34" charset="0"/>
              <a:cs typeface="Arial" pitchFamily="34" charset="0"/>
            </a:rPr>
            <a:t>Сургалт,  мэдээлэл</a:t>
          </a:r>
          <a:endParaRPr lang="en-US" sz="2800" dirty="0">
            <a:latin typeface="Arial" pitchFamily="34" charset="0"/>
            <a:cs typeface="Arial" pitchFamily="34" charset="0"/>
          </a:endParaRPr>
        </a:p>
      </dgm:t>
    </dgm:pt>
    <dgm:pt modelId="{0CE908C3-C532-4BF1-A79A-F1A146A7562F}" type="parTrans" cxnId="{D059BF81-F8E3-4F27-87FC-771DB9E7643C}">
      <dgm:prSet/>
      <dgm:spPr/>
      <dgm:t>
        <a:bodyPr/>
        <a:lstStyle/>
        <a:p>
          <a:endParaRPr lang="en-US" sz="2000">
            <a:latin typeface="Arial" pitchFamily="34" charset="0"/>
            <a:cs typeface="Arial" pitchFamily="34" charset="0"/>
          </a:endParaRPr>
        </a:p>
      </dgm:t>
    </dgm:pt>
    <dgm:pt modelId="{F85CE164-9B44-46BA-A831-823B17524D8D}" type="sibTrans" cxnId="{D059BF81-F8E3-4F27-87FC-771DB9E7643C}">
      <dgm:prSet custT="1"/>
      <dgm:spPr/>
      <dgm:t>
        <a:bodyPr/>
        <a:lstStyle/>
        <a:p>
          <a:endParaRPr lang="en-US" sz="2000">
            <a:latin typeface="Arial" pitchFamily="34" charset="0"/>
            <a:cs typeface="Arial" pitchFamily="34" charset="0"/>
          </a:endParaRPr>
        </a:p>
      </dgm:t>
    </dgm:pt>
    <dgm:pt modelId="{EB241277-EC1E-44C3-8EAE-99D7E92AE347}">
      <dgm:prSet phldrT="[Text]" custT="1"/>
      <dgm:spPr/>
      <dgm:t>
        <a:bodyPr/>
        <a:lstStyle/>
        <a:p>
          <a:r>
            <a:rPr lang="mn-MN" sz="2800" dirty="0" smtClean="0">
              <a:latin typeface="Arial" pitchFamily="34" charset="0"/>
              <a:cs typeface="Arial" pitchFamily="34" charset="0"/>
            </a:rPr>
            <a:t>Кибер халдлагатай тэмцэх</a:t>
          </a:r>
          <a:endParaRPr lang="en-US" sz="2800" dirty="0">
            <a:latin typeface="Arial" pitchFamily="34" charset="0"/>
            <a:cs typeface="Arial" pitchFamily="34" charset="0"/>
          </a:endParaRPr>
        </a:p>
      </dgm:t>
    </dgm:pt>
    <dgm:pt modelId="{7BE5FD12-5664-4145-A1F0-1DAC6F6FEFED}" type="parTrans" cxnId="{1E9AFB9A-DAFA-4C48-8855-448011FE99D0}">
      <dgm:prSet/>
      <dgm:spPr/>
      <dgm:t>
        <a:bodyPr/>
        <a:lstStyle/>
        <a:p>
          <a:endParaRPr lang="en-US" sz="2000">
            <a:latin typeface="Arial" pitchFamily="34" charset="0"/>
            <a:cs typeface="Arial" pitchFamily="34" charset="0"/>
          </a:endParaRPr>
        </a:p>
      </dgm:t>
    </dgm:pt>
    <dgm:pt modelId="{E885B239-AB54-4720-9ACD-DE27F728AEB7}" type="sibTrans" cxnId="{1E9AFB9A-DAFA-4C48-8855-448011FE99D0}">
      <dgm:prSet custT="1"/>
      <dgm:spPr/>
      <dgm:t>
        <a:bodyPr/>
        <a:lstStyle/>
        <a:p>
          <a:endParaRPr lang="en-US" sz="2000">
            <a:latin typeface="Arial" pitchFamily="34" charset="0"/>
            <a:cs typeface="Arial" pitchFamily="34" charset="0"/>
          </a:endParaRPr>
        </a:p>
      </dgm:t>
    </dgm:pt>
    <dgm:pt modelId="{74C2AECF-0649-452F-94C1-161ECD17E9C9}">
      <dgm:prSet phldrT="[Text]" custT="1"/>
      <dgm:spPr/>
      <dgm:t>
        <a:bodyPr/>
        <a:lstStyle/>
        <a:p>
          <a:r>
            <a:rPr lang="mn-MN" sz="2800" dirty="0" smtClean="0">
              <a:latin typeface="Arial" pitchFamily="34" charset="0"/>
              <a:cs typeface="Arial" pitchFamily="34" charset="0"/>
            </a:rPr>
            <a:t>Төрийн мэдээллийн сүлжээ</a:t>
          </a:r>
          <a:endParaRPr lang="en-US" sz="2800" dirty="0">
            <a:latin typeface="Arial" pitchFamily="34" charset="0"/>
            <a:cs typeface="Arial" pitchFamily="34" charset="0"/>
          </a:endParaRPr>
        </a:p>
      </dgm:t>
    </dgm:pt>
    <dgm:pt modelId="{5C843F7D-B5F5-40EE-A3CE-925771E97B37}" type="parTrans" cxnId="{3CC72D05-4141-4CA0-85BC-71E5F2A94FDC}">
      <dgm:prSet/>
      <dgm:spPr/>
      <dgm:t>
        <a:bodyPr/>
        <a:lstStyle/>
        <a:p>
          <a:endParaRPr lang="en-US" sz="2000">
            <a:latin typeface="Arial" pitchFamily="34" charset="0"/>
            <a:cs typeface="Arial" pitchFamily="34" charset="0"/>
          </a:endParaRPr>
        </a:p>
      </dgm:t>
    </dgm:pt>
    <dgm:pt modelId="{822B1F28-2215-43B3-AE57-9493476501DA}" type="sibTrans" cxnId="{3CC72D05-4141-4CA0-85BC-71E5F2A94FDC}">
      <dgm:prSet custT="1"/>
      <dgm:spPr/>
      <dgm:t>
        <a:bodyPr/>
        <a:lstStyle/>
        <a:p>
          <a:endParaRPr lang="en-US" sz="2000">
            <a:latin typeface="Arial" pitchFamily="34" charset="0"/>
            <a:cs typeface="Arial" pitchFamily="34" charset="0"/>
          </a:endParaRPr>
        </a:p>
      </dgm:t>
    </dgm:pt>
    <dgm:pt modelId="{BB8D5D20-4D58-41D8-ABA8-7FA06E5DF47C}" type="pres">
      <dgm:prSet presAssocID="{1A15A48D-5967-42E8-BE95-090BC886C73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AB6FAA6-9823-49C0-8AF9-E7228F9C3509}" type="pres">
      <dgm:prSet presAssocID="{4384D8E2-EF57-4E60-9763-6A682787972C}" presName="node" presStyleLbl="node1" presStyleIdx="0" presStyleCnt="4" custScaleX="1292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A8D1E0-968A-49C7-9338-26FCB977D59C}" type="pres">
      <dgm:prSet presAssocID="{14AE83A1-A81B-40A5-92A7-10E3A5FFC5BB}" presName="sibTrans" presStyleLbl="sibTrans2D1" presStyleIdx="0" presStyleCnt="4"/>
      <dgm:spPr>
        <a:prstGeom prst="flowChartProcess">
          <a:avLst/>
        </a:prstGeom>
      </dgm:spPr>
      <dgm:t>
        <a:bodyPr/>
        <a:lstStyle/>
        <a:p>
          <a:endParaRPr lang="en-US"/>
        </a:p>
      </dgm:t>
    </dgm:pt>
    <dgm:pt modelId="{E40869C5-886F-4CC5-B460-1C20288E86F6}" type="pres">
      <dgm:prSet presAssocID="{14AE83A1-A81B-40A5-92A7-10E3A5FFC5BB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A78D4A81-1B25-463A-96CB-3D55E426A96A}" type="pres">
      <dgm:prSet presAssocID="{E82F87B0-E10C-46C5-AC30-12BE81755639}" presName="node" presStyleLbl="node1" presStyleIdx="1" presStyleCnt="4" custScaleX="1408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000C65-FC2A-4426-A204-E9B2853500B3}" type="pres">
      <dgm:prSet presAssocID="{F85CE164-9B44-46BA-A831-823B17524D8D}" presName="sibTrans" presStyleLbl="sibTrans2D1" presStyleIdx="1" presStyleCnt="4"/>
      <dgm:spPr>
        <a:prstGeom prst="flowChartProcess">
          <a:avLst/>
        </a:prstGeom>
      </dgm:spPr>
      <dgm:t>
        <a:bodyPr/>
        <a:lstStyle/>
        <a:p>
          <a:endParaRPr lang="en-US"/>
        </a:p>
      </dgm:t>
    </dgm:pt>
    <dgm:pt modelId="{55F91693-68DC-47A0-B194-F5B1F04C3F10}" type="pres">
      <dgm:prSet presAssocID="{F85CE164-9B44-46BA-A831-823B17524D8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381D4AFA-2D98-4659-A12A-01E153A95AE4}" type="pres">
      <dgm:prSet presAssocID="{EB241277-EC1E-44C3-8EAE-99D7E92AE347}" presName="node" presStyleLbl="node1" presStyleIdx="2" presStyleCnt="4" custScaleX="1602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856AF2-58FB-4146-B7FC-7D77D56F4787}" type="pres">
      <dgm:prSet presAssocID="{E885B239-AB54-4720-9ACD-DE27F728AEB7}" presName="sibTrans" presStyleLbl="sibTrans2D1" presStyleIdx="2" presStyleCnt="4"/>
      <dgm:spPr>
        <a:prstGeom prst="flowChartProcess">
          <a:avLst/>
        </a:prstGeom>
      </dgm:spPr>
      <dgm:t>
        <a:bodyPr/>
        <a:lstStyle/>
        <a:p>
          <a:endParaRPr lang="en-US"/>
        </a:p>
      </dgm:t>
    </dgm:pt>
    <dgm:pt modelId="{B2C45FCD-D01A-404D-AF70-1D9FCCF02211}" type="pres">
      <dgm:prSet presAssocID="{E885B239-AB54-4720-9ACD-DE27F728AEB7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2C7C8ECC-4159-4ED8-9274-A4506895E28C}" type="pres">
      <dgm:prSet presAssocID="{74C2AECF-0649-452F-94C1-161ECD17E9C9}" presName="node" presStyleLbl="node1" presStyleIdx="3" presStyleCnt="4" custScaleX="1571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10475F-9C7F-4B17-8AA3-44DCD0F8E96B}" type="pres">
      <dgm:prSet presAssocID="{822B1F28-2215-43B3-AE57-9493476501DA}" presName="sibTrans" presStyleLbl="sibTrans2D1" presStyleIdx="3" presStyleCnt="4"/>
      <dgm:spPr>
        <a:prstGeom prst="flowChartProcess">
          <a:avLst/>
        </a:prstGeom>
      </dgm:spPr>
      <dgm:t>
        <a:bodyPr/>
        <a:lstStyle/>
        <a:p>
          <a:endParaRPr lang="en-US"/>
        </a:p>
      </dgm:t>
    </dgm:pt>
    <dgm:pt modelId="{FE58E7C8-7E99-49BF-9D79-9CA65A26B7A8}" type="pres">
      <dgm:prSet presAssocID="{822B1F28-2215-43B3-AE57-9493476501DA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1E9AFB9A-DAFA-4C48-8855-448011FE99D0}" srcId="{1A15A48D-5967-42E8-BE95-090BC886C739}" destId="{EB241277-EC1E-44C3-8EAE-99D7E92AE347}" srcOrd="2" destOrd="0" parTransId="{7BE5FD12-5664-4145-A1F0-1DAC6F6FEFED}" sibTransId="{E885B239-AB54-4720-9ACD-DE27F728AEB7}"/>
    <dgm:cxn modelId="{7F7F98BE-F10A-46F2-90B1-FA6C92963BCB}" type="presOf" srcId="{822B1F28-2215-43B3-AE57-9493476501DA}" destId="{FE58E7C8-7E99-49BF-9D79-9CA65A26B7A8}" srcOrd="1" destOrd="0" presId="urn:microsoft.com/office/officeart/2005/8/layout/cycle2"/>
    <dgm:cxn modelId="{D059BF81-F8E3-4F27-87FC-771DB9E7643C}" srcId="{1A15A48D-5967-42E8-BE95-090BC886C739}" destId="{E82F87B0-E10C-46C5-AC30-12BE81755639}" srcOrd="1" destOrd="0" parTransId="{0CE908C3-C532-4BF1-A79A-F1A146A7562F}" sibTransId="{F85CE164-9B44-46BA-A831-823B17524D8D}"/>
    <dgm:cxn modelId="{4DB9A9DB-B8D7-4479-903A-EB455E6A9C55}" srcId="{1A15A48D-5967-42E8-BE95-090BC886C739}" destId="{4384D8E2-EF57-4E60-9763-6A682787972C}" srcOrd="0" destOrd="0" parTransId="{44C40A32-1313-40AF-BBE6-6E66BE897E0F}" sibTransId="{14AE83A1-A81B-40A5-92A7-10E3A5FFC5BB}"/>
    <dgm:cxn modelId="{CAA087D8-06A9-40FC-9DDF-89C7BA520D82}" type="presOf" srcId="{14AE83A1-A81B-40A5-92A7-10E3A5FFC5BB}" destId="{E40869C5-886F-4CC5-B460-1C20288E86F6}" srcOrd="1" destOrd="0" presId="urn:microsoft.com/office/officeart/2005/8/layout/cycle2"/>
    <dgm:cxn modelId="{5E63E2E1-2E01-410A-B335-8B1F7441C4A1}" type="presOf" srcId="{E885B239-AB54-4720-9ACD-DE27F728AEB7}" destId="{B2856AF2-58FB-4146-B7FC-7D77D56F4787}" srcOrd="0" destOrd="0" presId="urn:microsoft.com/office/officeart/2005/8/layout/cycle2"/>
    <dgm:cxn modelId="{3CC72D05-4141-4CA0-85BC-71E5F2A94FDC}" srcId="{1A15A48D-5967-42E8-BE95-090BC886C739}" destId="{74C2AECF-0649-452F-94C1-161ECD17E9C9}" srcOrd="3" destOrd="0" parTransId="{5C843F7D-B5F5-40EE-A3CE-925771E97B37}" sibTransId="{822B1F28-2215-43B3-AE57-9493476501DA}"/>
    <dgm:cxn modelId="{B2D236D6-0E68-433C-B4E6-2A2D6378F4DC}" type="presOf" srcId="{F85CE164-9B44-46BA-A831-823B17524D8D}" destId="{55F91693-68DC-47A0-B194-F5B1F04C3F10}" srcOrd="1" destOrd="0" presId="urn:microsoft.com/office/officeart/2005/8/layout/cycle2"/>
    <dgm:cxn modelId="{A7E23E58-2C07-4612-86C5-12F5C3C78DBC}" type="presOf" srcId="{74C2AECF-0649-452F-94C1-161ECD17E9C9}" destId="{2C7C8ECC-4159-4ED8-9274-A4506895E28C}" srcOrd="0" destOrd="0" presId="urn:microsoft.com/office/officeart/2005/8/layout/cycle2"/>
    <dgm:cxn modelId="{6213B046-737F-42EC-BD4D-BAB2ADBD00F1}" type="presOf" srcId="{4384D8E2-EF57-4E60-9763-6A682787972C}" destId="{3AB6FAA6-9823-49C0-8AF9-E7228F9C3509}" srcOrd="0" destOrd="0" presId="urn:microsoft.com/office/officeart/2005/8/layout/cycle2"/>
    <dgm:cxn modelId="{F1241820-206C-4E37-A02F-2B476746F279}" type="presOf" srcId="{EB241277-EC1E-44C3-8EAE-99D7E92AE347}" destId="{381D4AFA-2D98-4659-A12A-01E153A95AE4}" srcOrd="0" destOrd="0" presId="urn:microsoft.com/office/officeart/2005/8/layout/cycle2"/>
    <dgm:cxn modelId="{4EDDA94E-4F46-4896-963E-882CC6DC7D28}" type="presOf" srcId="{F85CE164-9B44-46BA-A831-823B17524D8D}" destId="{81000C65-FC2A-4426-A204-E9B2853500B3}" srcOrd="0" destOrd="0" presId="urn:microsoft.com/office/officeart/2005/8/layout/cycle2"/>
    <dgm:cxn modelId="{D471D50B-0C7C-4C01-847C-0729C913AE0A}" type="presOf" srcId="{1A15A48D-5967-42E8-BE95-090BC886C739}" destId="{BB8D5D20-4D58-41D8-ABA8-7FA06E5DF47C}" srcOrd="0" destOrd="0" presId="urn:microsoft.com/office/officeart/2005/8/layout/cycle2"/>
    <dgm:cxn modelId="{891E0825-6FE4-4619-9D6D-D2E89A9D33EE}" type="presOf" srcId="{E82F87B0-E10C-46C5-AC30-12BE81755639}" destId="{A78D4A81-1B25-463A-96CB-3D55E426A96A}" srcOrd="0" destOrd="0" presId="urn:microsoft.com/office/officeart/2005/8/layout/cycle2"/>
    <dgm:cxn modelId="{917A7F1B-E71B-4920-92CB-EE4659DD2008}" type="presOf" srcId="{14AE83A1-A81B-40A5-92A7-10E3A5FFC5BB}" destId="{0DA8D1E0-968A-49C7-9338-26FCB977D59C}" srcOrd="0" destOrd="0" presId="urn:microsoft.com/office/officeart/2005/8/layout/cycle2"/>
    <dgm:cxn modelId="{7F6BC02F-DF1D-4887-96C6-22326406BD52}" type="presOf" srcId="{E885B239-AB54-4720-9ACD-DE27F728AEB7}" destId="{B2C45FCD-D01A-404D-AF70-1D9FCCF02211}" srcOrd="1" destOrd="0" presId="urn:microsoft.com/office/officeart/2005/8/layout/cycle2"/>
    <dgm:cxn modelId="{3A6153BF-C259-4205-929C-38FFAD4F5249}" type="presOf" srcId="{822B1F28-2215-43B3-AE57-9493476501DA}" destId="{6210475F-9C7F-4B17-8AA3-44DCD0F8E96B}" srcOrd="0" destOrd="0" presId="urn:microsoft.com/office/officeart/2005/8/layout/cycle2"/>
    <dgm:cxn modelId="{05ABFAAC-7BB0-4474-A3BC-D682D033E9F7}" type="presParOf" srcId="{BB8D5D20-4D58-41D8-ABA8-7FA06E5DF47C}" destId="{3AB6FAA6-9823-49C0-8AF9-E7228F9C3509}" srcOrd="0" destOrd="0" presId="urn:microsoft.com/office/officeart/2005/8/layout/cycle2"/>
    <dgm:cxn modelId="{C5E69A95-D671-4FF4-B5E3-01E3CE468F0B}" type="presParOf" srcId="{BB8D5D20-4D58-41D8-ABA8-7FA06E5DF47C}" destId="{0DA8D1E0-968A-49C7-9338-26FCB977D59C}" srcOrd="1" destOrd="0" presId="urn:microsoft.com/office/officeart/2005/8/layout/cycle2"/>
    <dgm:cxn modelId="{B1CAF123-5FE0-4246-BEDF-A5C4ABC3EE3C}" type="presParOf" srcId="{0DA8D1E0-968A-49C7-9338-26FCB977D59C}" destId="{E40869C5-886F-4CC5-B460-1C20288E86F6}" srcOrd="0" destOrd="0" presId="urn:microsoft.com/office/officeart/2005/8/layout/cycle2"/>
    <dgm:cxn modelId="{8FA22B10-16C8-45EF-B116-2174E77C5AAC}" type="presParOf" srcId="{BB8D5D20-4D58-41D8-ABA8-7FA06E5DF47C}" destId="{A78D4A81-1B25-463A-96CB-3D55E426A96A}" srcOrd="2" destOrd="0" presId="urn:microsoft.com/office/officeart/2005/8/layout/cycle2"/>
    <dgm:cxn modelId="{665DA3E9-BE19-4910-915E-32D2977B972D}" type="presParOf" srcId="{BB8D5D20-4D58-41D8-ABA8-7FA06E5DF47C}" destId="{81000C65-FC2A-4426-A204-E9B2853500B3}" srcOrd="3" destOrd="0" presId="urn:microsoft.com/office/officeart/2005/8/layout/cycle2"/>
    <dgm:cxn modelId="{4A02A31D-D979-4A18-AFBD-0493B5AC2F06}" type="presParOf" srcId="{81000C65-FC2A-4426-A204-E9B2853500B3}" destId="{55F91693-68DC-47A0-B194-F5B1F04C3F10}" srcOrd="0" destOrd="0" presId="urn:microsoft.com/office/officeart/2005/8/layout/cycle2"/>
    <dgm:cxn modelId="{9D411FF8-365D-43ED-8D4F-9D0FB1DCABA1}" type="presParOf" srcId="{BB8D5D20-4D58-41D8-ABA8-7FA06E5DF47C}" destId="{381D4AFA-2D98-4659-A12A-01E153A95AE4}" srcOrd="4" destOrd="0" presId="urn:microsoft.com/office/officeart/2005/8/layout/cycle2"/>
    <dgm:cxn modelId="{6084FBC9-898B-4FB2-BBF1-A77B9A3581D1}" type="presParOf" srcId="{BB8D5D20-4D58-41D8-ABA8-7FA06E5DF47C}" destId="{B2856AF2-58FB-4146-B7FC-7D77D56F4787}" srcOrd="5" destOrd="0" presId="urn:microsoft.com/office/officeart/2005/8/layout/cycle2"/>
    <dgm:cxn modelId="{1E1F0FE7-9CE8-492C-B95B-E4854878190B}" type="presParOf" srcId="{B2856AF2-58FB-4146-B7FC-7D77D56F4787}" destId="{B2C45FCD-D01A-404D-AF70-1D9FCCF02211}" srcOrd="0" destOrd="0" presId="urn:microsoft.com/office/officeart/2005/8/layout/cycle2"/>
    <dgm:cxn modelId="{FB0D40E8-75BC-40AC-9F87-073C2B9CB9C7}" type="presParOf" srcId="{BB8D5D20-4D58-41D8-ABA8-7FA06E5DF47C}" destId="{2C7C8ECC-4159-4ED8-9274-A4506895E28C}" srcOrd="6" destOrd="0" presId="urn:microsoft.com/office/officeart/2005/8/layout/cycle2"/>
    <dgm:cxn modelId="{117F6699-D61F-4556-BDA1-90A7B1EDA1BA}" type="presParOf" srcId="{BB8D5D20-4D58-41D8-ABA8-7FA06E5DF47C}" destId="{6210475F-9C7F-4B17-8AA3-44DCD0F8E96B}" srcOrd="7" destOrd="0" presId="urn:microsoft.com/office/officeart/2005/8/layout/cycle2"/>
    <dgm:cxn modelId="{B8FD12C1-C73B-4F18-8E44-0E5BA1893B95}" type="presParOf" srcId="{6210475F-9C7F-4B17-8AA3-44DCD0F8E96B}" destId="{FE58E7C8-7E99-49BF-9D79-9CA65A26B7A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14AB5E-B02D-4B3A-AEE8-EC4601214C13}" type="doc">
      <dgm:prSet loTypeId="urn:microsoft.com/office/officeart/2005/8/layout/chevron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A90F54-B666-44DB-9302-01820FFBFCC1}">
      <dgm:prSet phldrT="[Text]"/>
      <dgm:spPr/>
      <dgm:t>
        <a:bodyPr/>
        <a:lstStyle/>
        <a:p>
          <a:r>
            <a:rPr lang="mn-MN" dirty="0" smtClean="0">
              <a:latin typeface="Arial" pitchFamily="34" charset="0"/>
              <a:cs typeface="Arial" pitchFamily="34" charset="0"/>
            </a:rPr>
            <a:t>1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331595A3-2AB7-4A75-9BCB-50AEE4B378B7}" type="parTrans" cxnId="{5ABAFC5E-2C7F-481B-A51E-F157BFE7F6F0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39EEE78E-2D81-4D60-9B82-5D2CC461DA03}" type="sibTrans" cxnId="{5ABAFC5E-2C7F-481B-A51E-F157BFE7F6F0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EB34CB12-40CA-49B7-AF5F-18537EB2480C}">
      <dgm:prSet phldrT="[Text]"/>
      <dgm:spPr/>
      <dgm:t>
        <a:bodyPr/>
        <a:lstStyle/>
        <a:p>
          <a:r>
            <a:rPr lang="mn-MN" dirty="0" smtClean="0">
              <a:latin typeface="Arial" pitchFamily="34" charset="0"/>
              <a:cs typeface="Arial" pitchFamily="34" charset="0"/>
            </a:rPr>
            <a:t>Техник-програм хангамжийн арга хэмжээ авах /физик аюулгүй байдлын асуудал багтана/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BEB4B937-1697-4F80-B6D1-E644A0348065}" type="parTrans" cxnId="{0C30A40D-1835-4102-82A2-8A91DDDB2A83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3DFC9A25-9063-43F1-BED3-6383D01BFCA9}" type="sibTrans" cxnId="{0C30A40D-1835-4102-82A2-8A91DDDB2A83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727756C2-3A43-4689-9BB5-1E20526EB421}">
      <dgm:prSet phldrT="[Text]"/>
      <dgm:spPr/>
      <dgm:t>
        <a:bodyPr/>
        <a:lstStyle/>
        <a:p>
          <a:r>
            <a:rPr lang="mn-MN" dirty="0" smtClean="0">
              <a:latin typeface="Arial" pitchFamily="34" charset="0"/>
              <a:cs typeface="Arial" pitchFamily="34" charset="0"/>
            </a:rPr>
            <a:t>2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FB7D845B-9D83-41A6-92AE-B99A83439EB4}" type="parTrans" cxnId="{7F942694-5486-4916-A2A1-A4E02B55FCC3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88576B76-078A-487F-A1C3-48F77EFDF43D}" type="sibTrans" cxnId="{7F942694-5486-4916-A2A1-A4E02B55FCC3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FFA0F7EF-A7A2-42D7-99B6-DFF22B92DB2C}">
      <dgm:prSet phldrT="[Text]"/>
      <dgm:spPr/>
      <dgm:t>
        <a:bodyPr/>
        <a:lstStyle/>
        <a:p>
          <a:r>
            <a:rPr lang="mn-MN" dirty="0" smtClean="0">
              <a:latin typeface="Arial" pitchFamily="34" charset="0"/>
              <a:cs typeface="Arial" pitchFamily="34" charset="0"/>
            </a:rPr>
            <a:t>Байгууллагын мэдээллийн аюулгүй байдлын бодлого, журам боловсруулах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366F1B8E-CB95-4176-AD03-2F87701FA13C}" type="parTrans" cxnId="{CE6A43DB-07F3-4C42-B6AF-26D1D47FB469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5D0BDC1F-C9B0-4A79-9FE4-29BD0017CA55}" type="sibTrans" cxnId="{CE6A43DB-07F3-4C42-B6AF-26D1D47FB469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C0AAE984-FC8E-40DB-B34B-58107EA96A0A}">
      <dgm:prSet phldrT="[Text]"/>
      <dgm:spPr/>
      <dgm:t>
        <a:bodyPr/>
        <a:lstStyle/>
        <a:p>
          <a:r>
            <a:rPr lang="mn-MN" dirty="0" smtClean="0">
              <a:latin typeface="Arial" pitchFamily="34" charset="0"/>
              <a:cs typeface="Arial" pitchFamily="34" charset="0"/>
            </a:rPr>
            <a:t>3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0C0AB2DF-065E-47B2-B2EC-320FA5F1DE02}" type="parTrans" cxnId="{185E554F-1A00-467A-869A-ECA01702B48E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3423D77A-44D3-4871-8738-C2B3EE69CC22}" type="sibTrans" cxnId="{185E554F-1A00-467A-869A-ECA01702B48E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ACCD509A-1D5E-43DB-881B-CF75E175D539}">
      <dgm:prSet phldrT="[Text]"/>
      <dgm:spPr/>
      <dgm:t>
        <a:bodyPr/>
        <a:lstStyle/>
        <a:p>
          <a:r>
            <a:rPr lang="mn-MN" dirty="0" smtClean="0">
              <a:latin typeface="Arial" pitchFamily="34" charset="0"/>
              <a:cs typeface="Arial" pitchFamily="34" charset="0"/>
            </a:rPr>
            <a:t>Мэргэжилтнүүдийг сургах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8B75C26B-5503-45A6-A544-0C34C8EC7071}" type="parTrans" cxnId="{18799468-C161-4649-A882-69C49D4D286C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578CBD10-3447-45D9-B61C-9F2C9B08957B}" type="sibTrans" cxnId="{18799468-C161-4649-A882-69C49D4D286C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C8AF4A2F-4370-4438-B4A8-89DC2ACAE659}">
      <dgm:prSet/>
      <dgm:spPr/>
      <dgm:t>
        <a:bodyPr/>
        <a:lstStyle/>
        <a:p>
          <a:r>
            <a:rPr lang="mn-MN" dirty="0" smtClean="0">
              <a:latin typeface="Arial" pitchFamily="34" charset="0"/>
              <a:cs typeface="Arial" pitchFamily="34" charset="0"/>
            </a:rPr>
            <a:t>Бүх ажилтнуудад мэдлэг олгох</a:t>
          </a:r>
        </a:p>
      </dgm:t>
    </dgm:pt>
    <dgm:pt modelId="{C25928B0-F99C-4BEF-BC79-447B03A35CF1}" type="parTrans" cxnId="{8C7DF616-5FC0-456B-9129-48B0EB386D5B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37D0983E-C534-4CFA-A6CC-7DFD101A7FA7}" type="sibTrans" cxnId="{8C7DF616-5FC0-456B-9129-48B0EB386D5B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8472165A-B832-450E-BA86-6EA921DFFE96}" type="pres">
      <dgm:prSet presAssocID="{AF14AB5E-B02D-4B3A-AEE8-EC4601214C1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A62AE7-FEBF-4AAE-9F60-16CF25203034}" type="pres">
      <dgm:prSet presAssocID="{24A90F54-B666-44DB-9302-01820FFBFCC1}" presName="composite" presStyleCnt="0"/>
      <dgm:spPr/>
      <dgm:t>
        <a:bodyPr/>
        <a:lstStyle/>
        <a:p>
          <a:endParaRPr lang="en-US"/>
        </a:p>
      </dgm:t>
    </dgm:pt>
    <dgm:pt modelId="{28E3ACC8-039A-45A8-8619-73DC5CF03146}" type="pres">
      <dgm:prSet presAssocID="{24A90F54-B666-44DB-9302-01820FFBFCC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D0707-7AF4-40A7-9E9D-EB1310396C64}" type="pres">
      <dgm:prSet presAssocID="{24A90F54-B666-44DB-9302-01820FFBFCC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D101BC-1E4F-498E-82DB-F38F41AF0E93}" type="pres">
      <dgm:prSet presAssocID="{39EEE78E-2D81-4D60-9B82-5D2CC461DA03}" presName="sp" presStyleCnt="0"/>
      <dgm:spPr/>
      <dgm:t>
        <a:bodyPr/>
        <a:lstStyle/>
        <a:p>
          <a:endParaRPr lang="en-US"/>
        </a:p>
      </dgm:t>
    </dgm:pt>
    <dgm:pt modelId="{1669B2A8-3BC3-4D82-BD1A-F507CA4F8225}" type="pres">
      <dgm:prSet presAssocID="{727756C2-3A43-4689-9BB5-1E20526EB421}" presName="composite" presStyleCnt="0"/>
      <dgm:spPr/>
      <dgm:t>
        <a:bodyPr/>
        <a:lstStyle/>
        <a:p>
          <a:endParaRPr lang="en-US"/>
        </a:p>
      </dgm:t>
    </dgm:pt>
    <dgm:pt modelId="{CFCF00EC-3C88-4C4A-A6AC-9BAFD4805397}" type="pres">
      <dgm:prSet presAssocID="{727756C2-3A43-4689-9BB5-1E20526EB42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218E93-15B7-46C6-B733-148BD8B0BA98}" type="pres">
      <dgm:prSet presAssocID="{727756C2-3A43-4689-9BB5-1E20526EB42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CDA86E-ACAF-4993-8170-16C278B101DE}" type="pres">
      <dgm:prSet presAssocID="{88576B76-078A-487F-A1C3-48F77EFDF43D}" presName="sp" presStyleCnt="0"/>
      <dgm:spPr/>
      <dgm:t>
        <a:bodyPr/>
        <a:lstStyle/>
        <a:p>
          <a:endParaRPr lang="en-US"/>
        </a:p>
      </dgm:t>
    </dgm:pt>
    <dgm:pt modelId="{1FC5942D-0FAE-4E05-9B94-89006BF29D8F}" type="pres">
      <dgm:prSet presAssocID="{C0AAE984-FC8E-40DB-B34B-58107EA96A0A}" presName="composite" presStyleCnt="0"/>
      <dgm:spPr/>
      <dgm:t>
        <a:bodyPr/>
        <a:lstStyle/>
        <a:p>
          <a:endParaRPr lang="en-US"/>
        </a:p>
      </dgm:t>
    </dgm:pt>
    <dgm:pt modelId="{AD45F96F-8993-4397-8F37-72B717B9D88D}" type="pres">
      <dgm:prSet presAssocID="{C0AAE984-FC8E-40DB-B34B-58107EA96A0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05BC4E-2A5D-413C-BB90-937A085DFE3C}" type="pres">
      <dgm:prSet presAssocID="{C0AAE984-FC8E-40DB-B34B-58107EA96A0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ABAFC5E-2C7F-481B-A51E-F157BFE7F6F0}" srcId="{AF14AB5E-B02D-4B3A-AEE8-EC4601214C13}" destId="{24A90F54-B666-44DB-9302-01820FFBFCC1}" srcOrd="0" destOrd="0" parTransId="{331595A3-2AB7-4A75-9BCB-50AEE4B378B7}" sibTransId="{39EEE78E-2D81-4D60-9B82-5D2CC461DA03}"/>
    <dgm:cxn modelId="{682BE079-1E1A-4C94-97A6-EEDCD0740530}" type="presOf" srcId="{FFA0F7EF-A7A2-42D7-99B6-DFF22B92DB2C}" destId="{87218E93-15B7-46C6-B733-148BD8B0BA98}" srcOrd="0" destOrd="0" presId="urn:microsoft.com/office/officeart/2005/8/layout/chevron2"/>
    <dgm:cxn modelId="{185E554F-1A00-467A-869A-ECA01702B48E}" srcId="{AF14AB5E-B02D-4B3A-AEE8-EC4601214C13}" destId="{C0AAE984-FC8E-40DB-B34B-58107EA96A0A}" srcOrd="2" destOrd="0" parTransId="{0C0AB2DF-065E-47B2-B2EC-320FA5F1DE02}" sibTransId="{3423D77A-44D3-4871-8738-C2B3EE69CC22}"/>
    <dgm:cxn modelId="{18799468-C161-4649-A882-69C49D4D286C}" srcId="{C0AAE984-FC8E-40DB-B34B-58107EA96A0A}" destId="{ACCD509A-1D5E-43DB-881B-CF75E175D539}" srcOrd="0" destOrd="0" parTransId="{8B75C26B-5503-45A6-A544-0C34C8EC7071}" sibTransId="{578CBD10-3447-45D9-B61C-9F2C9B08957B}"/>
    <dgm:cxn modelId="{C53747B5-0BAE-42F5-A2BB-BB68C57D976C}" type="presOf" srcId="{C0AAE984-FC8E-40DB-B34B-58107EA96A0A}" destId="{AD45F96F-8993-4397-8F37-72B717B9D88D}" srcOrd="0" destOrd="0" presId="urn:microsoft.com/office/officeart/2005/8/layout/chevron2"/>
    <dgm:cxn modelId="{1D904A51-4508-4393-987C-976B43D1CD52}" type="presOf" srcId="{ACCD509A-1D5E-43DB-881B-CF75E175D539}" destId="{8505BC4E-2A5D-413C-BB90-937A085DFE3C}" srcOrd="0" destOrd="0" presId="urn:microsoft.com/office/officeart/2005/8/layout/chevron2"/>
    <dgm:cxn modelId="{649441BA-E9DE-4945-917C-131D860CFE68}" type="presOf" srcId="{EB34CB12-40CA-49B7-AF5F-18537EB2480C}" destId="{7A7D0707-7AF4-40A7-9E9D-EB1310396C64}" srcOrd="0" destOrd="0" presId="urn:microsoft.com/office/officeart/2005/8/layout/chevron2"/>
    <dgm:cxn modelId="{CE6A43DB-07F3-4C42-B6AF-26D1D47FB469}" srcId="{727756C2-3A43-4689-9BB5-1E20526EB421}" destId="{FFA0F7EF-A7A2-42D7-99B6-DFF22B92DB2C}" srcOrd="0" destOrd="0" parTransId="{366F1B8E-CB95-4176-AD03-2F87701FA13C}" sibTransId="{5D0BDC1F-C9B0-4A79-9FE4-29BD0017CA55}"/>
    <dgm:cxn modelId="{7CFE94FB-7F3B-41AE-8F0F-0ACC548EF113}" type="presOf" srcId="{727756C2-3A43-4689-9BB5-1E20526EB421}" destId="{CFCF00EC-3C88-4C4A-A6AC-9BAFD4805397}" srcOrd="0" destOrd="0" presId="urn:microsoft.com/office/officeart/2005/8/layout/chevron2"/>
    <dgm:cxn modelId="{7CD70C08-1EE9-4B4A-9D5D-C133DD9EAF72}" type="presOf" srcId="{24A90F54-B666-44DB-9302-01820FFBFCC1}" destId="{28E3ACC8-039A-45A8-8619-73DC5CF03146}" srcOrd="0" destOrd="0" presId="urn:microsoft.com/office/officeart/2005/8/layout/chevron2"/>
    <dgm:cxn modelId="{8C7DF616-5FC0-456B-9129-48B0EB386D5B}" srcId="{C0AAE984-FC8E-40DB-B34B-58107EA96A0A}" destId="{C8AF4A2F-4370-4438-B4A8-89DC2ACAE659}" srcOrd="1" destOrd="0" parTransId="{C25928B0-F99C-4BEF-BC79-447B03A35CF1}" sibTransId="{37D0983E-C534-4CFA-A6CC-7DFD101A7FA7}"/>
    <dgm:cxn modelId="{8D37B437-E769-45CD-8598-FAAFD54DE755}" type="presOf" srcId="{AF14AB5E-B02D-4B3A-AEE8-EC4601214C13}" destId="{8472165A-B832-450E-BA86-6EA921DFFE96}" srcOrd="0" destOrd="0" presId="urn:microsoft.com/office/officeart/2005/8/layout/chevron2"/>
    <dgm:cxn modelId="{7F942694-5486-4916-A2A1-A4E02B55FCC3}" srcId="{AF14AB5E-B02D-4B3A-AEE8-EC4601214C13}" destId="{727756C2-3A43-4689-9BB5-1E20526EB421}" srcOrd="1" destOrd="0" parTransId="{FB7D845B-9D83-41A6-92AE-B99A83439EB4}" sibTransId="{88576B76-078A-487F-A1C3-48F77EFDF43D}"/>
    <dgm:cxn modelId="{E7452505-F4E9-44EA-8CB5-B5225E4FB4E2}" type="presOf" srcId="{C8AF4A2F-4370-4438-B4A8-89DC2ACAE659}" destId="{8505BC4E-2A5D-413C-BB90-937A085DFE3C}" srcOrd="0" destOrd="1" presId="urn:microsoft.com/office/officeart/2005/8/layout/chevron2"/>
    <dgm:cxn modelId="{0C30A40D-1835-4102-82A2-8A91DDDB2A83}" srcId="{24A90F54-B666-44DB-9302-01820FFBFCC1}" destId="{EB34CB12-40CA-49B7-AF5F-18537EB2480C}" srcOrd="0" destOrd="0" parTransId="{BEB4B937-1697-4F80-B6D1-E644A0348065}" sibTransId="{3DFC9A25-9063-43F1-BED3-6383D01BFCA9}"/>
    <dgm:cxn modelId="{849AF58C-F4C3-4153-88A2-FE610F9D81F4}" type="presParOf" srcId="{8472165A-B832-450E-BA86-6EA921DFFE96}" destId="{E8A62AE7-FEBF-4AAE-9F60-16CF25203034}" srcOrd="0" destOrd="0" presId="urn:microsoft.com/office/officeart/2005/8/layout/chevron2"/>
    <dgm:cxn modelId="{394878CA-E72D-437E-B6A6-FAE678970518}" type="presParOf" srcId="{E8A62AE7-FEBF-4AAE-9F60-16CF25203034}" destId="{28E3ACC8-039A-45A8-8619-73DC5CF03146}" srcOrd="0" destOrd="0" presId="urn:microsoft.com/office/officeart/2005/8/layout/chevron2"/>
    <dgm:cxn modelId="{C96597CA-4BBF-4BE1-926A-7576CDB744A3}" type="presParOf" srcId="{E8A62AE7-FEBF-4AAE-9F60-16CF25203034}" destId="{7A7D0707-7AF4-40A7-9E9D-EB1310396C64}" srcOrd="1" destOrd="0" presId="urn:microsoft.com/office/officeart/2005/8/layout/chevron2"/>
    <dgm:cxn modelId="{73557D2D-26C5-4AEB-936B-AADE771847F4}" type="presParOf" srcId="{8472165A-B832-450E-BA86-6EA921DFFE96}" destId="{BCD101BC-1E4F-498E-82DB-F38F41AF0E93}" srcOrd="1" destOrd="0" presId="urn:microsoft.com/office/officeart/2005/8/layout/chevron2"/>
    <dgm:cxn modelId="{1720F488-D896-44FB-BF2D-D77A9433C9EB}" type="presParOf" srcId="{8472165A-B832-450E-BA86-6EA921DFFE96}" destId="{1669B2A8-3BC3-4D82-BD1A-F507CA4F8225}" srcOrd="2" destOrd="0" presId="urn:microsoft.com/office/officeart/2005/8/layout/chevron2"/>
    <dgm:cxn modelId="{443454E6-96BD-4B85-AE8A-A1F9AC803FB4}" type="presParOf" srcId="{1669B2A8-3BC3-4D82-BD1A-F507CA4F8225}" destId="{CFCF00EC-3C88-4C4A-A6AC-9BAFD4805397}" srcOrd="0" destOrd="0" presId="urn:microsoft.com/office/officeart/2005/8/layout/chevron2"/>
    <dgm:cxn modelId="{44300168-B01B-4A76-A63B-94CF0AB27C49}" type="presParOf" srcId="{1669B2A8-3BC3-4D82-BD1A-F507CA4F8225}" destId="{87218E93-15B7-46C6-B733-148BD8B0BA98}" srcOrd="1" destOrd="0" presId="urn:microsoft.com/office/officeart/2005/8/layout/chevron2"/>
    <dgm:cxn modelId="{FE04CA79-5FD8-4892-8B3A-FADEA7616BBD}" type="presParOf" srcId="{8472165A-B832-450E-BA86-6EA921DFFE96}" destId="{7ACDA86E-ACAF-4993-8170-16C278B101DE}" srcOrd="3" destOrd="0" presId="urn:microsoft.com/office/officeart/2005/8/layout/chevron2"/>
    <dgm:cxn modelId="{E0321ECC-D540-47F9-9B60-A743172AB2D0}" type="presParOf" srcId="{8472165A-B832-450E-BA86-6EA921DFFE96}" destId="{1FC5942D-0FAE-4E05-9B94-89006BF29D8F}" srcOrd="4" destOrd="0" presId="urn:microsoft.com/office/officeart/2005/8/layout/chevron2"/>
    <dgm:cxn modelId="{7FDEF55E-7CDA-48F0-A422-E381CEA9F687}" type="presParOf" srcId="{1FC5942D-0FAE-4E05-9B94-89006BF29D8F}" destId="{AD45F96F-8993-4397-8F37-72B717B9D88D}" srcOrd="0" destOrd="0" presId="urn:microsoft.com/office/officeart/2005/8/layout/chevron2"/>
    <dgm:cxn modelId="{753F70B6-E057-4E90-A8A3-82D7AF8AF43F}" type="presParOf" srcId="{1FC5942D-0FAE-4E05-9B94-89006BF29D8F}" destId="{8505BC4E-2A5D-413C-BB90-937A085DFE3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F8E6-36E8-44FE-AFE4-7F5DF3E4C43E}">
      <dsp:nvSpPr>
        <dsp:cNvPr id="0" name=""/>
        <dsp:cNvSpPr/>
      </dsp:nvSpPr>
      <dsp:spPr>
        <a:xfrm rot="5400000">
          <a:off x="6320105" y="-3511150"/>
          <a:ext cx="1533803" cy="894536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4400" kern="1200" dirty="0" smtClean="0">
              <a:latin typeface="Arial" panose="020B0604020202020204" pitchFamily="34" charset="0"/>
              <a:cs typeface="Arial" panose="020B0604020202020204" pitchFamily="34" charset="0"/>
            </a:rPr>
            <a:t>МЭДЭЭЛЛИЙН АЮУЛГҮЙ БАЙДЛЫН ГАЗАР</a:t>
          </a:r>
          <a:endParaRPr lang="en-US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614324" y="269505"/>
        <a:ext cx="8870491" cy="1384055"/>
      </dsp:txXfrm>
    </dsp:sp>
    <dsp:sp modelId="{1F605E6E-3FA7-497A-B5AE-3A60B8ABA273}">
      <dsp:nvSpPr>
        <dsp:cNvPr id="0" name=""/>
        <dsp:cNvSpPr/>
      </dsp:nvSpPr>
      <dsp:spPr>
        <a:xfrm>
          <a:off x="300247" y="2904"/>
          <a:ext cx="2314076" cy="191725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4400" kern="1200" dirty="0" smtClean="0">
              <a:latin typeface="Arial" panose="020B0604020202020204" pitchFamily="34" charset="0"/>
              <a:cs typeface="Arial" panose="020B0604020202020204" pitchFamily="34" charset="0"/>
            </a:rPr>
            <a:t>НЭГ</a:t>
          </a:r>
          <a:endParaRPr lang="en-US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3840" y="96497"/>
        <a:ext cx="2126890" cy="1730068"/>
      </dsp:txXfrm>
    </dsp:sp>
    <dsp:sp modelId="{82EF7223-0E73-49A0-A418-1784AC3C5565}">
      <dsp:nvSpPr>
        <dsp:cNvPr id="0" name=""/>
        <dsp:cNvSpPr/>
      </dsp:nvSpPr>
      <dsp:spPr>
        <a:xfrm rot="5400000">
          <a:off x="6337686" y="-1507679"/>
          <a:ext cx="1533803" cy="8964657"/>
        </a:xfrm>
        <a:prstGeom prst="round2SameRect">
          <a:avLst/>
        </a:prstGeom>
        <a:solidFill>
          <a:schemeClr val="accent4">
            <a:tint val="40000"/>
            <a:alpha val="90000"/>
            <a:hueOff val="5756959"/>
            <a:satOff val="-30630"/>
            <a:lumOff val="-1745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5756959"/>
              <a:satOff val="-30630"/>
              <a:lumOff val="-174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4400" kern="1200" dirty="0" smtClean="0">
              <a:latin typeface="Arial" panose="020B0604020202020204" pitchFamily="34" charset="0"/>
              <a:cs typeface="Arial" panose="020B0604020202020204" pitchFamily="34" charset="0"/>
            </a:rPr>
            <a:t>ТУЛГАМДАЖ БУЙ АСУУДЛУУД</a:t>
          </a:r>
          <a:endParaRPr lang="en-US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622259" y="2282622"/>
        <a:ext cx="8889783" cy="1384055"/>
      </dsp:txXfrm>
    </dsp:sp>
    <dsp:sp modelId="{DD1C1B6C-4C37-4ACA-9205-E7345561846C}">
      <dsp:nvSpPr>
        <dsp:cNvPr id="0" name=""/>
        <dsp:cNvSpPr/>
      </dsp:nvSpPr>
      <dsp:spPr>
        <a:xfrm>
          <a:off x="300247" y="2016021"/>
          <a:ext cx="2322011" cy="1917254"/>
        </a:xfrm>
        <a:prstGeom prst="roundRect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4400" kern="1200" dirty="0" smtClean="0">
              <a:latin typeface="Arial" panose="020B0604020202020204" pitchFamily="34" charset="0"/>
              <a:cs typeface="Arial" panose="020B0604020202020204" pitchFamily="34" charset="0"/>
            </a:rPr>
            <a:t>ХОЁР</a:t>
          </a:r>
          <a:endParaRPr lang="en-US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3840" y="2109614"/>
        <a:ext cx="2134825" cy="1730068"/>
      </dsp:txXfrm>
    </dsp:sp>
    <dsp:sp modelId="{D766261F-1D7A-497D-81E8-249224B97FFA}">
      <dsp:nvSpPr>
        <dsp:cNvPr id="0" name=""/>
        <dsp:cNvSpPr/>
      </dsp:nvSpPr>
      <dsp:spPr>
        <a:xfrm rot="5400000">
          <a:off x="6359908" y="500328"/>
          <a:ext cx="1533803" cy="8974875"/>
        </a:xfrm>
        <a:prstGeom prst="round2SameRect">
          <a:avLst/>
        </a:prstGeom>
        <a:solidFill>
          <a:schemeClr val="accent4">
            <a:tint val="40000"/>
            <a:alpha val="90000"/>
            <a:hueOff val="11513918"/>
            <a:satOff val="-61261"/>
            <a:lumOff val="-349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11513918"/>
              <a:satOff val="-61261"/>
              <a:lumOff val="-34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4400" kern="1200" dirty="0" smtClean="0">
              <a:latin typeface="Arial" panose="020B0604020202020204" pitchFamily="34" charset="0"/>
              <a:cs typeface="Arial" panose="020B0604020202020204" pitchFamily="34" charset="0"/>
            </a:rPr>
            <a:t>МЭДЭЭЛЛИЙН АЮУЛГҮЙ БАЙДЛЫГ ХАНГАХ АРГА ЗАМ</a:t>
          </a:r>
          <a:endParaRPr lang="en-US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639372" y="4295738"/>
        <a:ext cx="8900001" cy="1384055"/>
      </dsp:txXfrm>
    </dsp:sp>
    <dsp:sp modelId="{341623BF-8B36-4E6F-BC98-1A3AABD6EF47}">
      <dsp:nvSpPr>
        <dsp:cNvPr id="0" name=""/>
        <dsp:cNvSpPr/>
      </dsp:nvSpPr>
      <dsp:spPr>
        <a:xfrm>
          <a:off x="300247" y="4029138"/>
          <a:ext cx="2339125" cy="1917254"/>
        </a:xfrm>
        <a:prstGeom prst="round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4400" kern="1200" dirty="0" smtClean="0">
              <a:latin typeface="Arial" panose="020B0604020202020204" pitchFamily="34" charset="0"/>
              <a:cs typeface="Arial" panose="020B0604020202020204" pitchFamily="34" charset="0"/>
            </a:rPr>
            <a:t>ГУРАВ</a:t>
          </a:r>
          <a:endParaRPr lang="en-US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3840" y="4122731"/>
        <a:ext cx="2151939" cy="17300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6FAA6-9823-49C0-8AF9-E7228F9C3509}">
      <dsp:nvSpPr>
        <dsp:cNvPr id="0" name=""/>
        <dsp:cNvSpPr/>
      </dsp:nvSpPr>
      <dsp:spPr>
        <a:xfrm>
          <a:off x="4352814" y="200"/>
          <a:ext cx="2557021" cy="197853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800" kern="1200" dirty="0" smtClean="0">
              <a:latin typeface="Arial" pitchFamily="34" charset="0"/>
              <a:cs typeface="Arial" pitchFamily="34" charset="0"/>
            </a:rPr>
            <a:t>Эрсдлийн  үнэлгээ</a:t>
          </a:r>
          <a:endParaRPr lang="en-US" sz="2800" kern="1200" dirty="0">
            <a:latin typeface="Arial" pitchFamily="34" charset="0"/>
            <a:cs typeface="Arial" pitchFamily="34" charset="0"/>
          </a:endParaRPr>
        </a:p>
      </dsp:txBody>
      <dsp:txXfrm>
        <a:off x="4727281" y="289950"/>
        <a:ext cx="1808087" cy="1399036"/>
      </dsp:txXfrm>
    </dsp:sp>
    <dsp:sp modelId="{0DA8D1E0-968A-49C7-9338-26FCB977D59C}">
      <dsp:nvSpPr>
        <dsp:cNvPr id="0" name=""/>
        <dsp:cNvSpPr/>
      </dsp:nvSpPr>
      <dsp:spPr>
        <a:xfrm rot="2700000">
          <a:off x="6470125" y="1686137"/>
          <a:ext cx="383493" cy="667756"/>
        </a:xfrm>
        <a:prstGeom prst="flowChartProcess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latin typeface="Arial" pitchFamily="34" charset="0"/>
            <a:cs typeface="Arial" pitchFamily="34" charset="0"/>
          </a:endParaRPr>
        </a:p>
      </dsp:txBody>
      <dsp:txXfrm>
        <a:off x="6486973" y="1779012"/>
        <a:ext cx="268445" cy="400654"/>
      </dsp:txXfrm>
    </dsp:sp>
    <dsp:sp modelId="{A78D4A81-1B25-463A-96CB-3D55E426A96A}">
      <dsp:nvSpPr>
        <dsp:cNvPr id="0" name=""/>
        <dsp:cNvSpPr/>
      </dsp:nvSpPr>
      <dsp:spPr>
        <a:xfrm>
          <a:off x="6338522" y="2100911"/>
          <a:ext cx="2787026" cy="1978536"/>
        </a:xfrm>
        <a:prstGeom prst="ellipse">
          <a:avLst/>
        </a:prstGeom>
        <a:gradFill rotWithShape="0">
          <a:gsLst>
            <a:gs pos="0">
              <a:schemeClr val="accent4">
                <a:hueOff val="3465231"/>
                <a:satOff val="-15989"/>
                <a:lumOff val="58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3465231"/>
                <a:satOff val="-15989"/>
                <a:lumOff val="58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3465231"/>
                <a:satOff val="-15989"/>
                <a:lumOff val="58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800" kern="1200" dirty="0" smtClean="0">
              <a:latin typeface="Arial" pitchFamily="34" charset="0"/>
              <a:cs typeface="Arial" pitchFamily="34" charset="0"/>
            </a:rPr>
            <a:t>Сургалт,  мэдээлэл</a:t>
          </a:r>
          <a:endParaRPr lang="en-US" sz="2800" kern="1200" dirty="0">
            <a:latin typeface="Arial" pitchFamily="34" charset="0"/>
            <a:cs typeface="Arial" pitchFamily="34" charset="0"/>
          </a:endParaRPr>
        </a:p>
      </dsp:txBody>
      <dsp:txXfrm>
        <a:off x="6746673" y="2390661"/>
        <a:ext cx="1970724" cy="1399036"/>
      </dsp:txXfrm>
    </dsp:sp>
    <dsp:sp modelId="{81000C65-FC2A-4426-A204-E9B2853500B3}">
      <dsp:nvSpPr>
        <dsp:cNvPr id="0" name=""/>
        <dsp:cNvSpPr/>
      </dsp:nvSpPr>
      <dsp:spPr>
        <a:xfrm rot="8100000">
          <a:off x="6534373" y="3783531"/>
          <a:ext cx="340864" cy="667756"/>
        </a:xfrm>
        <a:prstGeom prst="flowChartProcess">
          <a:avLst/>
        </a:prstGeom>
        <a:gradFill rotWithShape="0">
          <a:gsLst>
            <a:gs pos="0">
              <a:schemeClr val="accent4">
                <a:hueOff val="3465231"/>
                <a:satOff val="-15989"/>
                <a:lumOff val="58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3465231"/>
                <a:satOff val="-15989"/>
                <a:lumOff val="58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3465231"/>
                <a:satOff val="-15989"/>
                <a:lumOff val="58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latin typeface="Arial" pitchFamily="34" charset="0"/>
            <a:cs typeface="Arial" pitchFamily="34" charset="0"/>
          </a:endParaRPr>
        </a:p>
      </dsp:txBody>
      <dsp:txXfrm rot="10800000">
        <a:off x="6621657" y="3880928"/>
        <a:ext cx="238605" cy="400654"/>
      </dsp:txXfrm>
    </dsp:sp>
    <dsp:sp modelId="{381D4AFA-2D98-4659-A12A-01E153A95AE4}">
      <dsp:nvSpPr>
        <dsp:cNvPr id="0" name=""/>
        <dsp:cNvSpPr/>
      </dsp:nvSpPr>
      <dsp:spPr>
        <a:xfrm>
          <a:off x="4045963" y="4201621"/>
          <a:ext cx="3170724" cy="1978536"/>
        </a:xfrm>
        <a:prstGeom prst="ellipse">
          <a:avLst/>
        </a:prstGeom>
        <a:gradFill rotWithShape="0">
          <a:gsLst>
            <a:gs pos="0">
              <a:schemeClr val="accent4">
                <a:hueOff val="6930461"/>
                <a:satOff val="-31979"/>
                <a:lumOff val="117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930461"/>
                <a:satOff val="-31979"/>
                <a:lumOff val="117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930461"/>
                <a:satOff val="-31979"/>
                <a:lumOff val="117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800" kern="1200" dirty="0" smtClean="0">
              <a:latin typeface="Arial" pitchFamily="34" charset="0"/>
              <a:cs typeface="Arial" pitchFamily="34" charset="0"/>
            </a:rPr>
            <a:t>Кибер халдлагатай тэмцэх</a:t>
          </a:r>
          <a:endParaRPr lang="en-US" sz="2800" kern="1200" dirty="0">
            <a:latin typeface="Arial" pitchFamily="34" charset="0"/>
            <a:cs typeface="Arial" pitchFamily="34" charset="0"/>
          </a:endParaRPr>
        </a:p>
      </dsp:txBody>
      <dsp:txXfrm>
        <a:off x="4510305" y="4491371"/>
        <a:ext cx="2242040" cy="1399036"/>
      </dsp:txXfrm>
    </dsp:sp>
    <dsp:sp modelId="{B2856AF2-58FB-4146-B7FC-7D77D56F4787}">
      <dsp:nvSpPr>
        <dsp:cNvPr id="0" name=""/>
        <dsp:cNvSpPr/>
      </dsp:nvSpPr>
      <dsp:spPr>
        <a:xfrm rot="13500000">
          <a:off x="4425092" y="3810733"/>
          <a:ext cx="319909" cy="667756"/>
        </a:xfrm>
        <a:prstGeom prst="flowChartProcess">
          <a:avLst/>
        </a:prstGeom>
        <a:gradFill rotWithShape="0">
          <a:gsLst>
            <a:gs pos="0">
              <a:schemeClr val="accent4">
                <a:hueOff val="6930461"/>
                <a:satOff val="-31979"/>
                <a:lumOff val="117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930461"/>
                <a:satOff val="-31979"/>
                <a:lumOff val="117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930461"/>
                <a:satOff val="-31979"/>
                <a:lumOff val="117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latin typeface="Arial" pitchFamily="34" charset="0"/>
            <a:cs typeface="Arial" pitchFamily="34" charset="0"/>
          </a:endParaRPr>
        </a:p>
      </dsp:txBody>
      <dsp:txXfrm rot="10800000">
        <a:off x="4507010" y="3978216"/>
        <a:ext cx="223936" cy="400654"/>
      </dsp:txXfrm>
    </dsp:sp>
    <dsp:sp modelId="{2C7C8ECC-4159-4ED8-9274-A4506895E28C}">
      <dsp:nvSpPr>
        <dsp:cNvPr id="0" name=""/>
        <dsp:cNvSpPr/>
      </dsp:nvSpPr>
      <dsp:spPr>
        <a:xfrm>
          <a:off x="1975940" y="2100911"/>
          <a:ext cx="3109349" cy="1978536"/>
        </a:xfrm>
        <a:prstGeom prst="ellipse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800" kern="1200" dirty="0" smtClean="0">
              <a:latin typeface="Arial" pitchFamily="34" charset="0"/>
              <a:cs typeface="Arial" pitchFamily="34" charset="0"/>
            </a:rPr>
            <a:t>Төрийн мэдээллийн сүлжээ</a:t>
          </a:r>
          <a:endParaRPr lang="en-US" sz="2800" kern="1200" dirty="0">
            <a:latin typeface="Arial" pitchFamily="34" charset="0"/>
            <a:cs typeface="Arial" pitchFamily="34" charset="0"/>
          </a:endParaRPr>
        </a:p>
      </dsp:txBody>
      <dsp:txXfrm>
        <a:off x="2431294" y="2390661"/>
        <a:ext cx="2198641" cy="1399036"/>
      </dsp:txXfrm>
    </dsp:sp>
    <dsp:sp modelId="{6210475F-9C7F-4B17-8AA3-44DCD0F8E96B}">
      <dsp:nvSpPr>
        <dsp:cNvPr id="0" name=""/>
        <dsp:cNvSpPr/>
      </dsp:nvSpPr>
      <dsp:spPr>
        <a:xfrm rot="18900000">
          <a:off x="4418558" y="1687089"/>
          <a:ext cx="362538" cy="667756"/>
        </a:xfrm>
        <a:prstGeom prst="flowChartProcess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latin typeface="Arial" pitchFamily="34" charset="0"/>
            <a:cs typeface="Arial" pitchFamily="34" charset="0"/>
          </a:endParaRPr>
        </a:p>
      </dsp:txBody>
      <dsp:txXfrm>
        <a:off x="4434486" y="1859093"/>
        <a:ext cx="253777" cy="4006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E3ACC8-039A-45A8-8619-73DC5CF03146}">
      <dsp:nvSpPr>
        <dsp:cNvPr id="0" name=""/>
        <dsp:cNvSpPr/>
      </dsp:nvSpPr>
      <dsp:spPr>
        <a:xfrm rot="5400000">
          <a:off x="-305770" y="305781"/>
          <a:ext cx="2038468" cy="14269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4200" kern="1200" dirty="0" smtClean="0">
              <a:latin typeface="Arial" pitchFamily="34" charset="0"/>
              <a:cs typeface="Arial" pitchFamily="34" charset="0"/>
            </a:rPr>
            <a:t>1</a:t>
          </a:r>
          <a:endParaRPr lang="en-US" sz="4200" kern="1200" dirty="0">
            <a:latin typeface="Arial" pitchFamily="34" charset="0"/>
            <a:cs typeface="Arial" pitchFamily="34" charset="0"/>
          </a:endParaRPr>
        </a:p>
      </dsp:txBody>
      <dsp:txXfrm rot="-5400000">
        <a:off x="0" y="713475"/>
        <a:ext cx="1426928" cy="611540"/>
      </dsp:txXfrm>
    </dsp:sp>
    <dsp:sp modelId="{7A7D0707-7AF4-40A7-9E9D-EB1310396C64}">
      <dsp:nvSpPr>
        <dsp:cNvPr id="0" name=""/>
        <dsp:cNvSpPr/>
      </dsp:nvSpPr>
      <dsp:spPr>
        <a:xfrm rot="5400000">
          <a:off x="5650525" y="-4223585"/>
          <a:ext cx="1325004" cy="97721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3300" kern="1200" dirty="0" smtClean="0">
              <a:latin typeface="Arial" pitchFamily="34" charset="0"/>
              <a:cs typeface="Arial" pitchFamily="34" charset="0"/>
            </a:rPr>
            <a:t>Техник-програм хангамжийн арга хэмжээ авах /физик аюулгүй байдлын асуудал багтана/</a:t>
          </a:r>
          <a:endParaRPr lang="en-US" sz="3300" kern="1200" dirty="0">
            <a:latin typeface="Arial" pitchFamily="34" charset="0"/>
            <a:cs typeface="Arial" pitchFamily="34" charset="0"/>
          </a:endParaRPr>
        </a:p>
      </dsp:txBody>
      <dsp:txXfrm rot="-5400000">
        <a:off x="1426929" y="64692"/>
        <a:ext cx="9707517" cy="1195642"/>
      </dsp:txXfrm>
    </dsp:sp>
    <dsp:sp modelId="{CFCF00EC-3C88-4C4A-A6AC-9BAFD4805397}">
      <dsp:nvSpPr>
        <dsp:cNvPr id="0" name=""/>
        <dsp:cNvSpPr/>
      </dsp:nvSpPr>
      <dsp:spPr>
        <a:xfrm rot="5400000">
          <a:off x="-305770" y="2153832"/>
          <a:ext cx="2038468" cy="14269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4200" kern="1200" dirty="0" smtClean="0">
              <a:latin typeface="Arial" pitchFamily="34" charset="0"/>
              <a:cs typeface="Arial" pitchFamily="34" charset="0"/>
            </a:rPr>
            <a:t>2</a:t>
          </a:r>
          <a:endParaRPr lang="en-US" sz="4200" kern="1200" dirty="0">
            <a:latin typeface="Arial" pitchFamily="34" charset="0"/>
            <a:cs typeface="Arial" pitchFamily="34" charset="0"/>
          </a:endParaRPr>
        </a:p>
      </dsp:txBody>
      <dsp:txXfrm rot="-5400000">
        <a:off x="0" y="2561526"/>
        <a:ext cx="1426928" cy="611540"/>
      </dsp:txXfrm>
    </dsp:sp>
    <dsp:sp modelId="{87218E93-15B7-46C6-B733-148BD8B0BA98}">
      <dsp:nvSpPr>
        <dsp:cNvPr id="0" name=""/>
        <dsp:cNvSpPr/>
      </dsp:nvSpPr>
      <dsp:spPr>
        <a:xfrm rot="5400000">
          <a:off x="5650525" y="-2375534"/>
          <a:ext cx="1325004" cy="97721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3300" kern="1200" dirty="0" smtClean="0">
              <a:latin typeface="Arial" pitchFamily="34" charset="0"/>
              <a:cs typeface="Arial" pitchFamily="34" charset="0"/>
            </a:rPr>
            <a:t>Байгууллагын мэдээллийн аюулгүй байдлын бодлого, журам боловсруулах</a:t>
          </a:r>
          <a:endParaRPr lang="en-US" sz="3300" kern="1200" dirty="0">
            <a:latin typeface="Arial" pitchFamily="34" charset="0"/>
            <a:cs typeface="Arial" pitchFamily="34" charset="0"/>
          </a:endParaRPr>
        </a:p>
      </dsp:txBody>
      <dsp:txXfrm rot="-5400000">
        <a:off x="1426929" y="1912743"/>
        <a:ext cx="9707517" cy="1195642"/>
      </dsp:txXfrm>
    </dsp:sp>
    <dsp:sp modelId="{AD45F96F-8993-4397-8F37-72B717B9D88D}">
      <dsp:nvSpPr>
        <dsp:cNvPr id="0" name=""/>
        <dsp:cNvSpPr/>
      </dsp:nvSpPr>
      <dsp:spPr>
        <a:xfrm rot="5400000">
          <a:off x="-305770" y="4001884"/>
          <a:ext cx="2038468" cy="14269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4200" kern="1200" dirty="0" smtClean="0">
              <a:latin typeface="Arial" pitchFamily="34" charset="0"/>
              <a:cs typeface="Arial" pitchFamily="34" charset="0"/>
            </a:rPr>
            <a:t>3</a:t>
          </a:r>
          <a:endParaRPr lang="en-US" sz="4200" kern="1200" dirty="0">
            <a:latin typeface="Arial" pitchFamily="34" charset="0"/>
            <a:cs typeface="Arial" pitchFamily="34" charset="0"/>
          </a:endParaRPr>
        </a:p>
      </dsp:txBody>
      <dsp:txXfrm rot="-5400000">
        <a:off x="0" y="4409578"/>
        <a:ext cx="1426928" cy="611540"/>
      </dsp:txXfrm>
    </dsp:sp>
    <dsp:sp modelId="{8505BC4E-2A5D-413C-BB90-937A085DFE3C}">
      <dsp:nvSpPr>
        <dsp:cNvPr id="0" name=""/>
        <dsp:cNvSpPr/>
      </dsp:nvSpPr>
      <dsp:spPr>
        <a:xfrm rot="5400000">
          <a:off x="5650525" y="-527482"/>
          <a:ext cx="1325004" cy="97721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3300" kern="1200" dirty="0" smtClean="0">
              <a:latin typeface="Arial" pitchFamily="34" charset="0"/>
              <a:cs typeface="Arial" pitchFamily="34" charset="0"/>
            </a:rPr>
            <a:t>Мэргэжилтнүүдийг сургах</a:t>
          </a:r>
          <a:endParaRPr lang="en-US" sz="3300" kern="1200" dirty="0">
            <a:latin typeface="Arial" pitchFamily="34" charset="0"/>
            <a:cs typeface="Arial" pitchFamily="34" charset="0"/>
          </a:endParaRP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3300" kern="1200" dirty="0" smtClean="0">
              <a:latin typeface="Arial" pitchFamily="34" charset="0"/>
              <a:cs typeface="Arial" pitchFamily="34" charset="0"/>
            </a:rPr>
            <a:t>Бүх ажилтнуудад мэдлэг олгох</a:t>
          </a:r>
        </a:p>
      </dsp:txBody>
      <dsp:txXfrm rot="-5400000">
        <a:off x="1426929" y="3760795"/>
        <a:ext cx="9707517" cy="11956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4DEAE3CC-3B39-4354-816B-2314C21A431C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09CCB7B8-0784-4B91-9EE6-3747B597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9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DB2C-A46C-461B-A32A-DD5E98DA0B9D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3723-7079-4589-B618-D492086D93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5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DB2C-A46C-461B-A32A-DD5E98DA0B9D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3723-7079-4589-B618-D492086D93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9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DB2C-A46C-461B-A32A-DD5E98DA0B9D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3723-7079-4589-B618-D492086D93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46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DB2C-A46C-461B-A32A-DD5E98DA0B9D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3723-7079-4589-B618-D492086D93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188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DB2C-A46C-461B-A32A-DD5E98DA0B9D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3723-7079-4589-B618-D492086D93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0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DB2C-A46C-461B-A32A-DD5E98DA0B9D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3723-7079-4589-B618-D492086D93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3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DB2C-A46C-461B-A32A-DD5E98DA0B9D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3723-7079-4589-B618-D492086D93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12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DB2C-A46C-461B-A32A-DD5E98DA0B9D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3723-7079-4589-B618-D492086D93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19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DB2C-A46C-461B-A32A-DD5E98DA0B9D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3723-7079-4589-B618-D492086D93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DB2C-A46C-461B-A32A-DD5E98DA0B9D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3723-7079-4589-B618-D492086D93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3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DB2C-A46C-461B-A32A-DD5E98DA0B9D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3723-7079-4589-B618-D492086D93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2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1DB2C-A46C-461B-A32A-DD5E98DA0B9D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D3723-7079-4589-B618-D492086D93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gif"/><Relationship Id="rId9" Type="http://schemas.openxmlformats.org/officeDocument/2006/relationships/image" Target="../media/image1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17886"/>
            <a:ext cx="9144000" cy="2722603"/>
          </a:xfrm>
        </p:spPr>
        <p:txBody>
          <a:bodyPr>
            <a:normAutofit fontScale="90000"/>
          </a:bodyPr>
          <a:lstStyle/>
          <a:p>
            <a:r>
              <a:rPr lang="mn-M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ТАНИЛЦУУЛГА</a:t>
            </a:r>
            <a:br>
              <a:rPr lang="mn-M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4000" i="1" dirty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mn-MN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эдээллийн аюулгүй байдлыг хангах</a:t>
            </a:r>
            <a:br>
              <a:rPr lang="mn-MN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арга зам</a:t>
            </a:r>
            <a:endParaRPr lang="en-US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7522" y="6030119"/>
            <a:ext cx="9144000" cy="1655762"/>
          </a:xfrm>
        </p:spPr>
        <p:txBody>
          <a:bodyPr>
            <a:normAutofit/>
          </a:bodyPr>
          <a:lstStyle/>
          <a:p>
            <a:r>
              <a:rPr lang="mn-M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mn-M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оны 11 дүгээр сарын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8" descr="E:\2013\Бусад\Logo\KABG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4509" y="197483"/>
            <a:ext cx="2107124" cy="1898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40772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46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016" y="2043993"/>
            <a:ext cx="10515600" cy="262354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mn-MN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ГУРАВ. МЭДЭЭЛЛИЙН АЮУЛГҮЙ БАЙДЛЫГ ХАНГАХ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mn-MN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АРГА ЗАМ</a:t>
            </a: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640772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318" y="477673"/>
            <a:ext cx="11491415" cy="526573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mn-MN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mn-MN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Хангах арга зам </a:t>
            </a:r>
          </a:p>
          <a:p>
            <a:pPr marL="514350" indent="-514350">
              <a:buNone/>
            </a:pPr>
            <a:r>
              <a:rPr lang="mn-MN" sz="3600" dirty="0">
                <a:latin typeface="Arial" pitchFamily="34" charset="0"/>
                <a:cs typeface="Arial" pitchFamily="34" charset="0"/>
              </a:rPr>
              <a:t>1. Анхаарах</a:t>
            </a:r>
          </a:p>
          <a:p>
            <a:pPr>
              <a:buNone/>
            </a:pPr>
            <a:r>
              <a:rPr lang="mn-MN" sz="3600" dirty="0">
                <a:latin typeface="Arial" pitchFamily="34" charset="0"/>
                <a:cs typeface="Arial" pitchFamily="34" charset="0"/>
              </a:rPr>
              <a:t>2. Эрсдлийг тооцох</a:t>
            </a:r>
          </a:p>
          <a:p>
            <a:pPr>
              <a:buNone/>
            </a:pPr>
            <a:r>
              <a:rPr lang="mn-MN" sz="3600" dirty="0">
                <a:latin typeface="Arial" pitchFamily="34" charset="0"/>
                <a:cs typeface="Arial" pitchFamily="34" charset="0"/>
              </a:rPr>
              <a:t>3. Мэдээлэл цуглуулах</a:t>
            </a:r>
          </a:p>
          <a:p>
            <a:pPr>
              <a:buNone/>
            </a:pPr>
            <a:r>
              <a:rPr lang="mn-MN" sz="3600" dirty="0">
                <a:latin typeface="Arial" pitchFamily="34" charset="0"/>
                <a:cs typeface="Arial" pitchFamily="34" charset="0"/>
              </a:rPr>
              <a:t>4. Хэрэгжүүлэх нь</a:t>
            </a:r>
          </a:p>
          <a:p>
            <a:pPr>
              <a:buFont typeface="Wingdings" pitchFamily="2" charset="2"/>
              <a:buChar char="q"/>
            </a:pPr>
            <a:r>
              <a:rPr lang="mn-MN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mn-MN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Цаашид байнга хийгдэх үйл ажиллагаа</a:t>
            </a:r>
          </a:p>
          <a:p>
            <a:pPr marL="514350" indent="-514350">
              <a:buNone/>
            </a:pPr>
            <a:r>
              <a:rPr lang="mn-MN" sz="3600" dirty="0">
                <a:latin typeface="Arial" pitchFamily="34" charset="0"/>
                <a:cs typeface="Arial" pitchFamily="34" charset="0"/>
              </a:rPr>
              <a:t>1. Зөрчлийг илрүүлэх, арилгах, мэдэгдэх, мониторинг хийх</a:t>
            </a:r>
          </a:p>
          <a:p>
            <a:pPr>
              <a:buNone/>
            </a:pPr>
            <a:r>
              <a:rPr lang="mn-MN" sz="3600" dirty="0">
                <a:latin typeface="Arial" pitchFamily="34" charset="0"/>
                <a:cs typeface="Arial" pitchFamily="34" charset="0"/>
              </a:rPr>
              <a:t>2.Сургалт, сайжруулалт</a:t>
            </a:r>
          </a:p>
          <a:p>
            <a:pPr>
              <a:buNone/>
            </a:pPr>
            <a:endParaRPr lang="mn-MN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0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796" y="4191004"/>
            <a:ext cx="11041039" cy="2666997"/>
          </a:xfrm>
        </p:spPr>
        <p:txBody>
          <a:bodyPr>
            <a:normAutofit/>
          </a:bodyPr>
          <a:lstStyle/>
          <a:p>
            <a:r>
              <a:rPr lang="mn-MN" sz="2600" dirty="0">
                <a:latin typeface="Arial" pitchFamily="34" charset="0"/>
                <a:cs typeface="Arial" pitchFamily="34" charset="0"/>
              </a:rPr>
              <a:t>Төрийн бодлого, шийдвэр, үйл ажиллагаа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(</a:t>
            </a:r>
            <a:r>
              <a:rPr lang="mn-MN" sz="2600" dirty="0">
                <a:latin typeface="Arial" pitchFamily="34" charset="0"/>
                <a:cs typeface="Arial" pitchFamily="34" charset="0"/>
              </a:rPr>
              <a:t>Үзэл баримтлал, хууль, хөтөлбөр, үйл ажиллагааны төлөвлөгөө, гэх мэт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)</a:t>
            </a:r>
            <a:endParaRPr lang="mn-MN" sz="2600" dirty="0">
              <a:latin typeface="Arial" pitchFamily="34" charset="0"/>
              <a:cs typeface="Arial" pitchFamily="34" charset="0"/>
            </a:endParaRPr>
          </a:p>
          <a:p>
            <a:r>
              <a:rPr lang="mn-MN" sz="2600" dirty="0">
                <a:latin typeface="Arial" pitchFamily="34" charset="0"/>
                <a:cs typeface="Arial" pitchFamily="34" charset="0"/>
              </a:rPr>
              <a:t>Цаг үеийн хэрэгцээ шаардлага, нөхцөл байдлын өөрчлөлт</a:t>
            </a:r>
          </a:p>
          <a:p>
            <a:r>
              <a:rPr lang="mn-MN" sz="2600" dirty="0">
                <a:latin typeface="Arial" pitchFamily="34" charset="0"/>
                <a:cs typeface="Arial" pitchFamily="34" charset="0"/>
              </a:rPr>
              <a:t>Удирдлага, мэргэжлийн хэлтэс, албадын санаачлага</a:t>
            </a:r>
          </a:p>
          <a:p>
            <a:r>
              <a:rPr lang="mn-MN" sz="2600" dirty="0">
                <a:latin typeface="Arial" pitchFamily="34" charset="0"/>
                <a:cs typeface="Arial" pitchFamily="34" charset="0"/>
              </a:rPr>
              <a:t>Ажилтнуудын мэдлэг</a:t>
            </a:r>
          </a:p>
          <a:p>
            <a:pPr>
              <a:buNone/>
            </a:pPr>
            <a:endParaRPr lang="mn-M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586" name="AutoShape 2" descr="Image result for law"/>
          <p:cNvSpPr>
            <a:spLocks noChangeAspect="1" noChangeArrowheads="1"/>
          </p:cNvSpPr>
          <p:nvPr/>
        </p:nvSpPr>
        <p:spPr bwMode="auto">
          <a:xfrm>
            <a:off x="1679575" y="-144461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7587" name="Picture 3" descr="C:\Users\user\Desktop\inde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1371600"/>
            <a:ext cx="2743200" cy="2514600"/>
          </a:xfrm>
          <a:prstGeom prst="rect">
            <a:avLst/>
          </a:prstGeom>
          <a:noFill/>
        </p:spPr>
      </p:pic>
      <p:pic>
        <p:nvPicPr>
          <p:cNvPr id="67588" name="Picture 4" descr="C:\Users\user\Desktop\inde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1524000"/>
            <a:ext cx="2362200" cy="19812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10652" y="313902"/>
            <a:ext cx="10515600" cy="639810"/>
          </a:xfrm>
        </p:spPr>
        <p:txBody>
          <a:bodyPr>
            <a:normAutofit fontScale="90000"/>
          </a:bodyPr>
          <a:lstStyle/>
          <a:p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НЭГ. АНХААРАХ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96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778375"/>
              </p:ext>
            </p:extLst>
          </p:nvPr>
        </p:nvGraphicFramePr>
        <p:xfrm>
          <a:off x="510651" y="1081797"/>
          <a:ext cx="11199127" cy="4821173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999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9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99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3575">
                <a:tc>
                  <a:txBody>
                    <a:bodyPr/>
                    <a:lstStyle/>
                    <a:p>
                      <a:pPr algn="ctr"/>
                      <a:r>
                        <a:rPr lang="mn-MN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Д/д</a:t>
                      </a:r>
                      <a:endParaRPr lang="en-US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n-MN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Эзэмшил</a:t>
                      </a:r>
                      <a:endParaRPr lang="en-US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n-MN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Нууц</a:t>
                      </a:r>
                      <a:r>
                        <a:rPr lang="mn-MN" sz="2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мэдээлэл /эмзэг мэдээлэл/</a:t>
                      </a:r>
                      <a:endParaRPr lang="en-US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478">
                <a:tc rowSpan="3">
                  <a:txBody>
                    <a:bodyPr/>
                    <a:lstStyle/>
                    <a:p>
                      <a:pPr algn="ctr"/>
                      <a:r>
                        <a:rPr lang="mn-MN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lang="mn-MN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Төрийн</a:t>
                      </a:r>
                      <a:r>
                        <a:rPr lang="mn-MN" sz="2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байгууллага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n-MN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Төрийн нууц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1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Байгууллагын нууц </a:t>
                      </a: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mn-MN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албаны</a:t>
                      </a:r>
                      <a:r>
                        <a:rPr lang="mn-MN" sz="2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нууц</a:t>
                      </a: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5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Бусад нууц </a:t>
                      </a: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mn-MN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судалгаа гэх мэт</a:t>
                      </a: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9478">
                <a:tc rowSpan="2">
                  <a:txBody>
                    <a:bodyPr/>
                    <a:lstStyle/>
                    <a:p>
                      <a:pPr algn="ctr"/>
                      <a:r>
                        <a:rPr lang="mn-MN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mn-MN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Аж</a:t>
                      </a:r>
                      <a:r>
                        <a:rPr lang="mn-MN" sz="2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ахуй нэгж, байгууллага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n-MN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Байгууллагын нууц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99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Бусад нууц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9478">
                <a:tc rowSpan="2">
                  <a:txBody>
                    <a:bodyPr/>
                    <a:lstStyle/>
                    <a:p>
                      <a:pPr algn="ctr"/>
                      <a:r>
                        <a:rPr lang="mn-MN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mn-MN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Хувь хүн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n-MN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Хувь хүний нууц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94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Бусад нууц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10652" y="313902"/>
            <a:ext cx="10515600" cy="639810"/>
          </a:xfrm>
        </p:spPr>
        <p:txBody>
          <a:bodyPr>
            <a:normAutofit fontScale="90000"/>
          </a:bodyPr>
          <a:lstStyle/>
          <a:p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ХОЁР. ЭРСДЛИЙГ ТООЦОХ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28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2" descr="C:\Users\user\Desktop\CIKR-Coll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4962" y="1107276"/>
            <a:ext cx="5204817" cy="3749041"/>
          </a:xfrm>
          <a:prstGeom prst="rect">
            <a:avLst/>
          </a:prstGeom>
          <a:noFill/>
        </p:spPr>
      </p:pic>
      <p:pic>
        <p:nvPicPr>
          <p:cNvPr id="13314" name="Picture 2" descr="Image result for computer networ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381898"/>
            <a:ext cx="12191999" cy="1476103"/>
          </a:xfrm>
          <a:prstGeom prst="rect">
            <a:avLst/>
          </a:prstGeom>
          <a:noFill/>
        </p:spPr>
      </p:pic>
      <p:pic>
        <p:nvPicPr>
          <p:cNvPr id="13316" name="Picture 4" descr="Image result for comput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14707" y="1110834"/>
            <a:ext cx="3181350" cy="1438275"/>
          </a:xfrm>
          <a:prstGeom prst="rect">
            <a:avLst/>
          </a:prstGeom>
          <a:noFill/>
        </p:spPr>
      </p:pic>
      <p:sp>
        <p:nvSpPr>
          <p:cNvPr id="13318" name="AutoShape 6" descr="Image result for computer network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0" name="AutoShape 8" descr="Image result for computer network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 descr="index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36544" y="2691764"/>
            <a:ext cx="3852183" cy="231131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0652" y="313902"/>
            <a:ext cx="10515600" cy="639810"/>
          </a:xfrm>
        </p:spPr>
        <p:txBody>
          <a:bodyPr>
            <a:normAutofit fontScale="90000"/>
          </a:bodyPr>
          <a:lstStyle/>
          <a:p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ХОЁР. ЭРСДЛИЙГ ТООЦОХ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30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92" y="3981738"/>
            <a:ext cx="10877266" cy="2239963"/>
          </a:xfrm>
        </p:spPr>
        <p:txBody>
          <a:bodyPr>
            <a:normAutofit lnSpcReduction="10000"/>
          </a:bodyPr>
          <a:lstStyle/>
          <a:p>
            <a:pPr marL="0">
              <a:spcBef>
                <a:spcPts val="0"/>
              </a:spcBef>
            </a:pPr>
            <a:r>
              <a:rPr lang="mn-MN" sz="3200" dirty="0">
                <a:latin typeface="Arial" pitchFamily="34" charset="0"/>
                <a:cs typeface="Arial" pitchFamily="34" charset="0"/>
              </a:rPr>
              <a:t>Байгууллагын компьютер ашигладаг ажилтнуудын тоо </a:t>
            </a:r>
          </a:p>
          <a:p>
            <a:pPr marL="0">
              <a:spcBef>
                <a:spcPts val="0"/>
              </a:spcBef>
              <a:buNone/>
            </a:pPr>
            <a:r>
              <a:rPr lang="mn-MN" sz="3200" dirty="0">
                <a:latin typeface="Arial" pitchFamily="34" charset="0"/>
                <a:cs typeface="Arial" pitchFamily="34" charset="0"/>
              </a:rPr>
              <a:t>	- Интернэт сүлжээнд холбогдсон </a:t>
            </a:r>
            <a:r>
              <a:rPr lang="mn-MN" sz="3200" dirty="0" smtClean="0">
                <a:latin typeface="Arial" pitchFamily="34" charset="0"/>
                <a:cs typeface="Arial" pitchFamily="34" charset="0"/>
              </a:rPr>
              <a:t>компьютерийн тоо</a:t>
            </a:r>
            <a:endParaRPr lang="mn-MN" sz="3200" dirty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mn-MN" sz="3200" dirty="0" smtClean="0">
                <a:latin typeface="Arial" pitchFamily="34" charset="0"/>
                <a:cs typeface="Arial" pitchFamily="34" charset="0"/>
              </a:rPr>
              <a:t>Ашигладаг систем, програм хангамж, мэдээллийн сан</a:t>
            </a:r>
          </a:p>
          <a:p>
            <a:pPr marL="0" lvl="1"/>
            <a:r>
              <a:rPr lang="mn-MN" sz="3200" dirty="0" smtClean="0">
                <a:latin typeface="Arial" pitchFamily="34" charset="0"/>
                <a:cs typeface="Arial" pitchFamily="34" charset="0"/>
              </a:rPr>
              <a:t>Эмзэг/нууц мэдээлэл бүхий ажилтан, систем гэх мэт</a:t>
            </a:r>
            <a:endParaRPr lang="mn-MN" sz="3200" dirty="0">
              <a:latin typeface="Arial" pitchFamily="34" charset="0"/>
              <a:cs typeface="Arial" pitchFamily="34" charset="0"/>
            </a:endParaRPr>
          </a:p>
          <a:p>
            <a:pPr marL="0" lvl="1">
              <a:buNone/>
            </a:pPr>
            <a:r>
              <a:rPr lang="mn-MN" sz="3200" dirty="0">
                <a:latin typeface="Arial" pitchFamily="34" charset="0"/>
                <a:cs typeface="Arial" pitchFamily="34" charset="0"/>
              </a:rPr>
              <a:t>	</a:t>
            </a:r>
            <a:endParaRPr lang="mn-M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mn-M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6561" name="Picture 1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421119"/>
            <a:ext cx="2667000" cy="1997676"/>
          </a:xfrm>
          <a:prstGeom prst="rect">
            <a:avLst/>
          </a:prstGeom>
          <a:noFill/>
        </p:spPr>
      </p:pic>
      <p:sp>
        <p:nvSpPr>
          <p:cNvPr id="66563" name="AutoShape 3" descr="Image result for organization's network topology"/>
          <p:cNvSpPr>
            <a:spLocks noChangeAspect="1" noChangeArrowheads="1"/>
          </p:cNvSpPr>
          <p:nvPr/>
        </p:nvSpPr>
        <p:spPr bwMode="auto">
          <a:xfrm>
            <a:off x="1679575" y="-144461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6565" name="Picture 5" descr="C:\Users\user\Desktop\inde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35109" y="1440652"/>
            <a:ext cx="3121781" cy="2209800"/>
          </a:xfrm>
          <a:prstGeom prst="rect">
            <a:avLst/>
          </a:prstGeom>
          <a:noFill/>
        </p:spPr>
      </p:pic>
      <p:sp>
        <p:nvSpPr>
          <p:cNvPr id="66567" name="AutoShape 7" descr="Image result for branch organizations network topology"/>
          <p:cNvSpPr>
            <a:spLocks noChangeAspect="1" noChangeArrowheads="1"/>
          </p:cNvSpPr>
          <p:nvPr/>
        </p:nvSpPr>
        <p:spPr bwMode="auto">
          <a:xfrm>
            <a:off x="1679575" y="-144461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6568" name="Picture 8" descr="C:\Users\user\Desktop\index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87386" y="1581696"/>
            <a:ext cx="2023183" cy="21336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10652" y="313902"/>
            <a:ext cx="10515600" cy="639810"/>
          </a:xfrm>
        </p:spPr>
        <p:txBody>
          <a:bodyPr>
            <a:normAutofit fontScale="90000"/>
          </a:bodyPr>
          <a:lstStyle/>
          <a:p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ГУРАВ. МЭДЭЭЛЭЛ ЦУГЛУУЛАХ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01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792774576"/>
              </p:ext>
            </p:extLst>
          </p:nvPr>
        </p:nvGraphicFramePr>
        <p:xfrm>
          <a:off x="510651" y="1023582"/>
          <a:ext cx="11199127" cy="5734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10652" y="313902"/>
            <a:ext cx="10515600" cy="639810"/>
          </a:xfrm>
        </p:spPr>
        <p:txBody>
          <a:bodyPr>
            <a:normAutofit fontScale="90000"/>
          </a:bodyPr>
          <a:lstStyle/>
          <a:p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ДӨРӨВ. ХЭРЭГЖҮҮЛЭХ НЬ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43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2440" y="1787436"/>
            <a:ext cx="766762" cy="766763"/>
          </a:xfrm>
          <a:prstGeom prst="rect">
            <a:avLst/>
          </a:prstGeom>
          <a:noFill/>
        </p:spPr>
      </p:pic>
      <p:pic>
        <p:nvPicPr>
          <p:cNvPr id="63489" name="Picture 1" descr="C:\Users\user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5615" y="1017453"/>
            <a:ext cx="2209800" cy="986519"/>
          </a:xfrm>
          <a:prstGeom prst="rect">
            <a:avLst/>
          </a:prstGeom>
          <a:noFill/>
        </p:spPr>
      </p:pic>
      <p:pic>
        <p:nvPicPr>
          <p:cNvPr id="63490" name="Picture 2" descr="C:\Users\user\Desktop\ips-diagram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2682239"/>
            <a:ext cx="2667000" cy="1844474"/>
          </a:xfrm>
          <a:prstGeom prst="rect">
            <a:avLst/>
          </a:prstGeom>
          <a:noFill/>
        </p:spPr>
      </p:pic>
      <p:pic>
        <p:nvPicPr>
          <p:cNvPr id="63491" name="Picture 3" descr="C:\Users\user\Desktop\640_barracuda-network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1066" y="922317"/>
            <a:ext cx="1951037" cy="1298575"/>
          </a:xfrm>
          <a:prstGeom prst="rect">
            <a:avLst/>
          </a:prstGeom>
          <a:noFill/>
        </p:spPr>
      </p:pic>
      <p:pic>
        <p:nvPicPr>
          <p:cNvPr id="63492" name="Picture 4" descr="C:\Users\user\Desktop\image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54290" y="2653939"/>
            <a:ext cx="2886075" cy="1581151"/>
          </a:xfrm>
          <a:prstGeom prst="rect">
            <a:avLst/>
          </a:prstGeom>
          <a:noFill/>
        </p:spPr>
      </p:pic>
      <p:pic>
        <p:nvPicPr>
          <p:cNvPr id="63493" name="Picture 5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42754" y="1837511"/>
            <a:ext cx="766762" cy="766763"/>
          </a:xfrm>
          <a:prstGeom prst="rect">
            <a:avLst/>
          </a:prstGeom>
          <a:noFill/>
        </p:spPr>
      </p:pic>
      <p:pic>
        <p:nvPicPr>
          <p:cNvPr id="10" name="Picture 5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49091" y="1889762"/>
            <a:ext cx="766762" cy="766763"/>
          </a:xfrm>
          <a:prstGeom prst="rect">
            <a:avLst/>
          </a:prstGeom>
          <a:noFill/>
        </p:spPr>
      </p:pic>
      <p:pic>
        <p:nvPicPr>
          <p:cNvPr id="63494" name="Picture 6" descr="C:\Users\user\Desktop\index1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667452" y="1005457"/>
            <a:ext cx="1752600" cy="1066800"/>
          </a:xfrm>
          <a:prstGeom prst="rect">
            <a:avLst/>
          </a:prstGeom>
          <a:noFill/>
        </p:spPr>
      </p:pic>
      <p:pic>
        <p:nvPicPr>
          <p:cNvPr id="63498" name="Picture 10" descr="C:\Users\user\Desktop\images3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06789" y="2442755"/>
            <a:ext cx="2381250" cy="1924051"/>
          </a:xfrm>
          <a:prstGeom prst="rect">
            <a:avLst/>
          </a:prstGeom>
          <a:noFill/>
        </p:spPr>
      </p:pic>
      <p:pic>
        <p:nvPicPr>
          <p:cNvPr id="17" name="Picture 1" descr="C:\Users\user\Desktop\images1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081455" y="4689566"/>
            <a:ext cx="1781175" cy="2011680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>
            <a:off x="1628504" y="4558937"/>
            <a:ext cx="82034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3" descr="C:\Users\user\Desktop\index2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639595" y="4809309"/>
            <a:ext cx="2061754" cy="1852591"/>
          </a:xfrm>
          <a:prstGeom prst="rect">
            <a:avLst/>
          </a:prstGeom>
          <a:noFill/>
        </p:spPr>
      </p:pic>
      <p:pic>
        <p:nvPicPr>
          <p:cNvPr id="21" name="Picture 2" descr="C:\Users\user\Desktop\index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370909" y="4663440"/>
            <a:ext cx="1981200" cy="2011680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40949" y="272958"/>
            <a:ext cx="12596883" cy="639810"/>
          </a:xfrm>
        </p:spPr>
        <p:txBody>
          <a:bodyPr>
            <a:normAutofit/>
          </a:bodyPr>
          <a:lstStyle/>
          <a:p>
            <a:r>
              <a:rPr lang="mn-MN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ТЕХНИК, ПРОГРАМ ХАНГАМЖИЙН АРГА ХЭМЖЭЭ</a:t>
            </a:r>
            <a:endParaRPr lang="en-US" sz="3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99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22830" y="313902"/>
            <a:ext cx="12514997" cy="6398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БАЙГУУЛЛАГЫН МЭДЭЭЛЛИЙН АЮУЛГҮЙ БАЙДЛЫН ЖУРАМ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1964" y="1103842"/>
            <a:ext cx="4810836" cy="555734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105" y="871824"/>
            <a:ext cx="4312692" cy="5941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23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22830" y="313902"/>
            <a:ext cx="12514997" cy="6398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ЖУРАМД ОРОХ АСУУДАЛ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31435" y="899120"/>
            <a:ext cx="11764947" cy="5066007"/>
          </a:xfrm>
        </p:spPr>
        <p:txBody>
          <a:bodyPr>
            <a:noAutofit/>
          </a:bodyPr>
          <a:lstStyle/>
          <a:p>
            <a:r>
              <a:rPr lang="mn-MN" sz="3200" dirty="0">
                <a:latin typeface="Arial" pitchFamily="34" charset="0"/>
                <a:cs typeface="Arial" pitchFamily="34" charset="0"/>
              </a:rPr>
              <a:t>Вирусны эсрэг програм </a:t>
            </a:r>
            <a:r>
              <a:rPr lang="mn-MN" sz="3200" dirty="0" smtClean="0">
                <a:latin typeface="Arial" pitchFamily="34" charset="0"/>
                <a:cs typeface="Arial" pitchFamily="34" charset="0"/>
              </a:rPr>
              <a:t>хангамж ашиглах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Лицензтэй програм ашиглах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Програмын вирусын өгөгдийн санг тогтмол шинэчлэх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Вирусын програмыг тогтмол ажиллуулах /хаахгүй байх/</a:t>
            </a:r>
            <a:endParaRPr lang="mn-MN" dirty="0">
              <a:latin typeface="Arial" pitchFamily="34" charset="0"/>
              <a:cs typeface="Arial" pitchFamily="34" charset="0"/>
            </a:endParaRPr>
          </a:p>
          <a:p>
            <a:r>
              <a:rPr lang="mn-MN" sz="3200" dirty="0">
                <a:latin typeface="Arial" pitchFamily="34" charset="0"/>
                <a:cs typeface="Arial" pitchFamily="34" charset="0"/>
              </a:rPr>
              <a:t>Нууц үг </a:t>
            </a:r>
            <a:endParaRPr lang="mn-MN" sz="32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Бүх компьютер, системд нэвтрэхэд нууц үг ашиглана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Хамгийн багадаа 14 тэмдэг /том, жижиг үсэг, тоо, тусгай тэмдэгт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!@#$%^&amp;*()/*-+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/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Тодорхой хугацааны интервалд өөрчлөх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Хадгалалт, </a:t>
            </a:r>
            <a:r>
              <a:rPr lang="mn-MN" b="1" dirty="0" smtClean="0">
                <a:latin typeface="Arial" pitchFamily="34" charset="0"/>
                <a:cs typeface="Arial" pitchFamily="34" charset="0"/>
              </a:rPr>
              <a:t>хамгаалалт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/бусдад мэдэгдэхгүй/</a:t>
            </a:r>
          </a:p>
          <a:p>
            <a:r>
              <a:rPr lang="mn-MN" sz="3200" dirty="0" smtClean="0">
                <a:latin typeface="Arial" pitchFamily="34" charset="0"/>
                <a:cs typeface="Arial" pitchFamily="34" charset="0"/>
              </a:rPr>
              <a:t>Мэдээлэл тээгч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Бүртгэл хийх /зөвхөн албанд ашиглах мэдээлэл тээгчдийг/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Хувийн мэдээлэл тээгчийг албан ажилд ашиглахгүй байх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Байгууллагаас авч гарахгүй байхаар зохицуулах</a:t>
            </a:r>
          </a:p>
        </p:txBody>
      </p:sp>
    </p:spTree>
    <p:extLst>
      <p:ext uri="{BB962C8B-B14F-4D97-AF65-F5344CB8AC3E}">
        <p14:creationId xmlns:p14="http://schemas.microsoft.com/office/powerpoint/2010/main" val="17789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71597637"/>
              </p:ext>
            </p:extLst>
          </p:nvPr>
        </p:nvGraphicFramePr>
        <p:xfrm>
          <a:off x="150125" y="423082"/>
          <a:ext cx="11914496" cy="5949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605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22830" y="313902"/>
            <a:ext cx="12514997" cy="6398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ЖУРАМД ОРОХ АСУУДАЛ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31435" y="899120"/>
            <a:ext cx="11764947" cy="5066007"/>
          </a:xfrm>
        </p:spPr>
        <p:txBody>
          <a:bodyPr>
            <a:noAutofit/>
          </a:bodyPr>
          <a:lstStyle/>
          <a:p>
            <a:r>
              <a:rPr lang="mn-MN" sz="3200" dirty="0" smtClean="0">
                <a:latin typeface="Arial" pitchFamily="34" charset="0"/>
                <a:cs typeface="Arial" pitchFamily="34" charset="0"/>
              </a:rPr>
              <a:t>Зөөврийн компьютерийн ашиглалт</a:t>
            </a:r>
          </a:p>
          <a:p>
            <a:pPr lvl="1"/>
            <a:r>
              <a:rPr lang="mn-MN" dirty="0">
                <a:latin typeface="Arial" pitchFamily="34" charset="0"/>
                <a:cs typeface="Arial" pitchFamily="34" charset="0"/>
              </a:rPr>
              <a:t>Байгууллагын сүлжээнд холбохгүй</a:t>
            </a:r>
          </a:p>
          <a:p>
            <a:pPr lvl="1"/>
            <a:r>
              <a:rPr lang="mn-MN" dirty="0">
                <a:latin typeface="Arial" pitchFamily="34" charset="0"/>
                <a:cs typeface="Arial" pitchFamily="34" charset="0"/>
              </a:rPr>
              <a:t>Ашиглах тохиолдолд зөвшөөрөл авч, аюулгүй байдлыг шалгасны үндсэн дээр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ашиглах /холбогдох маягтын дагуу/</a:t>
            </a:r>
            <a:endParaRPr lang="mn-MN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mn-MN" sz="3200" dirty="0">
                <a:latin typeface="Arial" pitchFamily="34" charset="0"/>
                <a:cs typeface="Arial" pitchFamily="34" charset="0"/>
              </a:rPr>
              <a:t>Мэдээллийн нөөцлөлт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Эмзэг/албаны </a:t>
            </a:r>
            <a:r>
              <a:rPr lang="mn-MN" dirty="0">
                <a:latin typeface="Arial" pitchFamily="34" charset="0"/>
                <a:cs typeface="Arial" pitchFamily="34" charset="0"/>
              </a:rPr>
              <a:t>мэдээллийг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тусгай диск,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CD, DVD-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д нөөцлөх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Зарим </a:t>
            </a:r>
            <a:r>
              <a:rPr lang="mn-MN" dirty="0">
                <a:latin typeface="Arial" pitchFamily="34" charset="0"/>
                <a:cs typeface="Arial" pitchFamily="34" charset="0"/>
              </a:rPr>
              <a:t>шаардлагатай програмыг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нөөцлөх</a:t>
            </a:r>
            <a:endParaRPr lang="mn-MN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00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31435" y="953712"/>
            <a:ext cx="10753859" cy="5066007"/>
          </a:xfrm>
        </p:spPr>
        <p:txBody>
          <a:bodyPr>
            <a:noAutofit/>
          </a:bodyPr>
          <a:lstStyle/>
          <a:p>
            <a:r>
              <a:rPr lang="mn-MN" sz="3200" dirty="0" smtClean="0">
                <a:latin typeface="Arial" pitchFamily="34" charset="0"/>
                <a:cs typeface="Arial" pitchFamily="34" charset="0"/>
              </a:rPr>
              <a:t>Кабель, сүлжээний </a:t>
            </a:r>
            <a:r>
              <a:rPr lang="mn-MN" sz="3200" dirty="0">
                <a:latin typeface="Arial" pitchFamily="34" charset="0"/>
                <a:cs typeface="Arial" pitchFamily="34" charset="0"/>
              </a:rPr>
              <a:t>төхөөрөмжүүдийн </a:t>
            </a:r>
            <a:r>
              <a:rPr lang="mn-MN" sz="3200" dirty="0" smtClean="0">
                <a:latin typeface="Arial" pitchFamily="34" charset="0"/>
                <a:cs typeface="Arial" pitchFamily="34" charset="0"/>
              </a:rPr>
              <a:t>байршил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Кабелуудыг ил татахгүй байх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Кабелуудад хаяг хадах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Төхөөрөмжүүдийг тусгай саванд хийж цоожлох</a:t>
            </a:r>
            <a:endParaRPr lang="mn-MN" dirty="0">
              <a:latin typeface="Arial" pitchFamily="34" charset="0"/>
              <a:cs typeface="Arial" pitchFamily="34" charset="0"/>
            </a:endParaRPr>
          </a:p>
          <a:p>
            <a:r>
              <a:rPr lang="mn-MN" sz="3200" dirty="0" smtClean="0">
                <a:latin typeface="Arial" pitchFamily="34" charset="0"/>
                <a:cs typeface="Arial" pitchFamily="34" charset="0"/>
              </a:rPr>
              <a:t>Сүлжээний хэрэглэгчийн бүртгэлт	</a:t>
            </a:r>
          </a:p>
          <a:p>
            <a:pPr lvl="1"/>
            <a:r>
              <a:rPr lang="en-US" i="1" dirty="0" smtClean="0">
                <a:latin typeface="Arial" pitchFamily="34" charset="0"/>
                <a:cs typeface="Arial" pitchFamily="34" charset="0"/>
              </a:rPr>
              <a:t>IP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1" i="1" dirty="0">
                <a:latin typeface="Arial" pitchFamily="34" charset="0"/>
                <a:cs typeface="Arial" pitchFamily="34" charset="0"/>
              </a:rPr>
              <a:t>MAC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mn-MN" dirty="0">
                <a:latin typeface="Arial" pitchFamily="34" charset="0"/>
                <a:cs typeface="Arial" pitchFamily="34" charset="0"/>
              </a:rPr>
              <a:t>хаягийн бүртгэл</a:t>
            </a:r>
          </a:p>
          <a:p>
            <a:r>
              <a:rPr lang="mn-MN" sz="3200" dirty="0" smtClean="0">
                <a:latin typeface="Arial" pitchFamily="34" charset="0"/>
                <a:cs typeface="Arial" pitchFamily="34" charset="0"/>
              </a:rPr>
              <a:t>Харуул хамгаалалт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Байгууллагын байранд гадны этгээд нэвтрэхэд хяналт тавих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Гадны этгээд байгууллагын компьютерт, системд ажиллах хяналт</a:t>
            </a:r>
            <a:endParaRPr lang="mn-MN" dirty="0">
              <a:latin typeface="Arial" pitchFamily="34" charset="0"/>
              <a:cs typeface="Arial" pitchFamily="34" charset="0"/>
            </a:endParaRPr>
          </a:p>
          <a:p>
            <a:r>
              <a:rPr lang="mn-MN" sz="3200" dirty="0" smtClean="0">
                <a:latin typeface="Arial" pitchFamily="34" charset="0"/>
                <a:cs typeface="Arial" pitchFamily="34" charset="0"/>
              </a:rPr>
              <a:t>Имэйл ашиглалт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Зөвхөн албаны имэйл ашиглах /</a:t>
            </a:r>
            <a:r>
              <a:rPr lang="en-US" dirty="0">
                <a:latin typeface="Arial" pitchFamily="34" charset="0"/>
                <a:cs typeface="Arial" pitchFamily="34" charset="0"/>
              </a:rPr>
              <a:t>yahoo,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gmail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 ашиглахгүй байх/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Сэжигтэй имэйлтэй харьцах </a:t>
            </a:r>
            <a:endParaRPr lang="mn-MN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22830" y="313902"/>
            <a:ext cx="12514997" cy="6398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ЖУРАМД ОРОХ АСУУДАЛ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4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22830" y="313902"/>
            <a:ext cx="12514997" cy="6398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ЖУРАМД ОРОХ АСУУДАЛ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31435" y="953712"/>
            <a:ext cx="10753859" cy="5066007"/>
          </a:xfrm>
        </p:spPr>
        <p:txBody>
          <a:bodyPr>
            <a:noAutofit/>
          </a:bodyPr>
          <a:lstStyle/>
          <a:p>
            <a:r>
              <a:rPr lang="mn-MN" sz="3200" dirty="0" smtClean="0">
                <a:latin typeface="Arial" pitchFamily="34" charset="0"/>
                <a:cs typeface="Arial" pitchFamily="34" charset="0"/>
              </a:rPr>
              <a:t>Интернэтээс файл татах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Эх сурвалж, файлын нэр бүхий /</a:t>
            </a:r>
            <a:r>
              <a:rPr lang="mn-MN" b="1" dirty="0" smtClean="0">
                <a:latin typeface="Arial" pitchFamily="34" charset="0"/>
                <a:cs typeface="Arial" pitchFamily="34" charset="0"/>
              </a:rPr>
              <a:t>зөвшөөрөгдсөн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/ жагсаалт гаргах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Албан ажлын шаардлагатай тохиолдолд зөвшөөрөл авч, файл татах /маягтын дагуу/</a:t>
            </a:r>
            <a:endParaRPr lang="mn-MN" dirty="0">
              <a:latin typeface="Arial" pitchFamily="34" charset="0"/>
              <a:cs typeface="Arial" pitchFamily="34" charset="0"/>
            </a:endParaRPr>
          </a:p>
          <a:p>
            <a:r>
              <a:rPr lang="mn-MN" sz="3200" dirty="0">
                <a:latin typeface="Arial" pitchFamily="34" charset="0"/>
                <a:cs typeface="Arial" pitchFamily="34" charset="0"/>
              </a:rPr>
              <a:t>Утасгүй сүлжээ </a:t>
            </a:r>
            <a:r>
              <a:rPr lang="mn-MN" sz="3200" dirty="0" smtClean="0">
                <a:latin typeface="Arial" pitchFamily="34" charset="0"/>
                <a:cs typeface="Arial" pitchFamily="34" charset="0"/>
              </a:rPr>
              <a:t>ашиглалт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Хандалтын нууц үгийг найдвартай /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WPA2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технологийг ашиглан тохируулах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Гадны компьютер, гар утас холбохгүй байх</a:t>
            </a:r>
            <a:endParaRPr lang="mn-MN" dirty="0">
              <a:latin typeface="Arial" pitchFamily="34" charset="0"/>
              <a:cs typeface="Arial" pitchFamily="34" charset="0"/>
            </a:endParaRPr>
          </a:p>
          <a:p>
            <a:r>
              <a:rPr lang="mn-MN" sz="3200" dirty="0" smtClean="0">
                <a:latin typeface="Arial" pitchFamily="34" charset="0"/>
                <a:cs typeface="Arial" pitchFamily="34" charset="0"/>
              </a:rPr>
              <a:t>Хориглох зүйлс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Байгууллагын сүлжээнд тоглоом тоглох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Хорт код бүхий вэб сайтуудад зочлох /порно, торрент, кино, видео сайт гэх мэт/</a:t>
            </a:r>
          </a:p>
          <a:p>
            <a:pPr lvl="1"/>
            <a:endParaRPr lang="mn-MN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37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22830" y="313902"/>
            <a:ext cx="12514997" cy="6398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ЖУРАМД ОРОХ АСУУДАЛ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31435" y="953712"/>
            <a:ext cx="10753859" cy="4491745"/>
          </a:xfrm>
        </p:spPr>
        <p:txBody>
          <a:bodyPr>
            <a:noAutofit/>
          </a:bodyPr>
          <a:lstStyle/>
          <a:p>
            <a:r>
              <a:rPr lang="mn-MN" sz="3200" dirty="0" smtClean="0">
                <a:latin typeface="Arial" pitchFamily="34" charset="0"/>
                <a:cs typeface="Arial" pitchFamily="34" charset="0"/>
              </a:rPr>
              <a:t>Байгууллагын ажилтнуудын эрх, үүрэг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Энэхүү журмыг дагаж мөрдөх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Мэдээллийн </a:t>
            </a:r>
            <a:r>
              <a:rPr lang="mn-MN" dirty="0">
                <a:latin typeface="Arial" pitchFamily="34" charset="0"/>
                <a:cs typeface="Arial" pitchFamily="34" charset="0"/>
              </a:rPr>
              <a:t>технологийн ажилтны шаардлагыг биелүүлэх</a:t>
            </a:r>
          </a:p>
          <a:p>
            <a:pPr lvl="1"/>
            <a:r>
              <a:rPr lang="mn-MN" dirty="0">
                <a:latin typeface="Arial" pitchFamily="34" charset="0"/>
                <a:cs typeface="Arial" pitchFamily="34" charset="0"/>
              </a:rPr>
              <a:t>Аюулгүй байдлын асуудлыг шуурхай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мэдэгдэх</a:t>
            </a:r>
            <a:endParaRPr lang="mn-MN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mn-MN" sz="3200" dirty="0" smtClean="0">
                <a:latin typeface="Arial" pitchFamily="34" charset="0"/>
                <a:cs typeface="Arial" pitchFamily="34" charset="0"/>
              </a:rPr>
              <a:t>Мэдээллийн технологийн ажилтны эрх, үүрэг</a:t>
            </a:r>
          </a:p>
          <a:p>
            <a:pPr lvl="1"/>
            <a:r>
              <a:rPr lang="mn-MN" dirty="0">
                <a:latin typeface="Arial" pitchFamily="34" charset="0"/>
                <a:cs typeface="Arial" pitchFamily="34" charset="0"/>
              </a:rPr>
              <a:t>Энэхүү журмын хэрэгжилтэд, хяналт тавих</a:t>
            </a:r>
          </a:p>
          <a:p>
            <a:pPr lvl="1"/>
            <a:r>
              <a:rPr lang="mn-MN" dirty="0">
                <a:latin typeface="Arial" pitchFamily="34" charset="0"/>
                <a:cs typeface="Arial" pitchFamily="34" charset="0"/>
              </a:rPr>
              <a:t>Аюулгүй байдлын асуудлыг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шуурхай шийдвэрлэх</a:t>
            </a:r>
            <a:r>
              <a:rPr lang="mn-MN" dirty="0">
                <a:latin typeface="Arial" pitchFamily="34" charset="0"/>
                <a:cs typeface="Arial" pitchFamily="34" charset="0"/>
              </a:rPr>
              <a:t>, засах</a:t>
            </a:r>
          </a:p>
          <a:p>
            <a:pPr lvl="1"/>
            <a:r>
              <a:rPr lang="mn-MN" dirty="0">
                <a:latin typeface="Arial" pitchFamily="34" charset="0"/>
                <a:cs typeface="Arial" pitchFamily="34" charset="0"/>
              </a:rPr>
              <a:t>Мэргэжлийн туслалцаа, заавар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өгөх</a:t>
            </a:r>
            <a:endParaRPr lang="mn-MN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mn-MN" sz="3200" dirty="0" smtClean="0">
                <a:latin typeface="Arial" pitchFamily="34" charset="0"/>
                <a:cs typeface="Arial" pitchFamily="34" charset="0"/>
              </a:rPr>
              <a:t>Хариуцлага</a:t>
            </a:r>
          </a:p>
          <a:p>
            <a:pPr lvl="1"/>
            <a:r>
              <a:rPr lang="mn-MN" dirty="0" smtClean="0">
                <a:latin typeface="Arial" pitchFamily="34" charset="0"/>
                <a:cs typeface="Arial" pitchFamily="34" charset="0"/>
              </a:rPr>
              <a:t>Сахилгын хариуцлага</a:t>
            </a:r>
          </a:p>
          <a:p>
            <a:endParaRPr lang="mn-MN" sz="32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mn-MN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14320" y="3919997"/>
            <a:ext cx="8229600" cy="2392363"/>
          </a:xfrm>
        </p:spPr>
        <p:txBody>
          <a:bodyPr>
            <a:normAutofit/>
          </a:bodyPr>
          <a:lstStyle/>
          <a:p>
            <a:pPr marL="0" lvl="1"/>
            <a:r>
              <a:rPr lang="mn-MN" dirty="0">
                <a:latin typeface="Arial" pitchFamily="34" charset="0"/>
                <a:cs typeface="Arial" pitchFamily="34" charset="0"/>
              </a:rPr>
              <a:t>Өнгөрснөөс суралцах</a:t>
            </a:r>
          </a:p>
          <a:p>
            <a:pPr marL="0" lvl="1"/>
            <a:r>
              <a:rPr lang="mn-MN" dirty="0">
                <a:latin typeface="Arial" pitchFamily="34" charset="0"/>
                <a:cs typeface="Arial" pitchFamily="34" charset="0"/>
              </a:rPr>
              <a:t>Мэргэжлийн давтан сургалт</a:t>
            </a:r>
          </a:p>
          <a:p>
            <a:pPr marL="0" lvl="1"/>
            <a:r>
              <a:rPr lang="mn-MN" dirty="0">
                <a:latin typeface="Arial" pitchFamily="34" charset="0"/>
                <a:cs typeface="Arial" pitchFamily="34" charset="0"/>
              </a:rPr>
              <a:t>Ажилтнуудыг сургах</a:t>
            </a:r>
          </a:p>
          <a:p>
            <a:pPr marL="0" lvl="1"/>
            <a:r>
              <a:rPr lang="mn-MN" dirty="0">
                <a:latin typeface="Arial" pitchFamily="34" charset="0"/>
                <a:cs typeface="Arial" pitchFamily="34" charset="0"/>
              </a:rPr>
              <a:t>Журам сайжруулах</a:t>
            </a:r>
          </a:p>
          <a:p>
            <a:pPr marL="0" lvl="1"/>
            <a:r>
              <a:rPr lang="mn-MN" dirty="0">
                <a:latin typeface="Arial" pitchFamily="34" charset="0"/>
                <a:cs typeface="Arial" pitchFamily="34" charset="0"/>
              </a:rPr>
              <a:t>Техник-програм хангамжийн шинэчлэл</a:t>
            </a:r>
          </a:p>
          <a:p>
            <a:pPr marL="0" lvl="1"/>
            <a:endParaRPr lang="mn-MN" sz="2800" dirty="0">
              <a:latin typeface="Times New Roman" pitchFamily="18" charset="0"/>
              <a:cs typeface="Times New Roman" pitchFamily="18" charset="0"/>
            </a:endParaRPr>
          </a:p>
          <a:p>
            <a:pPr marL="0" lvl="1"/>
            <a:endParaRPr lang="mn-MN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lvl="1">
              <a:buNone/>
            </a:pPr>
            <a:endParaRPr lang="mn-M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mn-M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8369" name="Picture 1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69752" y="1474414"/>
            <a:ext cx="2514600" cy="2286000"/>
          </a:xfrm>
          <a:prstGeom prst="rect">
            <a:avLst/>
          </a:prstGeom>
          <a:noFill/>
        </p:spPr>
      </p:pic>
      <p:pic>
        <p:nvPicPr>
          <p:cNvPr id="58370" name="Picture 2" descr="C:\Users\user\Desktop\inde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3821" y="1377255"/>
            <a:ext cx="2647950" cy="2351314"/>
          </a:xfrm>
          <a:prstGeom prst="rect">
            <a:avLst/>
          </a:prstGeom>
          <a:noFill/>
        </p:spPr>
      </p:pic>
      <p:pic>
        <p:nvPicPr>
          <p:cNvPr id="2050" name="Picture 2" descr="C:\Users\user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22333" y="1558246"/>
            <a:ext cx="2720067" cy="228196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22830" y="313902"/>
            <a:ext cx="12514997" cy="6398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СУРГАЛТ, САЙЖРУУЛАЛТ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3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96036" y="4342190"/>
            <a:ext cx="11150221" cy="1905000"/>
          </a:xfrm>
        </p:spPr>
        <p:txBody>
          <a:bodyPr>
            <a:normAutofit fontScale="92500" lnSpcReduction="10000"/>
          </a:bodyPr>
          <a:lstStyle/>
          <a:p>
            <a:pPr marL="0" lvl="1"/>
            <a:r>
              <a:rPr lang="mn-MN" sz="2800" dirty="0">
                <a:latin typeface="Arial" pitchFamily="34" charset="0"/>
                <a:cs typeface="Arial" pitchFamily="34" charset="0"/>
              </a:rPr>
              <a:t>Журмын хэрэгжилтийг хянах</a:t>
            </a:r>
            <a:r>
              <a:rPr lang="mn-MN" dirty="0">
                <a:latin typeface="Arial" pitchFamily="34" charset="0"/>
                <a:cs typeface="Arial" pitchFamily="34" charset="0"/>
              </a:rPr>
              <a:t> </a:t>
            </a:r>
            <a:r>
              <a:rPr lang="mn-MN" sz="2800" dirty="0">
                <a:latin typeface="Arial" pitchFamily="34" charset="0"/>
                <a:cs typeface="Arial" pitchFamily="34" charset="0"/>
              </a:rPr>
              <a:t>/дотоод/</a:t>
            </a:r>
          </a:p>
          <a:p>
            <a:pPr marL="0" lvl="1"/>
            <a:r>
              <a:rPr lang="mn-MN" sz="2800" dirty="0">
                <a:latin typeface="Arial" pitchFamily="34" charset="0"/>
                <a:cs typeface="Arial" pitchFamily="34" charset="0"/>
              </a:rPr>
              <a:t>МАБ-ын чиглэлээр гадны зөрчил, аюул /кибер халдлага, физик нэвтрэлт, физик аюулгүй байдал/</a:t>
            </a:r>
          </a:p>
          <a:p>
            <a:pPr marL="0" lvl="1"/>
            <a:r>
              <a:rPr lang="mn-MN" sz="2800" dirty="0">
                <a:latin typeface="Arial" pitchFamily="34" charset="0"/>
                <a:cs typeface="Arial" pitchFamily="34" charset="0"/>
              </a:rPr>
              <a:t>МАБ-ын чиглэлээр гадны болон олон улсын нөхцөл байдалд мониторинг хийх </a:t>
            </a:r>
          </a:p>
          <a:p>
            <a:pPr marL="0" lvl="1"/>
            <a:endParaRPr lang="mn-MN" dirty="0" smtClean="0">
              <a:latin typeface="Arial" pitchFamily="34" charset="0"/>
              <a:cs typeface="Arial" pitchFamily="34" charset="0"/>
            </a:endParaRPr>
          </a:p>
          <a:p>
            <a:pPr marL="0" lvl="1"/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lvl="1">
              <a:buNone/>
            </a:pPr>
            <a:endParaRPr lang="mn-MN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mn-MN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90800" y="2362200"/>
            <a:ext cx="1752600" cy="381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sz="2400" dirty="0">
                <a:latin typeface="Arial" pitchFamily="34" charset="0"/>
                <a:cs typeface="Arial" pitchFamily="34" charset="0"/>
              </a:rPr>
              <a:t>Илрүүлэх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24400" y="1447800"/>
            <a:ext cx="1752600" cy="381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sz="2400" dirty="0">
                <a:latin typeface="Arial" pitchFamily="34" charset="0"/>
                <a:cs typeface="Arial" pitchFamily="34" charset="0"/>
              </a:rPr>
              <a:t>Арилгах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315200" y="2362200"/>
            <a:ext cx="1752600" cy="381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sz="2400" dirty="0">
                <a:latin typeface="Arial" pitchFamily="34" charset="0"/>
                <a:cs typeface="Arial" pitchFamily="34" charset="0"/>
              </a:rPr>
              <a:t>Мэдэгдэх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48200" y="3429000"/>
            <a:ext cx="2971800" cy="381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sz="2400" dirty="0">
                <a:latin typeface="Arial" pitchFamily="34" charset="0"/>
                <a:cs typeface="Arial" pitchFamily="34" charset="0"/>
              </a:rPr>
              <a:t>Мониторинг хийх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Arrow Connector 11"/>
          <p:cNvCxnSpPr>
            <a:stCxn id="10" idx="1"/>
            <a:endCxn id="7" idx="2"/>
          </p:cNvCxnSpPr>
          <p:nvPr/>
        </p:nvCxnSpPr>
        <p:spPr>
          <a:xfrm rot="10800000">
            <a:off x="3467100" y="2743201"/>
            <a:ext cx="1181100" cy="8763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0"/>
          </p:cNvCxnSpPr>
          <p:nvPr/>
        </p:nvCxnSpPr>
        <p:spPr>
          <a:xfrm rot="5400000" flipH="1" flipV="1">
            <a:off x="3714750" y="1428750"/>
            <a:ext cx="685800" cy="11811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4991897" y="2628900"/>
            <a:ext cx="1447007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9" idx="2"/>
            <a:endCxn id="10" idx="0"/>
          </p:cNvCxnSpPr>
          <p:nvPr/>
        </p:nvCxnSpPr>
        <p:spPr>
          <a:xfrm rot="5400000">
            <a:off x="6819900" y="2057400"/>
            <a:ext cx="685800" cy="2057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3"/>
            <a:endCxn id="9" idx="1"/>
          </p:cNvCxnSpPr>
          <p:nvPr/>
        </p:nvCxnSpPr>
        <p:spPr>
          <a:xfrm>
            <a:off x="4343400" y="2552702"/>
            <a:ext cx="29718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22830" y="313902"/>
            <a:ext cx="12514997" cy="6398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ЗӨРЧИЛТЭЙ АЖИЛЛАХ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34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066800"/>
            <a:ext cx="8229600" cy="4114800"/>
          </a:xfrm>
        </p:spPr>
        <p:txBody>
          <a:bodyPr>
            <a:normAutofit lnSpcReduction="10000"/>
          </a:bodyPr>
          <a:lstStyle/>
          <a:p>
            <a:pPr algn="ctr">
              <a:spcAft>
                <a:spcPts val="600"/>
              </a:spcAft>
              <a:buNone/>
            </a:pPr>
            <a:r>
              <a:rPr lang="mn-MN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Анхаарал тавьсанд баярлалаа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spcAft>
                <a:spcPts val="1800"/>
              </a:spcAft>
              <a:buNone/>
            </a:pPr>
            <a:endParaRPr lang="en-US" sz="2600" i="1" dirty="0">
              <a:latin typeface="Arial" pitchFamily="34" charset="0"/>
              <a:cs typeface="Arial" pitchFamily="34" charset="0"/>
            </a:endParaRPr>
          </a:p>
          <a:p>
            <a:pPr algn="ctr">
              <a:spcAft>
                <a:spcPts val="1800"/>
              </a:spcAft>
              <a:buNone/>
            </a:pPr>
            <a:r>
              <a:rPr lang="en-US" sz="3400" i="1" dirty="0">
                <a:latin typeface="Arial" pitchFamily="34" charset="0"/>
                <a:cs typeface="Arial" pitchFamily="34" charset="0"/>
              </a:rPr>
              <a:t>http://</a:t>
            </a:r>
            <a:r>
              <a:rPr lang="en-US" sz="3400" i="1" dirty="0" smtClean="0">
                <a:latin typeface="Arial" pitchFamily="34" charset="0"/>
                <a:cs typeface="Arial" pitchFamily="34" charset="0"/>
              </a:rPr>
              <a:t>www.isd.gov.mn</a:t>
            </a:r>
            <a:endParaRPr lang="en-US" sz="3400" i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400" i="1" dirty="0">
                <a:latin typeface="Arial" pitchFamily="34" charset="0"/>
                <a:cs typeface="Arial" pitchFamily="34" charset="0"/>
              </a:rPr>
              <a:t>              </a:t>
            </a:r>
            <a:r>
              <a:rPr lang="en-US" sz="3400" i="1" dirty="0" smtClean="0">
                <a:latin typeface="Arial" pitchFamily="34" charset="0"/>
                <a:cs typeface="Arial" pitchFamily="34" charset="0"/>
              </a:rPr>
              <a:t>+(976)-62260099</a:t>
            </a:r>
            <a:endParaRPr lang="mn-MN" sz="3400" i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mn-MN" sz="3400" i="1" dirty="0">
                <a:latin typeface="Arial" pitchFamily="34" charset="0"/>
                <a:cs typeface="Arial" pitchFamily="34" charset="0"/>
              </a:rPr>
              <a:t>		</a:t>
            </a:r>
            <a:r>
              <a:rPr lang="mn-MN" sz="3400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3400" i="1" dirty="0" smtClean="0">
                <a:latin typeface="Arial" pitchFamily="34" charset="0"/>
                <a:cs typeface="Arial" pitchFamily="34" charset="0"/>
              </a:rPr>
              <a:t>ganzorig@isd.gov.mn</a:t>
            </a:r>
            <a:endParaRPr lang="en-US" sz="340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Image result for telephone ic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9456" y="3890169"/>
            <a:ext cx="457200" cy="457200"/>
          </a:xfrm>
          <a:prstGeom prst="rect">
            <a:avLst/>
          </a:prstGeom>
          <a:noFill/>
        </p:spPr>
      </p:pic>
      <p:sp>
        <p:nvSpPr>
          <p:cNvPr id="1028" name="AutoShape 4" descr="Image result for website icon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Image result for website icon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png;base64,iVBORw0KGgoAAAANSUhEUgAAAMwAAADMCAMAAAAI/LzAAAAAolBMVEVfhM7///9MaqVcgs1GZqNXf8xvhbN7jrny9ftLaaOvv+RUfcxJaKRCY6JTc7Regsvp7ffP2fCSqdynuuNlidD2+Pyns87Y4PLF0e2EoNmds+BvkdNbf8aLpNp2ldVQesu7yung5/V8mtaUo8RYdKvc4u3Q1+Zcd621wNeAk7yyvdeImsDJ0OFngLQ7Xp/O1uakstBPdb1jgb2brtWAl8eQoMVx/JIPAAAMJUlEQVR4nM2de3+qPg/AkYLjSNnBC0eUqYBOnVO38zvP3v9be4pXLgXaNCj5b/tM4bu0aZKmqdZpQjzLcvv+cDqJA6LdhATxZDr0+65leY08VsP+Qivq+73BfLSwTdMkJMXCaAhhv7QXo/mg5/cjC/vZuDDjcDqba3YeIi8JlK3NZ9NwjPp4PBjPH8wDrY4jS6QF84GPN+RwYCy3F9uJQsQ40kSmbcc9F2fEIcB443BGTGmOFJFJZuEYQUHKMFY4GAFUUlDQaBAqq0cRJpom00SN5KoeLZhGz4Ox+vHC1FBQTjiauYj7KuqBw7h+bKOB3IDs2HcfDmP1YtWJUoJD4h5UO0AYf9QMyhln5D8OxvIDuymSs9iBD9EOAGY8a04rVyFkBvB0pGHc4chsGiURczSUtgSyME1OlqwApo4cTDRZPIbkLItJ1BxMGDxIK1chQdgQjDV41AhL0ZCBhFkTh+nPcZwwSRpz3keHsYaPV8sFhwxFlSMI4w6eoZYLjTkQNNJiMOP4IWtLmZix2AoqBMMWl2eyMOWILTkiML2GPTERGruHAmMNn8/CxBYwA7Uwz1hdeCKy4tTBeJPnmbGsEHNSl8CpgXEnTzVjWTEnNSa6GiZ6rknOixlHcBg3bskQuwqJK3VTBeO1aYydpXreVMBY7WNJaCpsWjmMNWghC6OpsNDlME9zk6uFOdHyMD38dCWOVHg2ZTB+K3wYvthlXmcJzPjZfnKVkFFJRMCHad0Ck5Wy5YYL01JDdpcSk8aFGbachdFwTRoPpt9Oo5wWQng5Gw6MNW89C6OZcwYaB6btE+Ys5kAEJmz/IEuEkGLmtgATPTqfDBUSRLUwE3yWpPqngeCbTOpgfOw9C6IFkymTSYC3yX6RRd6tycG4I+QHkqB3Wa3dHvoAHrmVMEPk55F0Dr+PbfPz0UAWBtu/NOdR+uujOa7Vz3ucGRhrhvowUpyiE1y7b84yS2cGxkd9EtGmheyDN8WlIRkbkIFBnaGE9DiZFA93TSZBGQxqdEnskr3VEDUez0SdKRgL0yyToHR/aIw6AEapWZOC6SE+o3KvC3UfjqTSG3cYzFDZrK5GcBGtZjqEvsPgmbL6zQfMjZKUQbvBWGiKIZrAll0PzVMj8W3W3GD6WKaMaKFIVW+IRmPfPKYbDJZiiCZYUdHHoiFxHiZCcv1LE3RFQXMEF1EOZopjX2p36tLiIgWC5jQLYwUoX2uLFoZcnjrAmaiBlYFBmY7EnEqWiVpTDBPNTE4axkNJL5Gh9OEED2UXyBx4KRiMuUhGUlV7VwlRHj1OwYTqiiEj8SK3jPQRaMzwDmPNlL9PtIqKIwh+JzlHnCcYV/n8S125QaWol4EQ4t5geopfRshA6VySp1xsZPZuMIquDCHFYF+SRjU1cHZpEhhPdeniBfuSNKpetO1dYNRi/9uSpSa+Gs0pF5DAKK2YJACa5Lz0lVIDp+2aBEYla6pkxrKiVA9G5mcYlWyJlJdcJyom+pQN0hInE/wNZIaHkohKKXh4ggGHMmRUXpMDlCHYt0mCGk3Fl0ExY1kJoZnIxKPROhFw/hMbyYxlZQzM3pJ5xGCAiYWK/GtGvP3ny0bXNy+fe7GlFWiPkkSKBlwyidgJKm+7ORqU6jqlxnGzFcKJYKkBtmxqMC9TNNhfOoZ+E8NZCn3IBaUGmK+pMY9V+nNkIehZLh2qp4QK0njTBeClBp4GqJQRyr8mstULshX7JMDvJHNLs6Qtu/D5Sbdr5FmMrqDHIH9kh4wszZVNZRJNNEDeF1gYzV7ww+NXWZqFq8kmzE1Bk8zkj1OEcf6Ifnr9n6RlsvuaL/cRcybsWXqfPM18Cgdy7v8kX83XpEoYpXKW3gcP5kM8KrX+SdGYQ03GzZQL9r0lD2YpE2L/k/Gizakmsdzyd/bLZXsswhwFbfPl/9GToCETTTwzI32k/X1F8yx09S73HXtxE01iTdytK6tSKBXOOJMbZYnshK0tkaloG0m+BlPNIacaepBUDJP/fgvTCKOU1EXX0DhGCocajjxL5/tVmEYCpjBj1l/1NAf9ikMNXUAvXuFPtk4DNGZ+ymxFLJO1+9isjOPRWG0+diJr1CEf9OycX/g0uUyM90c3dgIv17He13sm63ex5fbF+PZyv9AboDHTjoz3Q6m4nyUh7N0zHo97cvBesWFIfH+Id2BhV0Mw1Dnc/21W9zTl8HVDJpcZ760PjpQHLAXDvviwvvzf1i+XpaoBmuBn+/W13n2el/bGYJij8Llbf31tfza3ZbcBmr/6arWilyc0B8NcBcoepKdTCA1YgTd6//4mYc5LU8Z9EKCRDU7f9F8Pg8lJHQ2RcDQLNI+GYRa6ioY5mvKbs2+/fj0LplI3LAQA5EKvunk8TCUNC84guzNvz9JMJQ0Lm0FnMs+6eQZMxbwxh7KppjTNc2BKaUxfOgmYonkSTNlIs/vy6dk7zZNgymgWLiBxfqMRgPH2u+VVvncieWYBGP5ISxLn8MO/b/Uw+w2Lli+SbDt16+NmIRgeTbKlAdlsusjfOpgdpWn3ijL3sTbSFoPhjLRks0mh2Mys2XPa68Uk4GaNAsOhSbYBFWqaamC84l4TM+cvNVlAQZjiSDtt0MJr8mtg1pxUs64fa1QjDJOjOW+dQ4saamF+uK/l/GDBZEfauagBXm5SA9MtzJhEaBcLJktzLjeBFwLVwGz4MBs0mMxIOxcCdUIgSx2MwYcxEGHSNKFa8VwLYG4j7Vo8By5rbAHMjeZa1gguOG0DzHWk3QpOoctmO2DONLdSYGiRdktgTiPtVqQNLZ9vCUxCcy+fh/qabYFhNKmDDcAjJ62BYTT3IydAj6Y9MMbL/TAQ8JhWe2Cc84akygG69sCs1ikY2NHG1sBc675UDp22BYbql21vlePArYHZuBkYUFDTFhjjGryqHKFvC8zxmo1TaW7QEhh6uH5Wpe1ES2CcW9ZXpSFIO2DoodgQBNCqpR0wxj3jq9JEp6acDgjD/VSFYrq8Jjry7Y3IrLLqCgTzzk9QVcB83z+s0niKjCJ0mG0x2V7NskkVjim1BKuup4XAuLJTxknvkSg1ayNB1cEACMxWkoWu0p9Wa6PHawCrArMulnVXi5HZvFJscEgqrLM8DKdEvYblpbzBoXyQRsx/pZtH0jB7WRa6ym72qDYFJX8/1yU4kjDvSyrJohu583jq7Vr/vv5suZvIMjDufrlxZFnoqrpdK6SR7m9D33Q5UvYOvL/drPjolVIoEsdocfx23+xPS9k78P5WeoQl31PYg0NpPv32Kv8qysI5ioPTFvz366/6pyOz0GLxPlLD9t+PZuGexMNqpf/7wSONHjieFNolBw+m4Z7ERbx+4pHzhn98HfNikMfROB/iF4NA+9A+aqTRkro13Mt0HkOT9y/rYKA70K+AlVyapfSsG/YFVM3rhjrfZe+MfjVY6hRHMyy0/BAu/qVtDdMYn5BL28DX6TVK43RB1+nBLzpskMboAi86hLc9f2uKhVbppanLQRuiMWoORzd0bWsjNE5d05qmLtTFDz5p9XwRgQFfdYwdfFJaYZNFYcCXUOPSUGeJcAl1B+zZYNLQ47dA840mL27HCz7pSqjDixAMuKUyEo3TrTvbIQPTcYEdLlFGmvMh2EdEEIaZAZBRQxhp1BCY+nIwycVeIOWo0hgH0Y5oMjDQFUeJhuqfEs1tJWA6nRB0akBh3hirnUw7JCmYTjSBnOqEhgT0KHB6EA5zWnLgx9TlUAyxxUUBpuMOR/JrDsCJNlZL6VbQ0jBsBZ3JK0eWhhovYuukKkzH8gNp31OKhjqrreR9KWCYDmTqCNNQSjeyk0UNpmP1YkkcQRpKu9/QvulQGGYJ/FguNBAJPqlz2MJbwMNhmHb68cKUqO6ucdSSls6HPWSuYMAwiaaBJu6yVdIY+uYH0GUPEYapJxyMTNHpU0ZDDWf1uVO+YkAZptPxxuGMCKqHG0objvOyK6vAeTAME8vtxbYtoqCsbmiik+Phn6syU+6CA5OI5w/myQSqI7rSsPnu6KvDB2h55AseTCLjcDqba3Y10etpjjj64WWJMrjuggvDxIr6fm8wHy3s5ILzLBT7kf3S/qtvPr63X++Id4qcBR3mJJ5luX1/OJ3E6XCOBPFkOvT7rmWhKuQm/weTUA2NY5Aw/gAAAABJRU5ErkJggg=="/>
          <p:cNvSpPr>
            <a:spLocks noChangeAspect="1" noChangeArrowheads="1"/>
          </p:cNvSpPr>
          <p:nvPr/>
        </p:nvSpPr>
        <p:spPr bwMode="auto">
          <a:xfrm>
            <a:off x="1679575" y="-1165225"/>
            <a:ext cx="2438400" cy="2438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png;base64,iVBORw0KGgoAAAANSUhEUgAAAMwAAADMCAMAAAAI/LzAAAAAolBMVEVfhM7///9MaqVcgs1GZqNXf8xvhbN7jrny9ftLaaOvv+RUfcxJaKRCY6JTc7Regsvp7ffP2fCSqdynuuNlidD2+Pyns87Y4PLF0e2EoNmds+BvkdNbf8aLpNp2ldVQesu7yung5/V8mtaUo8RYdKvc4u3Q1+Zcd621wNeAk7yyvdeImsDJ0OFngLQ7Xp/O1uakstBPdb1jgb2brtWAl8eQoMVx/JIPAAAMJUlEQVR4nM2de3+qPg/AkYLjSNnBC0eUqYBOnVO38zvP3v9be4pXLgXaNCj5b/tM4bu0aZKmqdZpQjzLcvv+cDqJA6LdhATxZDr0+65leY08VsP+Qivq+73BfLSwTdMkJMXCaAhhv7QXo/mg5/cjC/vZuDDjcDqba3YeIi8JlK3NZ9NwjPp4PBjPH8wDrY4jS6QF84GPN+RwYCy3F9uJQsQ40kSmbcc9F2fEIcB443BGTGmOFJFJZuEYQUHKMFY4GAFUUlDQaBAqq0cRJpom00SN5KoeLZhGz4Ox+vHC1FBQTjiauYj7KuqBw7h+bKOB3IDs2HcfDmP1YtWJUoJD4h5UO0AYf9QMyhln5D8OxvIDuymSs9iBD9EOAGY8a04rVyFkBvB0pGHc4chsGiURczSUtgSyME1OlqwApo4cTDRZPIbkLItJ1BxMGDxIK1chQdgQjDV41AhL0ZCBhFkTh+nPcZwwSRpz3keHsYaPV8sFhwxFlSMI4w6eoZYLjTkQNNJiMOP4IWtLmZix2AoqBMMWl2eyMOWILTkiML2GPTERGruHAmMNn8/CxBYwA7Uwz1hdeCKy4tTBeJPnmbGsEHNSl8CpgXEnTzVjWTEnNSa6GiZ6rknOixlHcBg3bskQuwqJK3VTBeO1aYydpXreVMBY7WNJaCpsWjmMNWghC6OpsNDlME9zk6uFOdHyMD38dCWOVHg2ZTB+K3wYvthlXmcJzPjZfnKVkFFJRMCHad0Ck5Wy5YYL01JDdpcSk8aFGbachdFwTRoPpt9Oo5wWQng5Gw6MNW89C6OZcwYaB6btE+Ys5kAEJmz/IEuEkGLmtgATPTqfDBUSRLUwE3yWpPqngeCbTOpgfOw9C6IFkymTSYC3yX6RRd6tycG4I+QHkqB3Wa3dHvoAHrmVMEPk55F0Dr+PbfPz0UAWBtu/NOdR+uujOa7Vz3ucGRhrhvowUpyiE1y7b84yS2cGxkd9EtGmheyDN8WlIRkbkIFBnaGE9DiZFA93TSZBGQxqdEnskr3VEDUez0SdKRgL0yyToHR/aIw6AEapWZOC6SE+o3KvC3UfjqTSG3cYzFDZrK5GcBGtZjqEvsPgmbL6zQfMjZKUQbvBWGiKIZrAll0PzVMj8W3W3GD6WKaMaKFIVW+IRmPfPKYbDJZiiCZYUdHHoiFxHiZCcv1LE3RFQXMEF1EOZopjX2p36tLiIgWC5jQLYwUoX2uLFoZcnjrAmaiBlYFBmY7EnEqWiVpTDBPNTE4axkNJL5Gh9OEED2UXyBx4KRiMuUhGUlV7VwlRHj1OwYTqiiEj8SK3jPQRaMzwDmPNlL9PtIqKIwh+JzlHnCcYV/n8S125QaWol4EQ4t5geopfRshA6VySp1xsZPZuMIquDCHFYF+SRjU1cHZpEhhPdeniBfuSNKpetO1dYNRi/9uSpSa+Gs0pF5DAKK2YJACa5Lz0lVIDp+2aBEYla6pkxrKiVA9G5mcYlWyJlJdcJyom+pQN0hInE/wNZIaHkohKKXh4ggGHMmRUXpMDlCHYt0mCGk3Fl0ExY1kJoZnIxKPROhFw/hMbyYxlZQzM3pJ5xGCAiYWK/GtGvP3ny0bXNy+fe7GlFWiPkkSKBlwyidgJKm+7ORqU6jqlxnGzFcKJYKkBtmxqMC9TNNhfOoZ+E8NZCn3IBaUGmK+pMY9V+nNkIehZLh2qp4QK0njTBeClBp4GqJQRyr8mstULshX7JMDvJHNLs6Qtu/D5Sbdr5FmMrqDHIH9kh4wszZVNZRJNNEDeF1gYzV7ww+NXWZqFq8kmzE1Bk8zkj1OEcf6Ifnr9n6RlsvuaL/cRcybsWXqfPM18Cgdy7v8kX83XpEoYpXKW3gcP5kM8KrX+SdGYQ03GzZQL9r0lD2YpE2L/k/Gizakmsdzyd/bLZXsswhwFbfPl/9GToCETTTwzI32k/X1F8yx09S73HXtxE01iTdytK6tSKBXOOJMbZYnshK0tkaloG0m+BlPNIacaepBUDJP/fgvTCKOU1EXX0DhGCocajjxL5/tVmEYCpjBj1l/1NAf9ikMNXUAvXuFPtk4DNGZ+ymxFLJO1+9isjOPRWG0+diJr1CEf9OycX/g0uUyM90c3dgIv17He13sm63ex5fbF+PZyv9AboDHTjoz3Q6m4nyUh7N0zHo97cvBesWFIfH+Id2BhV0Mw1Dnc/21W9zTl8HVDJpcZ760PjpQHLAXDvviwvvzf1i+XpaoBmuBn+/W13n2el/bGYJij8Llbf31tfza3ZbcBmr/6arWilyc0B8NcBcoepKdTCA1YgTd6//4mYc5LU8Z9EKCRDU7f9F8Pg8lJHQ2RcDQLNI+GYRa6ioY5mvKbs2+/fj0LplI3LAQA5EKvunk8TCUNC84guzNvz9JMJQ0Lm0FnMs+6eQZMxbwxh7KppjTNc2BKaUxfOgmYonkSTNlIs/vy6dk7zZNgymgWLiBxfqMRgPH2u+VVvncieWYBGP5ISxLn8MO/b/Uw+w2Lli+SbDt16+NmIRgeTbKlAdlsusjfOpgdpWn3ijL3sTbSFoPhjLRks0mh2Mys2XPa68Uk4GaNAsOhSbYBFWqaamC84l4TM+cvNVlAQZjiSDtt0MJr8mtg1pxUs64fa1QjDJOjOW+dQ4saamF+uK/l/GDBZEfauagBXm5SA9MtzJhEaBcLJktzLjeBFwLVwGz4MBs0mMxIOxcCdUIgSx2MwYcxEGHSNKFa8VwLYG4j7Vo8By5rbAHMjeZa1gguOG0DzHWk3QpOoctmO2DONLdSYGiRdktgTiPtVqQNLZ9vCUxCcy+fh/qabYFhNKmDDcAjJ62BYTT3IydAj6Y9MMbL/TAQ8JhWe2Cc84akygG69sCs1ikY2NHG1sBc675UDp22BYbql21vlePArYHZuBkYUFDTFhjjGryqHKFvC8zxmo1TaW7QEhh6uH5Wpe1ES2CcW9ZXpSFIO2DoodgQBNCqpR0wxj3jq9JEp6acDgjD/VSFYrq8Jjry7Y3IrLLqCgTzzk9QVcB83z+s0niKjCJ0mG0x2V7NskkVjim1BKuup4XAuLJTxknvkSg1ayNB1cEACMxWkoWu0p9Wa6PHawCrArMulnVXi5HZvFJscEgqrLM8DKdEvYblpbzBoXyQRsx/pZtH0jB7WRa6ym72qDYFJX8/1yU4kjDvSyrJohu583jq7Vr/vv5suZvIMjDufrlxZFnoqrpdK6SR7m9D33Q5UvYOvL/drPjolVIoEsdocfx23+xPS9k78P5WeoQl31PYg0NpPv32Kv8qysI5ioPTFvz366/6pyOz0GLxPlLD9t+PZuGexMNqpf/7wSONHjieFNolBw+m4Z7ERbx+4pHzhn98HfNikMfROB/iF4NA+9A+aqTRkro13Mt0HkOT9y/rYKA70K+AlVyapfSsG/YFVM3rhjrfZe+MfjVY6hRHMyy0/BAu/qVtDdMYn5BL28DX6TVK43RB1+nBLzpskMboAi86hLc9f2uKhVbppanLQRuiMWoORzd0bWsjNE5d05qmLtTFDz5p9XwRgQFfdYwdfFJaYZNFYcCXUOPSUGeJcAl1B+zZYNLQ47dA840mL27HCz7pSqjDixAMuKUyEo3TrTvbIQPTcYEdLlFGmvMh2EdEEIaZAZBRQxhp1BCY+nIwycVeIOWo0hgH0Y5oMjDQFUeJhuqfEs1tJWA6nRB0akBh3hirnUw7JCmYTjSBnOqEhgT0KHB6EA5zWnLgx9TlUAyxxUUBpuMOR/JrDsCJNlZL6VbQ0jBsBZ3JK0eWhhovYuukKkzH8gNp31OKhjqrreR9KWCYDmTqCNNQSjeyk0UNpmP1YkkcQRpKu9/QvulQGGYJ/FguNBAJPqlz2MJbwMNhmHb68cKUqO6ucdSSls6HPWSuYMAwiaaBJu6yVdIY+uYH0GUPEYapJxyMTNHpU0ZDDWf1uVO+YkAZptPxxuGMCKqHG0objvOyK6vAeTAME8vtxbYtoqCsbmiik+Phn6syU+6CA5OI5w/myQSqI7rSsPnu6KvDB2h55AseTCLjcDqba3Y10etpjjj64WWJMrjuggvDxIr6fm8wHy3s5ILzLBT7kf3S/qtvPr63X++Id4qcBR3mJJ5luX1/OJ3E6XCOBPFkOvT7rmWhKuQm/weTUA2NY5Aw/gAAAABJRU5ErkJggg=="/>
          <p:cNvSpPr>
            <a:spLocks noChangeAspect="1" noChangeArrowheads="1"/>
          </p:cNvSpPr>
          <p:nvPr/>
        </p:nvSpPr>
        <p:spPr bwMode="auto">
          <a:xfrm>
            <a:off x="1679575" y="-1165225"/>
            <a:ext cx="2438400" cy="2438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5" name="Picture 11" descr="C:\Users\user\Desktop\ic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9600" y="3255169"/>
            <a:ext cx="508000" cy="508000"/>
          </a:xfrm>
          <a:prstGeom prst="rect">
            <a:avLst/>
          </a:prstGeom>
          <a:noFill/>
        </p:spPr>
      </p:pic>
      <p:pic>
        <p:nvPicPr>
          <p:cNvPr id="2049" name="Picture 1" descr="C:\Users\user\Desktop\emai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73104" y="4535884"/>
            <a:ext cx="457200" cy="4572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9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016" y="2043993"/>
            <a:ext cx="10515600" cy="26235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mn-MN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НЭГ. МЭДЭЭЛЛИЙН АЮУЛГҮЙ БАЙДЛЫН </a:t>
            </a:r>
            <a:r>
              <a:rPr lang="mn-MN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ГАЗАР</a:t>
            </a: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640772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6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533831330"/>
              </p:ext>
            </p:extLst>
          </p:nvPr>
        </p:nvGraphicFramePr>
        <p:xfrm>
          <a:off x="731120" y="368490"/>
          <a:ext cx="11101489" cy="61803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8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691028" y="3084395"/>
            <a:ext cx="14959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mn-MN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МАБГ</a:t>
            </a:r>
            <a:endParaRPr lang="en-US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33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13899" y="1597272"/>
            <a:ext cx="11395880" cy="4830763"/>
          </a:xfrm>
        </p:spPr>
        <p:txBody>
          <a:bodyPr>
            <a:no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mn-MN" b="1" i="1" dirty="0">
                <a:latin typeface="Arial" pitchFamily="34" charset="0"/>
                <a:cs typeface="Arial" pitchFamily="34" charset="0"/>
              </a:rPr>
              <a:t>Хамрах хүрээ</a:t>
            </a:r>
          </a:p>
          <a:p>
            <a:pPr marL="0" algn="just">
              <a:spcBef>
                <a:spcPts val="0"/>
              </a:spcBef>
              <a:buNone/>
            </a:pPr>
            <a:r>
              <a:rPr lang="mn-MN" i="1" dirty="0">
                <a:latin typeface="Arial" pitchFamily="34" charset="0"/>
                <a:cs typeface="Arial" pitchFamily="34" charset="0"/>
              </a:rPr>
              <a:t>Нэг.Бодлого, зохицуулалт, хүний нөөц</a:t>
            </a:r>
          </a:p>
          <a:p>
            <a:pPr marL="0" algn="just">
              <a:spcBef>
                <a:spcPts val="0"/>
              </a:spcBef>
              <a:buNone/>
            </a:pPr>
            <a:r>
              <a:rPr lang="mn-MN" i="1" dirty="0">
                <a:latin typeface="Arial" pitchFamily="34" charset="0"/>
                <a:cs typeface="Arial" pitchFamily="34" charset="0"/>
              </a:rPr>
              <a:t>Хоёр.Системийн аюулгүй байдал</a:t>
            </a:r>
          </a:p>
          <a:p>
            <a:pPr marL="0" algn="just">
              <a:spcBef>
                <a:spcPts val="0"/>
              </a:spcBef>
              <a:buNone/>
            </a:pPr>
            <a:r>
              <a:rPr lang="mn-MN" i="1" dirty="0">
                <a:latin typeface="Arial" pitchFamily="34" charset="0"/>
                <a:cs typeface="Arial" pitchFamily="34" charset="0"/>
              </a:rPr>
              <a:t>Гурав.Сүлжээний аюулгүй байдал</a:t>
            </a:r>
          </a:p>
          <a:p>
            <a:pPr marL="0" algn="just">
              <a:spcBef>
                <a:spcPts val="0"/>
              </a:spcBef>
              <a:buNone/>
            </a:pPr>
            <a:endParaRPr lang="mn-MN" i="1" dirty="0">
              <a:latin typeface="Arial" pitchFamily="34" charset="0"/>
              <a:cs typeface="Arial" pitchFamily="34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mn-MN" b="1" i="1" dirty="0">
                <a:latin typeface="Arial" pitchFamily="34" charset="0"/>
                <a:cs typeface="Arial" pitchFamily="34" charset="0"/>
              </a:rPr>
              <a:t>Аргачлал, стандарт</a:t>
            </a:r>
          </a:p>
          <a:p>
            <a:pPr marL="114300" indent="-457200" algn="just">
              <a:spcBef>
                <a:spcPts val="0"/>
              </a:spcBef>
              <a:buAutoNum type="arabicPeriod"/>
            </a:pPr>
            <a:r>
              <a:rPr lang="mn-MN" i="1" dirty="0">
                <a:latin typeface="Arial" pitchFamily="34" charset="0"/>
                <a:cs typeface="Arial" pitchFamily="34" charset="0"/>
              </a:rPr>
              <a:t>Монгол Улсын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MNS ISO/IEC 27001:2009</a:t>
            </a:r>
            <a:r>
              <a:rPr lang="mn-MN" i="1" dirty="0">
                <a:latin typeface="Arial" pitchFamily="34" charset="0"/>
                <a:cs typeface="Arial" pitchFamily="34" charset="0"/>
              </a:rPr>
              <a:t> стандарт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– </a:t>
            </a:r>
            <a:r>
              <a:rPr lang="mn-MN" i="1" dirty="0">
                <a:latin typeface="Arial" pitchFamily="34" charset="0"/>
                <a:cs typeface="Arial" pitchFamily="34" charset="0"/>
              </a:rPr>
              <a:t>Мэдээллийн аюулгүй байдлын удирдлагын тогтолцоо</a:t>
            </a:r>
          </a:p>
          <a:p>
            <a:pPr marL="114300" indent="-457200" algn="just">
              <a:spcBef>
                <a:spcPts val="0"/>
              </a:spcBef>
              <a:buFont typeface="Arial" pitchFamily="34" charset="0"/>
              <a:buAutoNum type="arabicPeriod"/>
            </a:pPr>
            <a:r>
              <a:rPr lang="mn-MN" i="1" dirty="0">
                <a:latin typeface="Arial" pitchFamily="34" charset="0"/>
                <a:cs typeface="Arial" pitchFamily="34" charset="0"/>
              </a:rPr>
              <a:t>Монгол Улсын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MNS ISO/IEC 2700</a:t>
            </a:r>
            <a:r>
              <a:rPr lang="mn-MN" i="1" dirty="0">
                <a:latin typeface="Arial" pitchFamily="34" charset="0"/>
                <a:cs typeface="Arial" pitchFamily="34" charset="0"/>
              </a:rPr>
              <a:t>2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:200</a:t>
            </a:r>
            <a:r>
              <a:rPr lang="mn-MN" i="1" dirty="0">
                <a:latin typeface="Arial" pitchFamily="34" charset="0"/>
                <a:cs typeface="Arial" pitchFamily="34" charset="0"/>
              </a:rPr>
              <a:t>7 стандарт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– </a:t>
            </a:r>
            <a:r>
              <a:rPr lang="mn-MN" i="1" dirty="0">
                <a:latin typeface="Arial" pitchFamily="34" charset="0"/>
                <a:cs typeface="Arial" pitchFamily="34" charset="0"/>
              </a:rPr>
              <a:t>Мэдээллийн аюулгүй байдлын удирдлагын үйл ажиллагааны дүрэм</a:t>
            </a:r>
          </a:p>
          <a:p>
            <a:pPr marL="114300" indent="-457200" algn="just">
              <a:spcBef>
                <a:spcPts val="0"/>
              </a:spcBef>
              <a:buFont typeface="Arial" pitchFamily="34" charset="0"/>
              <a:buAutoNum type="arabicPeriod"/>
            </a:pPr>
            <a:r>
              <a:rPr lang="mn-MN" i="1" dirty="0">
                <a:latin typeface="Arial" pitchFamily="34" charset="0"/>
                <a:cs typeface="Arial" pitchFamily="34" charset="0"/>
              </a:rPr>
              <a:t>АНУ-ын Эрсдлийн удирдлагын зөвлөмж /800-30/</a:t>
            </a:r>
          </a:p>
          <a:p>
            <a:pPr marL="114300" indent="-457200" algn="just">
              <a:spcBef>
                <a:spcPts val="0"/>
              </a:spcBef>
              <a:buAutoNum type="arabicPeriod"/>
            </a:pPr>
            <a:endParaRPr lang="mn-MN" i="1" dirty="0">
              <a:latin typeface="Arial" pitchFamily="34" charset="0"/>
              <a:cs typeface="Arial" pitchFamily="34" charset="0"/>
            </a:endParaRPr>
          </a:p>
          <a:p>
            <a:pPr marL="114300" indent="-457200" algn="just">
              <a:spcBef>
                <a:spcPts val="0"/>
              </a:spcBef>
              <a:buAutoNum type="arabicPeriod"/>
            </a:pPr>
            <a:endParaRPr lang="mn-MN" i="1" dirty="0">
              <a:latin typeface="Arial" pitchFamily="34" charset="0"/>
              <a:cs typeface="Arial" pitchFamily="34" charset="0"/>
            </a:endParaRPr>
          </a:p>
          <a:p>
            <a:pPr marL="0" algn="just">
              <a:spcBef>
                <a:spcPts val="0"/>
              </a:spcBef>
              <a:buNone/>
            </a:pPr>
            <a:endParaRPr lang="mn-MN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63772"/>
            <a:ext cx="12514997" cy="1050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n-MN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ЭРСДЛИЙН ҮНЭЛГЭЭ</a:t>
            </a: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1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016" y="2043993"/>
            <a:ext cx="10515600" cy="26235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mn-MN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ХОЁР. ТУЛГАМДАЖ БУЙ </a:t>
            </a:r>
          </a:p>
          <a:p>
            <a:pPr marL="0" indent="0" algn="ctr">
              <a:buNone/>
            </a:pPr>
            <a:r>
              <a:rPr lang="mn-MN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АСУУДЛУУД</a:t>
            </a: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640772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11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26969" y="1008306"/>
            <a:ext cx="11724004" cy="5066007"/>
          </a:xfrm>
        </p:spPr>
        <p:txBody>
          <a:bodyPr>
            <a:noAutofit/>
          </a:bodyPr>
          <a:lstStyle/>
          <a:p>
            <a:r>
              <a:rPr lang="mn-MN" sz="3200" dirty="0" smtClean="0">
                <a:latin typeface="Arial" pitchFamily="34" charset="0"/>
                <a:cs typeface="Arial" pitchFamily="34" charset="0"/>
              </a:rPr>
              <a:t>Мэргэжлийн бус хүн мэдээллийн технологийн асуудал хариуцдаг</a:t>
            </a:r>
          </a:p>
          <a:p>
            <a:r>
              <a:rPr lang="mn-MN" sz="3200" dirty="0" smtClean="0">
                <a:latin typeface="Arial" pitchFamily="34" charset="0"/>
                <a:cs typeface="Arial" pitchFamily="34" charset="0"/>
              </a:rPr>
              <a:t>Мэдээллийн аюулгүй байдлын журам байхгүй /байгаа нь хэрэгжилтгүй/</a:t>
            </a:r>
          </a:p>
          <a:p>
            <a:r>
              <a:rPr lang="mn-MN" sz="3200" dirty="0" smtClean="0">
                <a:latin typeface="Arial" pitchFamily="34" charset="0"/>
                <a:cs typeface="Arial" pitchFamily="34" charset="0"/>
              </a:rPr>
              <a:t>Вирусны </a:t>
            </a:r>
            <a:r>
              <a:rPr lang="mn-MN" sz="3200" dirty="0">
                <a:latin typeface="Arial" pitchFamily="34" charset="0"/>
                <a:cs typeface="Arial" pitchFamily="34" charset="0"/>
              </a:rPr>
              <a:t>эсрэг програм хангамж </a:t>
            </a:r>
            <a:r>
              <a:rPr lang="mn-MN" sz="3200" dirty="0" smtClean="0">
                <a:latin typeface="Arial" pitchFamily="34" charset="0"/>
                <a:cs typeface="Arial" pitchFamily="34" charset="0"/>
              </a:rPr>
              <a:t>/лиценз, ашиглалт-мэдлэг</a:t>
            </a:r>
            <a:r>
              <a:rPr lang="mn-MN" sz="3200" dirty="0">
                <a:latin typeface="Arial" pitchFamily="34" charset="0"/>
                <a:cs typeface="Arial" pitchFamily="34" charset="0"/>
              </a:rPr>
              <a:t>/</a:t>
            </a:r>
          </a:p>
          <a:p>
            <a:r>
              <a:rPr lang="mn-MN" sz="3200" dirty="0">
                <a:latin typeface="Arial" pitchFamily="34" charset="0"/>
                <a:cs typeface="Arial" pitchFamily="34" charset="0"/>
              </a:rPr>
              <a:t>Нууц үг </a:t>
            </a:r>
            <a:r>
              <a:rPr lang="mn-MN" sz="3200" dirty="0" smtClean="0">
                <a:latin typeface="Arial" pitchFamily="34" charset="0"/>
                <a:cs typeface="Arial" pitchFamily="34" charset="0"/>
              </a:rPr>
              <a:t>/ашиглалт, нууц </a:t>
            </a:r>
            <a:r>
              <a:rPr lang="mn-MN" sz="3200" dirty="0">
                <a:latin typeface="Arial" pitchFamily="34" charset="0"/>
                <a:cs typeface="Arial" pitchFamily="34" charset="0"/>
              </a:rPr>
              <a:t>үгийн урт, </a:t>
            </a:r>
            <a:r>
              <a:rPr lang="mn-MN" sz="3200" dirty="0" smtClean="0">
                <a:latin typeface="Arial" pitchFamily="34" charset="0"/>
                <a:cs typeface="Arial" pitchFamily="34" charset="0"/>
              </a:rPr>
              <a:t>хадгалалт/</a:t>
            </a:r>
            <a:endParaRPr lang="mn-MN" sz="3200" dirty="0">
              <a:latin typeface="Arial" pitchFamily="34" charset="0"/>
              <a:cs typeface="Arial" pitchFamily="34" charset="0"/>
            </a:endParaRPr>
          </a:p>
          <a:p>
            <a:r>
              <a:rPr lang="mn-MN" sz="3200" dirty="0">
                <a:latin typeface="Arial" pitchFamily="34" charset="0"/>
                <a:cs typeface="Arial" pitchFamily="34" charset="0"/>
              </a:rPr>
              <a:t>Мэдээлэл тээгч /ашиглалт, хязгаарлалт/</a:t>
            </a:r>
          </a:p>
          <a:p>
            <a:r>
              <a:rPr lang="mn-MN" sz="3200" dirty="0" smtClean="0">
                <a:latin typeface="Arial" pitchFamily="34" charset="0"/>
                <a:cs typeface="Arial" pitchFamily="34" charset="0"/>
              </a:rPr>
              <a:t>Хувийн зөөврийн </a:t>
            </a:r>
            <a:r>
              <a:rPr lang="mn-MN" sz="3200" dirty="0">
                <a:latin typeface="Arial" pitchFamily="34" charset="0"/>
                <a:cs typeface="Arial" pitchFamily="34" charset="0"/>
              </a:rPr>
              <a:t>компьютер /ашиглалт, хязгаарлалт/</a:t>
            </a:r>
          </a:p>
          <a:p>
            <a:r>
              <a:rPr lang="mn-MN" sz="3200" dirty="0">
                <a:latin typeface="Arial" pitchFamily="34" charset="0"/>
                <a:cs typeface="Arial" pitchFamily="34" charset="0"/>
              </a:rPr>
              <a:t>Програм татах </a:t>
            </a:r>
          </a:p>
          <a:p>
            <a:r>
              <a:rPr lang="mn-MN" sz="3200" dirty="0">
                <a:latin typeface="Arial" pitchFamily="34" charset="0"/>
                <a:cs typeface="Arial" pitchFamily="34" charset="0"/>
              </a:rPr>
              <a:t>Утасгүй сүлжээ ашиглалт /хамрах хүрээ, рүтэрийн нууц үг</a:t>
            </a:r>
            <a:r>
              <a:rPr lang="mn-MN" sz="3200" dirty="0" smtClean="0">
                <a:latin typeface="Arial" pitchFamily="34" charset="0"/>
                <a:cs typeface="Arial" pitchFamily="34" charset="0"/>
              </a:rPr>
              <a:t>/</a:t>
            </a:r>
            <a:endParaRPr lang="mn-MN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40946" y="313902"/>
            <a:ext cx="12514997" cy="6398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НИЙТЛЭГ АСУУДЛУУД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5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81556" y="1007236"/>
            <a:ext cx="11655769" cy="5066007"/>
          </a:xfrm>
        </p:spPr>
        <p:txBody>
          <a:bodyPr>
            <a:noAutofit/>
          </a:bodyPr>
          <a:lstStyle/>
          <a:p>
            <a:r>
              <a:rPr lang="en-US" sz="3200" i="1" dirty="0" smtClean="0">
                <a:latin typeface="Arial" pitchFamily="34" charset="0"/>
                <a:cs typeface="Arial" pitchFamily="34" charset="0"/>
              </a:rPr>
              <a:t>Windows XP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mn-MN" sz="3200" dirty="0" smtClean="0">
                <a:latin typeface="Arial" pitchFamily="34" charset="0"/>
                <a:cs typeface="Arial" pitchFamily="34" charset="0"/>
              </a:rPr>
              <a:t>үйлдлийн систем ашиглалт</a:t>
            </a:r>
          </a:p>
          <a:p>
            <a:r>
              <a:rPr lang="en-US" sz="3200" i="1" dirty="0" smtClean="0">
                <a:latin typeface="Arial" pitchFamily="34" charset="0"/>
                <a:cs typeface="Arial" pitchFamily="34" charset="0"/>
              </a:rPr>
              <a:t>TeamViewer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mn-MN" sz="3200" dirty="0" smtClean="0">
                <a:latin typeface="Arial" pitchFamily="34" charset="0"/>
                <a:cs typeface="Arial" pitchFamily="34" charset="0"/>
              </a:rPr>
              <a:t>програм ашиглалт</a:t>
            </a:r>
          </a:p>
          <a:p>
            <a:r>
              <a:rPr lang="mn-MN" sz="3200" dirty="0" smtClean="0">
                <a:latin typeface="Arial" pitchFamily="34" charset="0"/>
                <a:cs typeface="Arial" pitchFamily="34" charset="0"/>
              </a:rPr>
              <a:t>Тоглоом </a:t>
            </a:r>
            <a:r>
              <a:rPr lang="mn-MN" sz="3200" dirty="0">
                <a:latin typeface="Arial" pitchFamily="34" charset="0"/>
                <a:cs typeface="Arial" pitchFamily="34" charset="0"/>
              </a:rPr>
              <a:t>тоглох /сүлжээгээр</a:t>
            </a:r>
            <a:r>
              <a:rPr lang="mn-MN" sz="3200" dirty="0" smtClean="0">
                <a:latin typeface="Arial" pitchFamily="34" charset="0"/>
                <a:cs typeface="Arial" pitchFamily="34" charset="0"/>
              </a:rPr>
              <a:t>/</a:t>
            </a:r>
          </a:p>
          <a:p>
            <a:r>
              <a:rPr lang="mn-MN" sz="3200" dirty="0" smtClean="0">
                <a:latin typeface="Arial" pitchFamily="34" charset="0"/>
                <a:cs typeface="Arial" pitchFamily="34" charset="0"/>
              </a:rPr>
              <a:t>Их </a:t>
            </a:r>
            <a:r>
              <a:rPr lang="mn-MN" sz="3200" dirty="0">
                <a:latin typeface="Arial" pitchFamily="34" charset="0"/>
                <a:cs typeface="Arial" pitchFamily="34" charset="0"/>
              </a:rPr>
              <a:t>хэмжээний файл /хадгалалт, нөөцлөлт/</a:t>
            </a:r>
          </a:p>
          <a:p>
            <a:r>
              <a:rPr lang="mn-MN" sz="3200" dirty="0">
                <a:latin typeface="Arial" pitchFamily="34" charset="0"/>
                <a:cs typeface="Arial" pitchFamily="34" charset="0"/>
              </a:rPr>
              <a:t>Кабелийн хаягжилт, сүлжээний төхөөрөмжүүдийн байршил</a:t>
            </a:r>
          </a:p>
          <a:p>
            <a:r>
              <a:rPr lang="en-US" sz="3200" i="1" dirty="0">
                <a:latin typeface="Arial" pitchFamily="34" charset="0"/>
                <a:cs typeface="Arial" pitchFamily="34" charset="0"/>
              </a:rPr>
              <a:t>IP, MAC </a:t>
            </a:r>
            <a:r>
              <a:rPr lang="mn-MN" sz="3200" dirty="0">
                <a:latin typeface="Arial" pitchFamily="34" charset="0"/>
                <a:cs typeface="Arial" pitchFamily="34" charset="0"/>
              </a:rPr>
              <a:t>хаягийн бүртгэл</a:t>
            </a:r>
          </a:p>
          <a:p>
            <a:r>
              <a:rPr lang="mn-MN" sz="3200" dirty="0">
                <a:latin typeface="Arial" pitchFamily="34" charset="0"/>
                <a:cs typeface="Arial" pitchFamily="34" charset="0"/>
              </a:rPr>
              <a:t>Байгууллагын байр, өрөөнд орж гарах хяналт, харуул хамгаалалт</a:t>
            </a:r>
          </a:p>
          <a:p>
            <a:r>
              <a:rPr lang="mn-MN" sz="3200" dirty="0">
                <a:latin typeface="Arial" pitchFamily="34" charset="0"/>
                <a:cs typeface="Arial" pitchFamily="34" charset="0"/>
              </a:rPr>
              <a:t>Имэйл /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yahoo, </a:t>
            </a:r>
            <a:r>
              <a:rPr lang="mn-MN" sz="3200" dirty="0" smtClean="0">
                <a:latin typeface="Arial" pitchFamily="34" charset="0"/>
                <a:cs typeface="Arial" pitchFamily="34" charset="0"/>
              </a:rPr>
              <a:t>өөрийн/</a:t>
            </a:r>
          </a:p>
          <a:p>
            <a:r>
              <a:rPr lang="mn-MN" sz="3200" dirty="0">
                <a:latin typeface="Arial" pitchFamily="34" charset="0"/>
                <a:cs typeface="Arial" pitchFamily="34" charset="0"/>
              </a:rPr>
              <a:t>А</a:t>
            </a:r>
            <a:r>
              <a:rPr lang="mn-MN" sz="3200" dirty="0" smtClean="0">
                <a:latin typeface="Arial" pitchFamily="34" charset="0"/>
                <a:cs typeface="Arial" pitchFamily="34" charset="0"/>
              </a:rPr>
              <a:t>лбан хаагчдын ойлголт, анхаарал</a:t>
            </a:r>
            <a:endParaRPr lang="mn-MN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40946" y="313902"/>
            <a:ext cx="12514997" cy="6398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НИЙТЛЭГ АСУУДЛУУД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91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652" y="313902"/>
            <a:ext cx="10515600" cy="639810"/>
          </a:xfrm>
        </p:spPr>
        <p:txBody>
          <a:bodyPr>
            <a:normAutofit fontScale="90000"/>
          </a:bodyPr>
          <a:lstStyle/>
          <a:p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БЭРХШЭЭЛ /МОНГОЛ УЛС/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76199"/>
            <a:ext cx="12192000" cy="87573"/>
          </a:xfrm>
          <a:prstGeom prst="rec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101445"/>
              </p:ext>
            </p:extLst>
          </p:nvPr>
        </p:nvGraphicFramePr>
        <p:xfrm>
          <a:off x="409433" y="1060857"/>
          <a:ext cx="10877266" cy="5594423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0877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1084"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7223">
                <a:tc>
                  <a:txBody>
                    <a:bodyPr/>
                    <a:lstStyle/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mn-MN" sz="2800" dirty="0" smtClean="0">
                          <a:latin typeface="Arial" pitchFamily="34" charset="0"/>
                          <a:cs typeface="Arial" pitchFamily="34" charset="0"/>
                        </a:rPr>
                        <a:t>Төрийн</a:t>
                      </a:r>
                      <a:r>
                        <a:rPr lang="mn-MN" sz="2800" baseline="0" dirty="0" smtClean="0">
                          <a:latin typeface="Arial" pitchFamily="34" charset="0"/>
                          <a:cs typeface="Arial" pitchFamily="34" charset="0"/>
                        </a:rPr>
                        <a:t> байгууллагууд, хувийн хэвшлийн байгууллагууд, иргэд лицензгүй, зохиогчийн эрхийн зөрчилтэй програм хангамж /үйлдлийн систем, хэрэглээний програм хангамжууд/, техник хангамж ихээр ашиглаж байна</a:t>
                      </a:r>
                      <a:endParaRPr lang="en-US" sz="2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mn-MN" sz="2800" dirty="0" smtClean="0">
                          <a:latin typeface="Arial" pitchFamily="34" charset="0"/>
                          <a:cs typeface="Arial" pitchFamily="34" charset="0"/>
                        </a:rPr>
                        <a:t>Иргэдийн цахим аюул заналын талаарх мэдлэг,</a:t>
                      </a:r>
                      <a:r>
                        <a:rPr lang="mn-MN" sz="2800" baseline="0" dirty="0" smtClean="0">
                          <a:latin typeface="Arial" pitchFamily="34" charset="0"/>
                          <a:cs typeface="Arial" pitchFamily="34" charset="0"/>
                        </a:rPr>
                        <a:t> ойлголт сул</a:t>
                      </a: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mn-MN" sz="2800" baseline="0" dirty="0" smtClean="0">
                          <a:latin typeface="Arial" pitchFamily="34" charset="0"/>
                          <a:cs typeface="Arial" pitchFamily="34" charset="0"/>
                        </a:rPr>
                        <a:t>Эрх зүйн зохицуулалт хангалтгүй /эрх, үүрэг, хариуцлага, санхүүжилт, хүний нөөц/</a:t>
                      </a: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mn-MN" sz="2800" baseline="0" dirty="0" smtClean="0">
                          <a:latin typeface="Arial" pitchFamily="34" charset="0"/>
                          <a:cs typeface="Arial" pitchFamily="34" charset="0"/>
                        </a:rPr>
                        <a:t>Хүний нөөцийн </a:t>
                      </a:r>
                      <a:r>
                        <a:rPr lang="mn-MN" sz="2800" baseline="0" smtClean="0">
                          <a:latin typeface="Arial" pitchFamily="34" charset="0"/>
                          <a:cs typeface="Arial" pitchFamily="34" charset="0"/>
                        </a:rPr>
                        <a:t>ур чадвар</a:t>
                      </a:r>
                      <a:endParaRPr lang="mn-MN" sz="2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mn-MN" sz="2800" baseline="0" dirty="0" smtClean="0">
                          <a:latin typeface="Arial" pitchFamily="34" charset="0"/>
                          <a:cs typeface="Arial" pitchFamily="34" charset="0"/>
                        </a:rPr>
                        <a:t>Төр, хувийн хэвшил, иргэдийн хамтын ажиллагаа маш хангалтгүй</a:t>
                      </a:r>
                      <a:endParaRPr lang="en-US" sz="2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92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831</Words>
  <Application>Microsoft Office PowerPoint</Application>
  <PresentationFormat>Widescreen</PresentationFormat>
  <Paragraphs>182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Wingdings</vt:lpstr>
      <vt:lpstr>Office Theme</vt:lpstr>
      <vt:lpstr>ТАНИЛЦУУЛГА  Мэдээллийн аюулгүй байдлыг хангах арга зам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БЭРХШЭЭЛ /МОНГОЛ УЛС/</vt:lpstr>
      <vt:lpstr>PowerPoint Presentation</vt:lpstr>
      <vt:lpstr>PowerPoint Presentation</vt:lpstr>
      <vt:lpstr>НЭГ. АНХААРАХ</vt:lpstr>
      <vt:lpstr>ХОЁР. ЭРСДЛИЙГ ТООЦОХ</vt:lpstr>
      <vt:lpstr>ХОЁР. ЭРСДЛИЙГ ТООЦОХ</vt:lpstr>
      <vt:lpstr>ГУРАВ. МЭДЭЭЛЭЛ ЦУГЛУУЛАХ</vt:lpstr>
      <vt:lpstr>ДӨРӨВ. ХЭРЭГЖҮҮЛЭХ НЬ</vt:lpstr>
      <vt:lpstr>ТЕХНИК, ПРОГРАМ ХАНГАМЖИЙН АРГА ХЭМЖЭЭ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sussex</dc:creator>
  <cp:lastModifiedBy>ganzo1026@gmail.com</cp:lastModifiedBy>
  <cp:revision>152</cp:revision>
  <cp:lastPrinted>2017-04-05T15:57:52Z</cp:lastPrinted>
  <dcterms:created xsi:type="dcterms:W3CDTF">2017-04-04T19:49:54Z</dcterms:created>
  <dcterms:modified xsi:type="dcterms:W3CDTF">2018-11-15T18:30:15Z</dcterms:modified>
</cp:coreProperties>
</file>