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8" r:id="rId3"/>
    <p:sldId id="342" r:id="rId4"/>
    <p:sldId id="340" r:id="rId5"/>
    <p:sldId id="336" r:id="rId6"/>
    <p:sldId id="344" r:id="rId7"/>
    <p:sldId id="260" r:id="rId8"/>
    <p:sldId id="263" r:id="rId9"/>
    <p:sldId id="262" r:id="rId10"/>
    <p:sldId id="309" r:id="rId11"/>
    <p:sldId id="310" r:id="rId12"/>
    <p:sldId id="311" r:id="rId13"/>
    <p:sldId id="305" r:id="rId14"/>
    <p:sldId id="306" r:id="rId15"/>
    <p:sldId id="307" r:id="rId16"/>
    <p:sldId id="308" r:id="rId17"/>
    <p:sldId id="335" r:id="rId18"/>
    <p:sldId id="265" r:id="rId19"/>
    <p:sldId id="266" r:id="rId20"/>
    <p:sldId id="267" r:id="rId21"/>
    <p:sldId id="268" r:id="rId22"/>
    <p:sldId id="269" r:id="rId23"/>
    <p:sldId id="270" r:id="rId24"/>
    <p:sldId id="272" r:id="rId25"/>
    <p:sldId id="294" r:id="rId26"/>
    <p:sldId id="343" r:id="rId27"/>
    <p:sldId id="341" r:id="rId28"/>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FFCEC-BCE0-4FC8-9B42-10910E57C36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BB947556-7EA6-4E45-A704-EB4B760D0FAE}">
      <dgm:prSet phldrT="[Text]"/>
      <dgm:spPr/>
      <dgm:t>
        <a:bodyPr/>
        <a:lstStyle/>
        <a:p>
          <a:r>
            <a:rPr lang="mn-MN" dirty="0" smtClean="0">
              <a:latin typeface="Arial" panose="020B0604020202020204" pitchFamily="34" charset="0"/>
              <a:cs typeface="Arial" panose="020B0604020202020204" pitchFamily="34" charset="0"/>
            </a:rPr>
            <a:t>НЭГ</a:t>
          </a:r>
          <a:endParaRPr lang="en-US" dirty="0">
            <a:latin typeface="Arial" panose="020B0604020202020204" pitchFamily="34" charset="0"/>
            <a:cs typeface="Arial" panose="020B0604020202020204" pitchFamily="34" charset="0"/>
          </a:endParaRPr>
        </a:p>
      </dgm:t>
    </dgm:pt>
    <dgm:pt modelId="{ED7A5048-06FD-4678-8BB6-6ACCF3EDCF4D}" type="parTrans" cxnId="{B10B4CE6-9195-4E5A-B764-0A3546EAD1D1}">
      <dgm:prSet/>
      <dgm:spPr/>
      <dgm:t>
        <a:bodyPr/>
        <a:lstStyle/>
        <a:p>
          <a:endParaRPr lang="en-US"/>
        </a:p>
      </dgm:t>
    </dgm:pt>
    <dgm:pt modelId="{F0EEA6F8-060A-468D-946F-B3DFBFE6F7E9}" type="sibTrans" cxnId="{B10B4CE6-9195-4E5A-B764-0A3546EAD1D1}">
      <dgm:prSet/>
      <dgm:spPr/>
      <dgm:t>
        <a:bodyPr/>
        <a:lstStyle/>
        <a:p>
          <a:endParaRPr lang="en-US"/>
        </a:p>
      </dgm:t>
    </dgm:pt>
    <dgm:pt modelId="{95C12FE1-5534-4E9D-8BC1-84D8A3C5F3E0}">
      <dgm:prSet phldrT="[Text]"/>
      <dgm:spPr/>
      <dgm:t>
        <a:bodyPr/>
        <a:lstStyle/>
        <a:p>
          <a:r>
            <a:rPr lang="mn-MN" dirty="0" smtClean="0">
              <a:latin typeface="Arial" panose="020B0604020202020204" pitchFamily="34" charset="0"/>
              <a:cs typeface="Arial" panose="020B0604020202020204" pitchFamily="34" charset="0"/>
            </a:rPr>
            <a:t>ҮНДСЭН ОЙЛГОЛТ</a:t>
          </a:r>
          <a:endParaRPr lang="en-US" dirty="0">
            <a:latin typeface="Arial" panose="020B0604020202020204" pitchFamily="34" charset="0"/>
            <a:cs typeface="Arial" panose="020B0604020202020204" pitchFamily="34" charset="0"/>
          </a:endParaRPr>
        </a:p>
      </dgm:t>
    </dgm:pt>
    <dgm:pt modelId="{DD12CE1A-CED6-4110-A553-9EDB55BD89FF}" type="parTrans" cxnId="{D99B9BE4-7A57-40C9-966E-3ABB50F2414C}">
      <dgm:prSet/>
      <dgm:spPr/>
      <dgm:t>
        <a:bodyPr/>
        <a:lstStyle/>
        <a:p>
          <a:endParaRPr lang="en-US"/>
        </a:p>
      </dgm:t>
    </dgm:pt>
    <dgm:pt modelId="{6975E714-3899-4A69-AAF7-86D0BC30076B}" type="sibTrans" cxnId="{D99B9BE4-7A57-40C9-966E-3ABB50F2414C}">
      <dgm:prSet/>
      <dgm:spPr/>
      <dgm:t>
        <a:bodyPr/>
        <a:lstStyle/>
        <a:p>
          <a:endParaRPr lang="en-US"/>
        </a:p>
      </dgm:t>
    </dgm:pt>
    <dgm:pt modelId="{9A807EE7-C30E-44B8-88D5-1CC8E7BEB586}">
      <dgm:prSet phldrT="[Text]"/>
      <dgm:spPr/>
      <dgm:t>
        <a:bodyPr/>
        <a:lstStyle/>
        <a:p>
          <a:r>
            <a:rPr lang="mn-MN" dirty="0" smtClean="0">
              <a:latin typeface="Arial" panose="020B0604020202020204" pitchFamily="34" charset="0"/>
              <a:cs typeface="Arial" panose="020B0604020202020204" pitchFamily="34" charset="0"/>
            </a:rPr>
            <a:t>ХОЁР</a:t>
          </a:r>
          <a:endParaRPr lang="en-US" dirty="0">
            <a:latin typeface="Arial" panose="020B0604020202020204" pitchFamily="34" charset="0"/>
            <a:cs typeface="Arial" panose="020B0604020202020204" pitchFamily="34" charset="0"/>
          </a:endParaRPr>
        </a:p>
      </dgm:t>
    </dgm:pt>
    <dgm:pt modelId="{8219D920-650A-4196-ADDB-AEEBE1C5EB5C}" type="parTrans" cxnId="{5B06B73E-F20A-467D-A300-BFD735EFCAD5}">
      <dgm:prSet/>
      <dgm:spPr/>
      <dgm:t>
        <a:bodyPr/>
        <a:lstStyle/>
        <a:p>
          <a:endParaRPr lang="en-US"/>
        </a:p>
      </dgm:t>
    </dgm:pt>
    <dgm:pt modelId="{9A9F5BDD-BACE-41B4-A8B6-700C6EFB5549}" type="sibTrans" cxnId="{5B06B73E-F20A-467D-A300-BFD735EFCAD5}">
      <dgm:prSet/>
      <dgm:spPr/>
      <dgm:t>
        <a:bodyPr/>
        <a:lstStyle/>
        <a:p>
          <a:endParaRPr lang="en-US"/>
        </a:p>
      </dgm:t>
    </dgm:pt>
    <dgm:pt modelId="{FB9DDA6B-A6CE-4A25-A8EC-55632DDF0723}">
      <dgm:prSet phldrT="[Text]"/>
      <dgm:spPr/>
      <dgm:t>
        <a:bodyPr/>
        <a:lstStyle/>
        <a:p>
          <a:r>
            <a:rPr lang="mn-MN" dirty="0" smtClean="0">
              <a:latin typeface="Arial" panose="020B0604020202020204" pitchFamily="34" charset="0"/>
              <a:cs typeface="Arial" panose="020B0604020202020204" pitchFamily="34" charset="0"/>
            </a:rPr>
            <a:t>ӨНӨӨГИЙН НӨХЦӨЛ БАЙДАЛ</a:t>
          </a:r>
          <a:endParaRPr lang="en-US" dirty="0">
            <a:latin typeface="Arial" panose="020B0604020202020204" pitchFamily="34" charset="0"/>
            <a:cs typeface="Arial" panose="020B0604020202020204" pitchFamily="34" charset="0"/>
          </a:endParaRPr>
        </a:p>
      </dgm:t>
    </dgm:pt>
    <dgm:pt modelId="{1372F281-71AF-4469-A865-370C4E2CA5E6}" type="parTrans" cxnId="{CF48EC1D-26B0-4707-987F-3B98E00A8E28}">
      <dgm:prSet/>
      <dgm:spPr/>
      <dgm:t>
        <a:bodyPr/>
        <a:lstStyle/>
        <a:p>
          <a:endParaRPr lang="en-US"/>
        </a:p>
      </dgm:t>
    </dgm:pt>
    <dgm:pt modelId="{BD5B4B99-071B-4141-9EED-85AE3630A5C9}" type="sibTrans" cxnId="{CF48EC1D-26B0-4707-987F-3B98E00A8E28}">
      <dgm:prSet/>
      <dgm:spPr/>
      <dgm:t>
        <a:bodyPr/>
        <a:lstStyle/>
        <a:p>
          <a:endParaRPr lang="en-US"/>
        </a:p>
      </dgm:t>
    </dgm:pt>
    <dgm:pt modelId="{D256FC87-5B0C-4B93-8145-7B83C2DCE2A7}">
      <dgm:prSet phldrT="[Text]"/>
      <dgm:spPr/>
      <dgm:t>
        <a:bodyPr/>
        <a:lstStyle/>
        <a:p>
          <a:r>
            <a:rPr lang="mn-MN" dirty="0" smtClean="0">
              <a:latin typeface="Arial" panose="020B0604020202020204" pitchFamily="34" charset="0"/>
              <a:cs typeface="Arial" panose="020B0604020202020204" pitchFamily="34" charset="0"/>
            </a:rPr>
            <a:t>ГУРАВ</a:t>
          </a:r>
          <a:endParaRPr lang="en-US" dirty="0">
            <a:latin typeface="Arial" panose="020B0604020202020204" pitchFamily="34" charset="0"/>
            <a:cs typeface="Arial" panose="020B0604020202020204" pitchFamily="34" charset="0"/>
          </a:endParaRPr>
        </a:p>
      </dgm:t>
    </dgm:pt>
    <dgm:pt modelId="{EE29F7EC-CB0B-4B27-85AF-DD3F9ACAD8B1}" type="parTrans" cxnId="{20D5F1B7-EE0C-4436-8A02-0B3DC6A85EF7}">
      <dgm:prSet/>
      <dgm:spPr/>
      <dgm:t>
        <a:bodyPr/>
        <a:lstStyle/>
        <a:p>
          <a:endParaRPr lang="en-US"/>
        </a:p>
      </dgm:t>
    </dgm:pt>
    <dgm:pt modelId="{E58CC17B-62A6-4B8C-98A2-48D07F6D5BAC}" type="sibTrans" cxnId="{20D5F1B7-EE0C-4436-8A02-0B3DC6A85EF7}">
      <dgm:prSet/>
      <dgm:spPr/>
      <dgm:t>
        <a:bodyPr/>
        <a:lstStyle/>
        <a:p>
          <a:endParaRPr lang="en-US"/>
        </a:p>
      </dgm:t>
    </dgm:pt>
    <dgm:pt modelId="{BD7DE5D0-878D-43F4-B514-9CB99D68A1C6}">
      <dgm:prSet phldrT="[Text]"/>
      <dgm:spPr/>
      <dgm:t>
        <a:bodyPr/>
        <a:lstStyle/>
        <a:p>
          <a:r>
            <a:rPr lang="mn-MN" dirty="0" smtClean="0">
              <a:latin typeface="Arial" panose="020B0604020202020204" pitchFamily="34" charset="0"/>
              <a:cs typeface="Arial" panose="020B0604020202020204" pitchFamily="34" charset="0"/>
            </a:rPr>
            <a:t>ХУУЛЬ, ЭРХ ЗҮЙН БАРИМТ БИЧГҮҮД</a:t>
          </a:r>
          <a:endParaRPr lang="en-US" dirty="0">
            <a:latin typeface="Arial" panose="020B0604020202020204" pitchFamily="34" charset="0"/>
            <a:cs typeface="Arial" panose="020B0604020202020204" pitchFamily="34" charset="0"/>
          </a:endParaRPr>
        </a:p>
      </dgm:t>
    </dgm:pt>
    <dgm:pt modelId="{17CA25BC-F87E-4EA0-89CF-89B350D97CB0}" type="parTrans" cxnId="{064523CB-764A-4545-BFC9-08A474BE765E}">
      <dgm:prSet/>
      <dgm:spPr/>
      <dgm:t>
        <a:bodyPr/>
        <a:lstStyle/>
        <a:p>
          <a:endParaRPr lang="en-US"/>
        </a:p>
      </dgm:t>
    </dgm:pt>
    <dgm:pt modelId="{7825ACAC-FE41-4479-8D61-D40398B7D7D2}" type="sibTrans" cxnId="{064523CB-764A-4545-BFC9-08A474BE765E}">
      <dgm:prSet/>
      <dgm:spPr/>
      <dgm:t>
        <a:bodyPr/>
        <a:lstStyle/>
        <a:p>
          <a:endParaRPr lang="en-US"/>
        </a:p>
      </dgm:t>
    </dgm:pt>
    <dgm:pt modelId="{627A6B2C-68E7-4B6B-B3E1-4E3DA38599CA}" type="pres">
      <dgm:prSet presAssocID="{B18FFCEC-BCE0-4FC8-9B42-10910E57C36E}" presName="Name0" presStyleCnt="0">
        <dgm:presLayoutVars>
          <dgm:dir/>
          <dgm:animLvl val="lvl"/>
          <dgm:resizeHandles val="exact"/>
        </dgm:presLayoutVars>
      </dgm:prSet>
      <dgm:spPr/>
      <dgm:t>
        <a:bodyPr/>
        <a:lstStyle/>
        <a:p>
          <a:endParaRPr lang="en-US"/>
        </a:p>
      </dgm:t>
    </dgm:pt>
    <dgm:pt modelId="{44943D03-6556-4814-BAFB-78C1B847C076}" type="pres">
      <dgm:prSet presAssocID="{BB947556-7EA6-4E45-A704-EB4B760D0FAE}" presName="linNode" presStyleCnt="0"/>
      <dgm:spPr/>
    </dgm:pt>
    <dgm:pt modelId="{1F605E6E-3FA7-497A-B5AE-3A60B8ABA273}" type="pres">
      <dgm:prSet presAssocID="{BB947556-7EA6-4E45-A704-EB4B760D0FAE}" presName="parentText" presStyleLbl="node1" presStyleIdx="0" presStyleCnt="3" custScaleX="53776">
        <dgm:presLayoutVars>
          <dgm:chMax val="1"/>
          <dgm:bulletEnabled val="1"/>
        </dgm:presLayoutVars>
      </dgm:prSet>
      <dgm:spPr/>
      <dgm:t>
        <a:bodyPr/>
        <a:lstStyle/>
        <a:p>
          <a:endParaRPr lang="en-US"/>
        </a:p>
      </dgm:t>
    </dgm:pt>
    <dgm:pt modelId="{30F4F8E6-36E8-44FE-AFE4-7F5DF3E4C43E}" type="pres">
      <dgm:prSet presAssocID="{BB947556-7EA6-4E45-A704-EB4B760D0FAE}" presName="descendantText" presStyleLbl="alignAccFollowNode1" presStyleIdx="0" presStyleCnt="3" custScaleX="119535">
        <dgm:presLayoutVars>
          <dgm:bulletEnabled val="1"/>
        </dgm:presLayoutVars>
      </dgm:prSet>
      <dgm:spPr/>
      <dgm:t>
        <a:bodyPr/>
        <a:lstStyle/>
        <a:p>
          <a:endParaRPr lang="en-US"/>
        </a:p>
      </dgm:t>
    </dgm:pt>
    <dgm:pt modelId="{60AC9D4A-720E-4117-9D05-7799455C8B62}" type="pres">
      <dgm:prSet presAssocID="{F0EEA6F8-060A-468D-946F-B3DFBFE6F7E9}" presName="sp" presStyleCnt="0"/>
      <dgm:spPr/>
    </dgm:pt>
    <dgm:pt modelId="{7D542047-765D-43B5-B0F6-29614480F7CE}" type="pres">
      <dgm:prSet presAssocID="{9A807EE7-C30E-44B8-88D5-1CC8E7BEB586}" presName="linNode" presStyleCnt="0"/>
      <dgm:spPr/>
    </dgm:pt>
    <dgm:pt modelId="{DD1C1B6C-4C37-4ACA-9205-E7345561846C}" type="pres">
      <dgm:prSet presAssocID="{9A807EE7-C30E-44B8-88D5-1CC8E7BEB586}" presName="parentText" presStyleLbl="node1" presStyleIdx="1" presStyleCnt="3" custScaleX="53963">
        <dgm:presLayoutVars>
          <dgm:chMax val="1"/>
          <dgm:bulletEnabled val="1"/>
        </dgm:presLayoutVars>
      </dgm:prSet>
      <dgm:spPr/>
      <dgm:t>
        <a:bodyPr/>
        <a:lstStyle/>
        <a:p>
          <a:endParaRPr lang="en-US"/>
        </a:p>
      </dgm:t>
    </dgm:pt>
    <dgm:pt modelId="{82EF7223-0E73-49A0-A418-1784AC3C5565}" type="pres">
      <dgm:prSet presAssocID="{9A807EE7-C30E-44B8-88D5-1CC8E7BEB586}" presName="descendantText" presStyleLbl="alignAccFollowNode1" presStyleIdx="1" presStyleCnt="3" custScaleX="119425">
        <dgm:presLayoutVars>
          <dgm:bulletEnabled val="1"/>
        </dgm:presLayoutVars>
      </dgm:prSet>
      <dgm:spPr/>
      <dgm:t>
        <a:bodyPr/>
        <a:lstStyle/>
        <a:p>
          <a:endParaRPr lang="en-US"/>
        </a:p>
      </dgm:t>
    </dgm:pt>
    <dgm:pt modelId="{B18D3871-139E-4A1B-B54F-041C497CDBB3}" type="pres">
      <dgm:prSet presAssocID="{9A9F5BDD-BACE-41B4-A8B6-700C6EFB5549}" presName="sp" presStyleCnt="0"/>
      <dgm:spPr/>
    </dgm:pt>
    <dgm:pt modelId="{2C6D102C-02EC-453F-AB2F-D78EE3F67E14}" type="pres">
      <dgm:prSet presAssocID="{D256FC87-5B0C-4B93-8145-7B83C2DCE2A7}" presName="linNode" presStyleCnt="0"/>
      <dgm:spPr/>
    </dgm:pt>
    <dgm:pt modelId="{341623BF-8B36-4E6F-BC98-1A3AABD6EF47}" type="pres">
      <dgm:prSet presAssocID="{D256FC87-5B0C-4B93-8145-7B83C2DCE2A7}" presName="parentText" presStyleLbl="node1" presStyleIdx="2" presStyleCnt="3" custScaleX="53727">
        <dgm:presLayoutVars>
          <dgm:chMax val="1"/>
          <dgm:bulletEnabled val="1"/>
        </dgm:presLayoutVars>
      </dgm:prSet>
      <dgm:spPr/>
      <dgm:t>
        <a:bodyPr/>
        <a:lstStyle/>
        <a:p>
          <a:endParaRPr lang="en-US"/>
        </a:p>
      </dgm:t>
    </dgm:pt>
    <dgm:pt modelId="{D766261F-1D7A-497D-81E8-249224B97FFA}" type="pres">
      <dgm:prSet presAssocID="{D256FC87-5B0C-4B93-8145-7B83C2DCE2A7}" presName="descendantText" presStyleLbl="alignAccFollowNode1" presStyleIdx="2" presStyleCnt="3" custScaleX="119199">
        <dgm:presLayoutVars>
          <dgm:bulletEnabled val="1"/>
        </dgm:presLayoutVars>
      </dgm:prSet>
      <dgm:spPr/>
      <dgm:t>
        <a:bodyPr/>
        <a:lstStyle/>
        <a:p>
          <a:endParaRPr lang="en-US"/>
        </a:p>
      </dgm:t>
    </dgm:pt>
  </dgm:ptLst>
  <dgm:cxnLst>
    <dgm:cxn modelId="{D99B9BE4-7A57-40C9-966E-3ABB50F2414C}" srcId="{BB947556-7EA6-4E45-A704-EB4B760D0FAE}" destId="{95C12FE1-5534-4E9D-8BC1-84D8A3C5F3E0}" srcOrd="0" destOrd="0" parTransId="{DD12CE1A-CED6-4110-A553-9EDB55BD89FF}" sibTransId="{6975E714-3899-4A69-AAF7-86D0BC30076B}"/>
    <dgm:cxn modelId="{3D0734BD-DEF3-4D2E-8A59-D1346704CFB4}" type="presOf" srcId="{BB947556-7EA6-4E45-A704-EB4B760D0FAE}" destId="{1F605E6E-3FA7-497A-B5AE-3A60B8ABA273}" srcOrd="0" destOrd="0" presId="urn:microsoft.com/office/officeart/2005/8/layout/vList5"/>
    <dgm:cxn modelId="{4A7E505C-7AF0-418C-AF6A-3200A9219B15}" type="presOf" srcId="{BD7DE5D0-878D-43F4-B514-9CB99D68A1C6}" destId="{D766261F-1D7A-497D-81E8-249224B97FFA}" srcOrd="0" destOrd="0" presId="urn:microsoft.com/office/officeart/2005/8/layout/vList5"/>
    <dgm:cxn modelId="{064523CB-764A-4545-BFC9-08A474BE765E}" srcId="{D256FC87-5B0C-4B93-8145-7B83C2DCE2A7}" destId="{BD7DE5D0-878D-43F4-B514-9CB99D68A1C6}" srcOrd="0" destOrd="0" parTransId="{17CA25BC-F87E-4EA0-89CF-89B350D97CB0}" sibTransId="{7825ACAC-FE41-4479-8D61-D40398B7D7D2}"/>
    <dgm:cxn modelId="{3CFAA504-02EA-4D4B-88CF-56EDE014F1BD}" type="presOf" srcId="{D256FC87-5B0C-4B93-8145-7B83C2DCE2A7}" destId="{341623BF-8B36-4E6F-BC98-1A3AABD6EF47}" srcOrd="0" destOrd="0" presId="urn:microsoft.com/office/officeart/2005/8/layout/vList5"/>
    <dgm:cxn modelId="{5B06B73E-F20A-467D-A300-BFD735EFCAD5}" srcId="{B18FFCEC-BCE0-4FC8-9B42-10910E57C36E}" destId="{9A807EE7-C30E-44B8-88D5-1CC8E7BEB586}" srcOrd="1" destOrd="0" parTransId="{8219D920-650A-4196-ADDB-AEEBE1C5EB5C}" sibTransId="{9A9F5BDD-BACE-41B4-A8B6-700C6EFB5549}"/>
    <dgm:cxn modelId="{8EF7B310-C9C0-43E9-83B6-C3C04B8C625C}" type="presOf" srcId="{9A807EE7-C30E-44B8-88D5-1CC8E7BEB586}" destId="{DD1C1B6C-4C37-4ACA-9205-E7345561846C}" srcOrd="0" destOrd="0" presId="urn:microsoft.com/office/officeart/2005/8/layout/vList5"/>
    <dgm:cxn modelId="{4BCC30FB-331F-4135-8AC0-BB7719BE26F6}" type="presOf" srcId="{B18FFCEC-BCE0-4FC8-9B42-10910E57C36E}" destId="{627A6B2C-68E7-4B6B-B3E1-4E3DA38599CA}" srcOrd="0" destOrd="0" presId="urn:microsoft.com/office/officeart/2005/8/layout/vList5"/>
    <dgm:cxn modelId="{2C31A72D-EFCB-48E8-99B0-1602980581EA}" type="presOf" srcId="{95C12FE1-5534-4E9D-8BC1-84D8A3C5F3E0}" destId="{30F4F8E6-36E8-44FE-AFE4-7F5DF3E4C43E}" srcOrd="0" destOrd="0" presId="urn:microsoft.com/office/officeart/2005/8/layout/vList5"/>
    <dgm:cxn modelId="{D614CDB2-DF1F-4FB7-8A45-8ABBB514342D}" type="presOf" srcId="{FB9DDA6B-A6CE-4A25-A8EC-55632DDF0723}" destId="{82EF7223-0E73-49A0-A418-1784AC3C5565}" srcOrd="0" destOrd="0" presId="urn:microsoft.com/office/officeart/2005/8/layout/vList5"/>
    <dgm:cxn modelId="{CF48EC1D-26B0-4707-987F-3B98E00A8E28}" srcId="{9A807EE7-C30E-44B8-88D5-1CC8E7BEB586}" destId="{FB9DDA6B-A6CE-4A25-A8EC-55632DDF0723}" srcOrd="0" destOrd="0" parTransId="{1372F281-71AF-4469-A865-370C4E2CA5E6}" sibTransId="{BD5B4B99-071B-4141-9EED-85AE3630A5C9}"/>
    <dgm:cxn modelId="{B10B4CE6-9195-4E5A-B764-0A3546EAD1D1}" srcId="{B18FFCEC-BCE0-4FC8-9B42-10910E57C36E}" destId="{BB947556-7EA6-4E45-A704-EB4B760D0FAE}" srcOrd="0" destOrd="0" parTransId="{ED7A5048-06FD-4678-8BB6-6ACCF3EDCF4D}" sibTransId="{F0EEA6F8-060A-468D-946F-B3DFBFE6F7E9}"/>
    <dgm:cxn modelId="{20D5F1B7-EE0C-4436-8A02-0B3DC6A85EF7}" srcId="{B18FFCEC-BCE0-4FC8-9B42-10910E57C36E}" destId="{D256FC87-5B0C-4B93-8145-7B83C2DCE2A7}" srcOrd="2" destOrd="0" parTransId="{EE29F7EC-CB0B-4B27-85AF-DD3F9ACAD8B1}" sibTransId="{E58CC17B-62A6-4B8C-98A2-48D07F6D5BAC}"/>
    <dgm:cxn modelId="{D6E0344D-2CD6-4AA8-8F38-F0816C8382F0}" type="presParOf" srcId="{627A6B2C-68E7-4B6B-B3E1-4E3DA38599CA}" destId="{44943D03-6556-4814-BAFB-78C1B847C076}" srcOrd="0" destOrd="0" presId="urn:microsoft.com/office/officeart/2005/8/layout/vList5"/>
    <dgm:cxn modelId="{23BBB9D9-CFDB-4F7C-88A5-DB993D43C8EC}" type="presParOf" srcId="{44943D03-6556-4814-BAFB-78C1B847C076}" destId="{1F605E6E-3FA7-497A-B5AE-3A60B8ABA273}" srcOrd="0" destOrd="0" presId="urn:microsoft.com/office/officeart/2005/8/layout/vList5"/>
    <dgm:cxn modelId="{564EC6DC-C160-44AA-8612-9FF33C24AA8D}" type="presParOf" srcId="{44943D03-6556-4814-BAFB-78C1B847C076}" destId="{30F4F8E6-36E8-44FE-AFE4-7F5DF3E4C43E}" srcOrd="1" destOrd="0" presId="urn:microsoft.com/office/officeart/2005/8/layout/vList5"/>
    <dgm:cxn modelId="{BABCC6CE-909F-417C-869F-9928B007FEB3}" type="presParOf" srcId="{627A6B2C-68E7-4B6B-B3E1-4E3DA38599CA}" destId="{60AC9D4A-720E-4117-9D05-7799455C8B62}" srcOrd="1" destOrd="0" presId="urn:microsoft.com/office/officeart/2005/8/layout/vList5"/>
    <dgm:cxn modelId="{A97193E6-C18B-4F54-B386-0A7DBDBE91D1}" type="presParOf" srcId="{627A6B2C-68E7-4B6B-B3E1-4E3DA38599CA}" destId="{7D542047-765D-43B5-B0F6-29614480F7CE}" srcOrd="2" destOrd="0" presId="urn:microsoft.com/office/officeart/2005/8/layout/vList5"/>
    <dgm:cxn modelId="{77A6340E-70BC-4F76-AD59-19EB6D17B049}" type="presParOf" srcId="{7D542047-765D-43B5-B0F6-29614480F7CE}" destId="{DD1C1B6C-4C37-4ACA-9205-E7345561846C}" srcOrd="0" destOrd="0" presId="urn:microsoft.com/office/officeart/2005/8/layout/vList5"/>
    <dgm:cxn modelId="{DEC06BEA-FED5-4C12-8071-17FADBA840EB}" type="presParOf" srcId="{7D542047-765D-43B5-B0F6-29614480F7CE}" destId="{82EF7223-0E73-49A0-A418-1784AC3C5565}" srcOrd="1" destOrd="0" presId="urn:microsoft.com/office/officeart/2005/8/layout/vList5"/>
    <dgm:cxn modelId="{CB7FC145-50BB-4051-8363-5DB72DE30CDF}" type="presParOf" srcId="{627A6B2C-68E7-4B6B-B3E1-4E3DA38599CA}" destId="{B18D3871-139E-4A1B-B54F-041C497CDBB3}" srcOrd="3" destOrd="0" presId="urn:microsoft.com/office/officeart/2005/8/layout/vList5"/>
    <dgm:cxn modelId="{4A6505C2-98DB-4284-8665-D8E813F29930}" type="presParOf" srcId="{627A6B2C-68E7-4B6B-B3E1-4E3DA38599CA}" destId="{2C6D102C-02EC-453F-AB2F-D78EE3F67E14}" srcOrd="4" destOrd="0" presId="urn:microsoft.com/office/officeart/2005/8/layout/vList5"/>
    <dgm:cxn modelId="{5E28D6EF-EA02-4CDC-8577-07547002003F}" type="presParOf" srcId="{2C6D102C-02EC-453F-AB2F-D78EE3F67E14}" destId="{341623BF-8B36-4E6F-BC98-1A3AABD6EF47}" srcOrd="0" destOrd="0" presId="urn:microsoft.com/office/officeart/2005/8/layout/vList5"/>
    <dgm:cxn modelId="{CCB30213-2F82-4F3A-89CC-3A469CB9BE10}" type="presParOf" srcId="{2C6D102C-02EC-453F-AB2F-D78EE3F67E14}" destId="{D766261F-1D7A-497D-81E8-249224B97F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4F8E6-36E8-44FE-AFE4-7F5DF3E4C43E}">
      <dsp:nvSpPr>
        <dsp:cNvPr id="0" name=""/>
        <dsp:cNvSpPr/>
      </dsp:nvSpPr>
      <dsp:spPr>
        <a:xfrm rot="5400000">
          <a:off x="6319196" y="-3580244"/>
          <a:ext cx="1533803" cy="908355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mn-MN" sz="4500" kern="1200" dirty="0" smtClean="0">
              <a:latin typeface="Arial" panose="020B0604020202020204" pitchFamily="34" charset="0"/>
              <a:cs typeface="Arial" panose="020B0604020202020204" pitchFamily="34" charset="0"/>
            </a:rPr>
            <a:t>ҮНДСЭН ОЙЛГОЛТ</a:t>
          </a:r>
          <a:endParaRPr lang="en-US" sz="4500" kern="1200" dirty="0">
            <a:latin typeface="Arial" panose="020B0604020202020204" pitchFamily="34" charset="0"/>
            <a:cs typeface="Arial" panose="020B0604020202020204" pitchFamily="34" charset="0"/>
          </a:endParaRPr>
        </a:p>
      </dsp:txBody>
      <dsp:txXfrm rot="-5400000">
        <a:off x="2544322" y="269504"/>
        <a:ext cx="9008678" cy="1384055"/>
      </dsp:txXfrm>
    </dsp:sp>
    <dsp:sp modelId="{1F605E6E-3FA7-497A-B5AE-3A60B8ABA273}">
      <dsp:nvSpPr>
        <dsp:cNvPr id="0" name=""/>
        <dsp:cNvSpPr/>
      </dsp:nvSpPr>
      <dsp:spPr>
        <a:xfrm>
          <a:off x="245678" y="2904"/>
          <a:ext cx="2298643" cy="19172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mn-MN" sz="4300" kern="1200" dirty="0" smtClean="0">
              <a:latin typeface="Arial" panose="020B0604020202020204" pitchFamily="34" charset="0"/>
              <a:cs typeface="Arial" panose="020B0604020202020204" pitchFamily="34" charset="0"/>
            </a:rPr>
            <a:t>НЭГ</a:t>
          </a:r>
          <a:endParaRPr lang="en-US" sz="4300" kern="1200" dirty="0">
            <a:latin typeface="Arial" panose="020B0604020202020204" pitchFamily="34" charset="0"/>
            <a:cs typeface="Arial" panose="020B0604020202020204" pitchFamily="34" charset="0"/>
          </a:endParaRPr>
        </a:p>
      </dsp:txBody>
      <dsp:txXfrm>
        <a:off x="339271" y="96497"/>
        <a:ext cx="2111457" cy="1730068"/>
      </dsp:txXfrm>
    </dsp:sp>
    <dsp:sp modelId="{82EF7223-0E73-49A0-A418-1784AC3C5565}">
      <dsp:nvSpPr>
        <dsp:cNvPr id="0" name=""/>
        <dsp:cNvSpPr/>
      </dsp:nvSpPr>
      <dsp:spPr>
        <a:xfrm rot="5400000">
          <a:off x="6323009" y="-1562947"/>
          <a:ext cx="1533803" cy="9075193"/>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mn-MN" sz="4500" kern="1200" dirty="0" smtClean="0">
              <a:latin typeface="Arial" panose="020B0604020202020204" pitchFamily="34" charset="0"/>
              <a:cs typeface="Arial" panose="020B0604020202020204" pitchFamily="34" charset="0"/>
            </a:rPr>
            <a:t>ӨНӨӨГИЙН НӨХЦӨЛ БАЙДАЛ</a:t>
          </a:r>
          <a:endParaRPr lang="en-US" sz="4500" kern="1200" dirty="0">
            <a:latin typeface="Arial" panose="020B0604020202020204" pitchFamily="34" charset="0"/>
            <a:cs typeface="Arial" panose="020B0604020202020204" pitchFamily="34" charset="0"/>
          </a:endParaRPr>
        </a:p>
      </dsp:txBody>
      <dsp:txXfrm rot="-5400000">
        <a:off x="2552314" y="2282622"/>
        <a:ext cx="9000319" cy="1384055"/>
      </dsp:txXfrm>
    </dsp:sp>
    <dsp:sp modelId="{DD1C1B6C-4C37-4ACA-9205-E7345561846C}">
      <dsp:nvSpPr>
        <dsp:cNvPr id="0" name=""/>
        <dsp:cNvSpPr/>
      </dsp:nvSpPr>
      <dsp:spPr>
        <a:xfrm>
          <a:off x="245678" y="2016021"/>
          <a:ext cx="2306636" cy="1917254"/>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mn-MN" sz="4300" kern="1200" dirty="0" smtClean="0">
              <a:latin typeface="Arial" panose="020B0604020202020204" pitchFamily="34" charset="0"/>
              <a:cs typeface="Arial" panose="020B0604020202020204" pitchFamily="34" charset="0"/>
            </a:rPr>
            <a:t>ХОЁР</a:t>
          </a:r>
          <a:endParaRPr lang="en-US" sz="4300" kern="1200" dirty="0">
            <a:latin typeface="Arial" panose="020B0604020202020204" pitchFamily="34" charset="0"/>
            <a:cs typeface="Arial" panose="020B0604020202020204" pitchFamily="34" charset="0"/>
          </a:endParaRPr>
        </a:p>
      </dsp:txBody>
      <dsp:txXfrm>
        <a:off x="339271" y="2109614"/>
        <a:ext cx="2119450" cy="1730068"/>
      </dsp:txXfrm>
    </dsp:sp>
    <dsp:sp modelId="{D766261F-1D7A-497D-81E8-249224B97FFA}">
      <dsp:nvSpPr>
        <dsp:cNvPr id="0" name=""/>
        <dsp:cNvSpPr/>
      </dsp:nvSpPr>
      <dsp:spPr>
        <a:xfrm rot="5400000">
          <a:off x="6304335" y="458756"/>
          <a:ext cx="1533803" cy="9058019"/>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mn-MN" sz="4500" kern="1200" dirty="0" smtClean="0">
              <a:latin typeface="Arial" panose="020B0604020202020204" pitchFamily="34" charset="0"/>
              <a:cs typeface="Arial" panose="020B0604020202020204" pitchFamily="34" charset="0"/>
            </a:rPr>
            <a:t>ХУУЛЬ, ЭРХ ЗҮЙН БАРИМТ БИЧГҮҮД</a:t>
          </a:r>
          <a:endParaRPr lang="en-US" sz="4500" kern="1200" dirty="0">
            <a:latin typeface="Arial" panose="020B0604020202020204" pitchFamily="34" charset="0"/>
            <a:cs typeface="Arial" panose="020B0604020202020204" pitchFamily="34" charset="0"/>
          </a:endParaRPr>
        </a:p>
      </dsp:txBody>
      <dsp:txXfrm rot="-5400000">
        <a:off x="2542227" y="4295738"/>
        <a:ext cx="8983145" cy="1384055"/>
      </dsp:txXfrm>
    </dsp:sp>
    <dsp:sp modelId="{341623BF-8B36-4E6F-BC98-1A3AABD6EF47}">
      <dsp:nvSpPr>
        <dsp:cNvPr id="0" name=""/>
        <dsp:cNvSpPr/>
      </dsp:nvSpPr>
      <dsp:spPr>
        <a:xfrm>
          <a:off x="245678" y="4029138"/>
          <a:ext cx="2296549" cy="191725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mn-MN" sz="4300" kern="1200" dirty="0" smtClean="0">
              <a:latin typeface="Arial" panose="020B0604020202020204" pitchFamily="34" charset="0"/>
              <a:cs typeface="Arial" panose="020B0604020202020204" pitchFamily="34" charset="0"/>
            </a:rPr>
            <a:t>ГУРАВ</a:t>
          </a:r>
          <a:endParaRPr lang="en-US" sz="4300" kern="1200" dirty="0">
            <a:latin typeface="Arial" panose="020B0604020202020204" pitchFamily="34" charset="0"/>
            <a:cs typeface="Arial" panose="020B0604020202020204" pitchFamily="34" charset="0"/>
          </a:endParaRPr>
        </a:p>
      </dsp:txBody>
      <dsp:txXfrm>
        <a:off x="339271" y="4122731"/>
        <a:ext cx="2109363" cy="17300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4DEAE3CC-3B39-4354-816B-2314C21A431C}" type="datetimeFigureOut">
              <a:rPr lang="en-US" smtClean="0"/>
              <a:t>11/16/2018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09CCB7B8-0784-4B91-9EE6-3747B5973B51}" type="slidenum">
              <a:rPr lang="en-US" smtClean="0"/>
              <a:t>‹#›</a:t>
            </a:fld>
            <a:endParaRPr lang="en-US"/>
          </a:p>
        </p:txBody>
      </p:sp>
    </p:spTree>
    <p:extLst>
      <p:ext uri="{BB962C8B-B14F-4D97-AF65-F5344CB8AC3E}">
        <p14:creationId xmlns:p14="http://schemas.microsoft.com/office/powerpoint/2010/main" val="380589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B6CA6EB1-CDCB-406D-A719-67201B21DE4D}" type="datetimeFigureOut">
              <a:rPr lang="en-US" smtClean="0"/>
              <a:t>11/16/2018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01354B50-4D24-414E-8D96-49BC71CDF5C0}" type="slidenum">
              <a:rPr lang="en-US" smtClean="0"/>
              <a:t>‹#›</a:t>
            </a:fld>
            <a:endParaRPr lang="en-US"/>
          </a:p>
        </p:txBody>
      </p:sp>
    </p:spTree>
    <p:extLst>
      <p:ext uri="{BB962C8B-B14F-4D97-AF65-F5344CB8AC3E}">
        <p14:creationId xmlns:p14="http://schemas.microsoft.com/office/powerpoint/2010/main" val="368741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smtClean="0"/>
              <a:t>www.ncsc.gov.mn, www.facebook.com/cybsecmon</a:t>
            </a:r>
            <a:endParaRPr lang="en-US"/>
          </a:p>
        </p:txBody>
      </p:sp>
      <p:sp>
        <p:nvSpPr>
          <p:cNvPr id="5" name="Slide Number Placeholder 4"/>
          <p:cNvSpPr>
            <a:spLocks noGrp="1"/>
          </p:cNvSpPr>
          <p:nvPr>
            <p:ph type="sldNum" sz="quarter" idx="11"/>
          </p:nvPr>
        </p:nvSpPr>
        <p:spPr/>
        <p:txBody>
          <a:bodyPr/>
          <a:lstStyle/>
          <a:p>
            <a:fld id="{8931813F-7C77-4FD7-8BF9-E42E43126DAB}" type="slidenum">
              <a:rPr lang="en-US" smtClean="0"/>
              <a:t>6</a:t>
            </a:fld>
            <a:endParaRPr lang="en-US"/>
          </a:p>
        </p:txBody>
      </p:sp>
    </p:spTree>
    <p:extLst>
      <p:ext uri="{BB962C8B-B14F-4D97-AF65-F5344CB8AC3E}">
        <p14:creationId xmlns:p14="http://schemas.microsoft.com/office/powerpoint/2010/main" val="233233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323125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307609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168234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374118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330440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16153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374931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147951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165004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182783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1DB2C-A46C-461B-A32A-DD5E98DA0B9D}"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3723-7079-4589-B618-D492086D933E}" type="slidenum">
              <a:rPr lang="en-US" smtClean="0"/>
              <a:pPr/>
              <a:t>‹#›</a:t>
            </a:fld>
            <a:endParaRPr lang="en-US"/>
          </a:p>
        </p:txBody>
      </p:sp>
    </p:spTree>
    <p:extLst>
      <p:ext uri="{BB962C8B-B14F-4D97-AF65-F5344CB8AC3E}">
        <p14:creationId xmlns:p14="http://schemas.microsoft.com/office/powerpoint/2010/main" val="574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1DB2C-A46C-461B-A32A-DD5E98DA0B9D}" type="datetimeFigureOut">
              <a:rPr lang="en-US" smtClean="0"/>
              <a:pPr/>
              <a:t>11/16/2018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D3723-7079-4589-B618-D492086D933E}" type="slidenum">
              <a:rPr lang="en-US" smtClean="0"/>
              <a:pPr/>
              <a:t>‹#›</a:t>
            </a:fld>
            <a:endParaRPr lang="en-US"/>
          </a:p>
        </p:txBody>
      </p:sp>
    </p:spTree>
    <p:extLst>
      <p:ext uri="{BB962C8B-B14F-4D97-AF65-F5344CB8AC3E}">
        <p14:creationId xmlns:p14="http://schemas.microsoft.com/office/powerpoint/2010/main" val="28532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7887"/>
            <a:ext cx="9144000" cy="2387600"/>
          </a:xfrm>
        </p:spPr>
        <p:txBody>
          <a:bodyPr>
            <a:normAutofit fontScale="90000"/>
          </a:bodyPr>
          <a:lstStyle/>
          <a:p>
            <a:r>
              <a:rPr lang="mn-MN"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mn-MN"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mn-MN" dirty="0" smtClean="0">
                <a:latin typeface="Arial" panose="020B0604020202020204" pitchFamily="34" charset="0"/>
                <a:cs typeface="Arial" panose="020B0604020202020204" pitchFamily="34" charset="0"/>
              </a:rPr>
              <a:t/>
            </a:r>
            <a:br>
              <a:rPr lang="mn-MN" dirty="0" smtClean="0">
                <a:latin typeface="Arial" panose="020B0604020202020204" pitchFamily="34" charset="0"/>
                <a:cs typeface="Arial" panose="020B0604020202020204" pitchFamily="34" charset="0"/>
              </a:rPr>
            </a:br>
            <a:r>
              <a:rPr lang="mn-MN" sz="4000" i="1" dirty="0">
                <a:latin typeface="Arial" panose="020B0604020202020204" pitchFamily="34" charset="0"/>
                <a:cs typeface="Arial" panose="020B0604020202020204" pitchFamily="34" charset="0"/>
              </a:rPr>
              <a:t>М</a:t>
            </a:r>
            <a:r>
              <a:rPr lang="mn-MN" sz="4000" i="1" dirty="0" smtClean="0">
                <a:latin typeface="Arial" panose="020B0604020202020204" pitchFamily="34" charset="0"/>
                <a:cs typeface="Arial" panose="020B0604020202020204" pitchFamily="34" charset="0"/>
              </a:rPr>
              <a:t>эдээллийн аюулгүй байдлын үндсэн ойлголт, хууль, эрх зүйн орчин</a:t>
            </a:r>
            <a:endParaRPr lang="en-US" sz="4000"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87522" y="6030119"/>
            <a:ext cx="9144000" cy="1655762"/>
          </a:xfrm>
        </p:spPr>
        <p:txBody>
          <a:bodyPr>
            <a:normAutofit/>
          </a:bodyPr>
          <a:lstStyle/>
          <a:p>
            <a:r>
              <a:rPr lang="mn-MN" sz="2200" dirty="0" smtClean="0">
                <a:latin typeface="Arial" panose="020B0604020202020204" pitchFamily="34" charset="0"/>
                <a:cs typeface="Arial" panose="020B0604020202020204" pitchFamily="34" charset="0"/>
              </a:rPr>
              <a:t>201</a:t>
            </a:r>
            <a:r>
              <a:rPr lang="en-US" sz="2200" dirty="0" smtClean="0">
                <a:latin typeface="Arial" panose="020B0604020202020204" pitchFamily="34" charset="0"/>
                <a:cs typeface="Arial" panose="020B0604020202020204" pitchFamily="34" charset="0"/>
              </a:rPr>
              <a:t>8</a:t>
            </a:r>
            <a:r>
              <a:rPr lang="mn-MN" sz="2200" dirty="0" smtClean="0">
                <a:latin typeface="Arial" panose="020B0604020202020204" pitchFamily="34" charset="0"/>
                <a:cs typeface="Arial" panose="020B0604020202020204" pitchFamily="34" charset="0"/>
              </a:rPr>
              <a:t> оны 11 дүгээр сарын </a:t>
            </a:r>
            <a:r>
              <a:rPr lang="en-US" sz="2200" dirty="0" smtClean="0">
                <a:latin typeface="Arial" panose="020B0604020202020204" pitchFamily="34" charset="0"/>
                <a:cs typeface="Arial" panose="020B0604020202020204" pitchFamily="34" charset="0"/>
              </a:rPr>
              <a:t>16</a:t>
            </a:r>
            <a:endParaRPr lang="en-US" sz="2200" dirty="0">
              <a:latin typeface="Arial" panose="020B0604020202020204" pitchFamily="34" charset="0"/>
              <a:cs typeface="Arial" panose="020B0604020202020204" pitchFamily="34" charset="0"/>
            </a:endParaRPr>
          </a:p>
        </p:txBody>
      </p:sp>
      <p:pic>
        <p:nvPicPr>
          <p:cNvPr id="4" name="Picture 8" descr="E:\2013\Бусад\Logo\KABG-LOGO.png"/>
          <p:cNvPicPr>
            <a:picLocks noChangeAspect="1" noChangeArrowheads="1"/>
          </p:cNvPicPr>
          <p:nvPr/>
        </p:nvPicPr>
        <p:blipFill>
          <a:blip r:embed="rId2" cstate="print"/>
          <a:srcRect/>
          <a:stretch>
            <a:fillRect/>
          </a:stretch>
        </p:blipFill>
        <p:spPr bwMode="auto">
          <a:xfrm>
            <a:off x="5180367" y="88299"/>
            <a:ext cx="2273378" cy="1898756"/>
          </a:xfrm>
          <a:prstGeom prst="rect">
            <a:avLst/>
          </a:prstGeom>
          <a:noFill/>
          <a:ln w="9525">
            <a:noFill/>
            <a:miter lim="800000"/>
            <a:headEnd/>
            <a:tailEnd/>
          </a:ln>
        </p:spPr>
      </p:pic>
    </p:spTree>
    <p:extLst>
      <p:ext uri="{BB962C8B-B14F-4D97-AF65-F5344CB8AC3E}">
        <p14:creationId xmlns:p14="http://schemas.microsoft.com/office/powerpoint/2010/main" val="3837889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95459" y="1184659"/>
            <a:ext cx="10753859" cy="5066007"/>
          </a:xfrm>
        </p:spPr>
        <p:txBody>
          <a:bodyPr>
            <a:noAutofit/>
          </a:bodyPr>
          <a:lstStyle/>
          <a:p>
            <a:pPr indent="-457200" algn="just"/>
            <a:r>
              <a:rPr lang="mn-MN" sz="2700" dirty="0" smtClean="0">
                <a:latin typeface="Arial" pitchFamily="34" charset="0"/>
                <a:cs typeface="Arial" pitchFamily="34" charset="0"/>
              </a:rPr>
              <a:t>Цахим тагнуулын операциуд /жижиг, дунд бизнесүүдэд чиглэж эхэлсэн/</a:t>
            </a:r>
          </a:p>
          <a:p>
            <a:pPr indent="-457200" algn="just"/>
            <a:r>
              <a:rPr lang="mn-MN" sz="2700" dirty="0" smtClean="0">
                <a:latin typeface="Arial" pitchFamily="34" charset="0"/>
                <a:cs typeface="Arial" pitchFamily="34" charset="0"/>
              </a:rPr>
              <a:t>Банк, санхүүгийн байгууллагуудад чиглэсэн халдлага /онлайн гүйлгээнүүд, </a:t>
            </a:r>
            <a:r>
              <a:rPr lang="en-US" sz="2700" dirty="0" smtClean="0">
                <a:latin typeface="Arial" pitchFamily="34" charset="0"/>
                <a:cs typeface="Arial" pitchFamily="34" charset="0"/>
              </a:rPr>
              <a:t>ATM </a:t>
            </a:r>
            <a:r>
              <a:rPr lang="mn-MN" sz="2700" dirty="0" smtClean="0">
                <a:latin typeface="Arial" pitchFamily="34" charset="0"/>
                <a:cs typeface="Arial" pitchFamily="34" charset="0"/>
              </a:rPr>
              <a:t>машинууд/</a:t>
            </a:r>
          </a:p>
          <a:p>
            <a:pPr indent="-457200" algn="just"/>
            <a:r>
              <a:rPr lang="mn-MN" sz="2700" dirty="0" smtClean="0">
                <a:latin typeface="Arial" pitchFamily="34" charset="0"/>
                <a:cs typeface="Arial" pitchFamily="34" charset="0"/>
              </a:rPr>
              <a:t>Өгөгдөл, мэдээллийг инкрифтэлж, мөнгө авах /</a:t>
            </a:r>
            <a:r>
              <a:rPr lang="en-US" sz="2700" dirty="0" err="1" smtClean="0">
                <a:latin typeface="Arial" pitchFamily="34" charset="0"/>
                <a:cs typeface="Arial" pitchFamily="34" charset="0"/>
              </a:rPr>
              <a:t>Ransomware</a:t>
            </a:r>
            <a:r>
              <a:rPr lang="mn-MN" sz="2700" dirty="0" smtClean="0">
                <a:latin typeface="Arial" pitchFamily="34" charset="0"/>
                <a:cs typeface="Arial" pitchFamily="34" charset="0"/>
              </a:rPr>
              <a:t>/</a:t>
            </a:r>
            <a:endParaRPr lang="en-US" sz="2700" dirty="0" smtClean="0">
              <a:latin typeface="Arial" pitchFamily="34" charset="0"/>
              <a:cs typeface="Arial" pitchFamily="34" charset="0"/>
            </a:endParaRPr>
          </a:p>
          <a:p>
            <a:pPr indent="-457200" algn="just"/>
            <a:r>
              <a:rPr lang="mn-MN" sz="2700" dirty="0" smtClean="0">
                <a:latin typeface="Arial" pitchFamily="34" charset="0"/>
                <a:cs typeface="Arial" pitchFamily="34" charset="0"/>
              </a:rPr>
              <a:t>Их хэмжээний хувийн мэдээллийг хулгайлах /</a:t>
            </a:r>
            <a:r>
              <a:rPr lang="en-US" sz="2700" dirty="0" smtClean="0">
                <a:latin typeface="Arial" pitchFamily="34" charset="0"/>
                <a:cs typeface="Arial" pitchFamily="34" charset="0"/>
              </a:rPr>
              <a:t>Data breaches</a:t>
            </a:r>
            <a:r>
              <a:rPr lang="mn-MN" sz="2700" dirty="0" smtClean="0">
                <a:latin typeface="Arial" pitchFamily="34" charset="0"/>
                <a:cs typeface="Arial" pitchFamily="34" charset="0"/>
              </a:rPr>
              <a:t>/</a:t>
            </a:r>
            <a:endParaRPr lang="en-US" sz="2700" dirty="0" smtClean="0">
              <a:latin typeface="Arial" pitchFamily="34" charset="0"/>
              <a:cs typeface="Arial" pitchFamily="34" charset="0"/>
            </a:endParaRPr>
          </a:p>
          <a:p>
            <a:pPr indent="-457200" algn="just"/>
            <a:r>
              <a:rPr lang="mn-MN" sz="2700" dirty="0" smtClean="0">
                <a:latin typeface="Arial" pitchFamily="34" charset="0"/>
                <a:cs typeface="Arial" pitchFamily="34" charset="0"/>
              </a:rPr>
              <a:t>Интернэт террористуудын зэвсэг болж байна /</a:t>
            </a:r>
            <a:r>
              <a:rPr lang="en-US" sz="2700" dirty="0" smtClean="0">
                <a:latin typeface="Arial" pitchFamily="34" charset="0"/>
                <a:cs typeface="Arial" pitchFamily="34" charset="0"/>
              </a:rPr>
              <a:t>Defensive and offensive tools</a:t>
            </a:r>
            <a:r>
              <a:rPr lang="mn-MN" sz="2700" dirty="0" smtClean="0">
                <a:latin typeface="Arial" pitchFamily="34" charset="0"/>
                <a:cs typeface="Arial" pitchFamily="34" charset="0"/>
              </a:rPr>
              <a:t>/</a:t>
            </a:r>
            <a:endParaRPr lang="en-US" sz="2700" dirty="0" smtClean="0">
              <a:latin typeface="Arial" pitchFamily="34" charset="0"/>
              <a:cs typeface="Arial" pitchFamily="34" charset="0"/>
            </a:endParaRPr>
          </a:p>
          <a:p>
            <a:pPr indent="-457200" algn="just"/>
            <a:r>
              <a:rPr lang="mn-MN" sz="2700" dirty="0" smtClean="0">
                <a:latin typeface="Arial" pitchFamily="34" charset="0"/>
                <a:cs typeface="Arial" pitchFamily="34" charset="0"/>
              </a:rPr>
              <a:t>Интернэт дэх /</a:t>
            </a:r>
            <a:r>
              <a:rPr lang="en-US" sz="2700" dirty="0" err="1" smtClean="0">
                <a:latin typeface="Arial" pitchFamily="34" charset="0"/>
                <a:cs typeface="Arial" pitchFamily="34" charset="0"/>
              </a:rPr>
              <a:t>IoT</a:t>
            </a:r>
            <a:r>
              <a:rPr lang="en-US" sz="2700" dirty="0" smtClean="0">
                <a:latin typeface="Arial" pitchFamily="34" charset="0"/>
                <a:cs typeface="Arial" pitchFamily="34" charset="0"/>
              </a:rPr>
              <a:t> devices</a:t>
            </a:r>
            <a:r>
              <a:rPr lang="mn-MN" sz="2700" dirty="0" smtClean="0">
                <a:latin typeface="Arial" pitchFamily="34" charset="0"/>
                <a:cs typeface="Arial" pitchFamily="34" charset="0"/>
              </a:rPr>
              <a:t>/</a:t>
            </a:r>
            <a:r>
              <a:rPr lang="en-US" sz="2700" dirty="0" smtClean="0">
                <a:latin typeface="Arial" pitchFamily="34" charset="0"/>
                <a:cs typeface="Arial" pitchFamily="34" charset="0"/>
              </a:rPr>
              <a:t> </a:t>
            </a:r>
            <a:r>
              <a:rPr lang="mn-MN" sz="2700" dirty="0" smtClean="0">
                <a:latin typeface="Arial" pitchFamily="34" charset="0"/>
                <a:cs typeface="Arial" pitchFamily="34" charset="0"/>
              </a:rPr>
              <a:t>төхөөрөмжүүдийн </a:t>
            </a:r>
            <a:r>
              <a:rPr lang="mn-MN" sz="2700" dirty="0" smtClean="0">
                <a:latin typeface="Arial" pitchFamily="34" charset="0"/>
                <a:cs typeface="Arial" pitchFamily="34" charset="0"/>
              </a:rPr>
              <a:t>аюулгүй </a:t>
            </a:r>
            <a:r>
              <a:rPr lang="mn-MN" sz="2700" dirty="0" smtClean="0">
                <a:latin typeface="Arial" pitchFamily="34" charset="0"/>
                <a:cs typeface="Arial" pitchFamily="34" charset="0"/>
              </a:rPr>
              <a:t>байдлын цоорхойг ашигласан халдлага /</a:t>
            </a:r>
            <a:r>
              <a:rPr lang="en-US" sz="2700" dirty="0" err="1" smtClean="0">
                <a:latin typeface="Arial" pitchFamily="34" charset="0"/>
                <a:cs typeface="Arial" pitchFamily="34" charset="0"/>
              </a:rPr>
              <a:t>DDos</a:t>
            </a:r>
            <a:r>
              <a:rPr lang="en-US" sz="2700" dirty="0" smtClean="0">
                <a:latin typeface="Arial" pitchFamily="34" charset="0"/>
                <a:cs typeface="Arial" pitchFamily="34" charset="0"/>
              </a:rPr>
              <a:t>, </a:t>
            </a:r>
            <a:r>
              <a:rPr lang="mn-MN" sz="2700" dirty="0" smtClean="0">
                <a:latin typeface="Arial" pitchFamily="34" charset="0"/>
                <a:cs typeface="Arial" pitchFamily="34" charset="0"/>
              </a:rPr>
              <a:t>байгууллагын сүлжээнд нэвтрэх/</a:t>
            </a:r>
          </a:p>
          <a:p>
            <a:pPr indent="-457200" algn="just"/>
            <a:endParaRPr lang="mn-MN" sz="2700" dirty="0" smtClean="0">
              <a:latin typeface="Arial" pitchFamily="34" charset="0"/>
              <a:cs typeface="Arial" pitchFamily="34" charset="0"/>
            </a:endParaRPr>
          </a:p>
        </p:txBody>
      </p:sp>
      <p:sp>
        <p:nvSpPr>
          <p:cNvPr id="8" name="Title 1"/>
          <p:cNvSpPr txBox="1">
            <a:spLocks/>
          </p:cNvSpPr>
          <p:nvPr/>
        </p:nvSpPr>
        <p:spPr>
          <a:xfrm>
            <a:off x="122830" y="313902"/>
            <a:ext cx="12514997"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dirty="0" smtClean="0">
                <a:latin typeface="Arial" panose="020B0604020202020204" pitchFamily="34" charset="0"/>
                <a:cs typeface="Arial" panose="020B0604020202020204" pitchFamily="34" charset="0"/>
              </a:rPr>
              <a:t>ЦАХИМ АЮУЛ ЗАНАЛ, ХАЛДЛАГУУД</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23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95459" y="1184659"/>
            <a:ext cx="10753859" cy="5066007"/>
          </a:xfrm>
        </p:spPr>
        <p:txBody>
          <a:bodyPr>
            <a:noAutofit/>
          </a:bodyPr>
          <a:lstStyle/>
          <a:p>
            <a:pPr indent="-457200" algn="just"/>
            <a:r>
              <a:rPr lang="mn-MN" sz="2700" dirty="0">
                <a:latin typeface="Arial" pitchFamily="34" charset="0"/>
                <a:cs typeface="Arial" pitchFamily="34" charset="0"/>
              </a:rPr>
              <a:t>Үндэсний </a:t>
            </a:r>
            <a:r>
              <a:rPr lang="mn-MN" sz="2700" dirty="0" smtClean="0">
                <a:latin typeface="Arial" pitchFamily="34" charset="0"/>
                <a:cs typeface="Arial" pitchFamily="34" charset="0"/>
              </a:rPr>
              <a:t>стратеги</a:t>
            </a:r>
          </a:p>
          <a:p>
            <a:pPr lvl="1" indent="-457200" algn="just"/>
            <a:r>
              <a:rPr lang="mn-MN" sz="2300" dirty="0" smtClean="0">
                <a:latin typeface="Arial" pitchFamily="34" charset="0"/>
                <a:cs typeface="Arial" pitchFamily="34" charset="0"/>
              </a:rPr>
              <a:t>Хууль, эрх зүйн орчныг бүрдүүлэх</a:t>
            </a:r>
          </a:p>
          <a:p>
            <a:pPr lvl="1" indent="-457200" algn="just"/>
            <a:r>
              <a:rPr lang="mn-MN" sz="2300" dirty="0" smtClean="0">
                <a:latin typeface="Arial" pitchFamily="34" charset="0"/>
                <a:cs typeface="Arial" pitchFamily="34" charset="0"/>
              </a:rPr>
              <a:t>Чадавхи бий болгох /институц, хүний нөөцийн түвшинд/</a:t>
            </a:r>
          </a:p>
          <a:p>
            <a:pPr lvl="1" indent="-457200" algn="just"/>
            <a:r>
              <a:rPr lang="mn-MN" sz="2300" dirty="0" smtClean="0">
                <a:latin typeface="Arial" pitchFamily="34" charset="0"/>
                <a:cs typeface="Arial" pitchFamily="34" charset="0"/>
              </a:rPr>
              <a:t>Олон нийтийн ойлголтыг нэмэгдүүлэх </a:t>
            </a:r>
          </a:p>
          <a:p>
            <a:pPr lvl="1" indent="-457200" algn="just"/>
            <a:r>
              <a:rPr lang="mn-MN" sz="2300" dirty="0" smtClean="0">
                <a:latin typeface="Arial" pitchFamily="34" charset="0"/>
                <a:cs typeface="Arial" pitchFamily="34" charset="0"/>
              </a:rPr>
              <a:t>Судалгаа, шинжилгээ, инновацийг хөгжүүлэх</a:t>
            </a:r>
          </a:p>
          <a:p>
            <a:pPr lvl="1" indent="-457200" algn="just"/>
            <a:r>
              <a:rPr lang="mn-MN" sz="2300" dirty="0" smtClean="0">
                <a:latin typeface="Arial" pitchFamily="34" charset="0"/>
                <a:cs typeface="Arial" pitchFamily="34" charset="0"/>
              </a:rPr>
              <a:t>Аюулгүй байдлын бизнесийн салбарыг дэмжих</a:t>
            </a:r>
          </a:p>
          <a:p>
            <a:pPr lvl="1" indent="-457200" algn="just"/>
            <a:r>
              <a:rPr lang="mn-MN" sz="2300" dirty="0" smtClean="0">
                <a:latin typeface="Arial" pitchFamily="34" charset="0"/>
                <a:cs typeface="Arial" pitchFamily="34" charset="0"/>
              </a:rPr>
              <a:t>Кибер батлах хамгаалах салбарыг хөгжүүлэх</a:t>
            </a:r>
          </a:p>
          <a:p>
            <a:pPr lvl="2" indent="-457200" algn="just"/>
            <a:r>
              <a:rPr lang="mn-MN" sz="1900" dirty="0" smtClean="0">
                <a:latin typeface="Arial" pitchFamily="34" charset="0"/>
                <a:cs typeface="Arial" pitchFamily="34" charset="0"/>
              </a:rPr>
              <a:t>Хамгаалахын тулд довтлох</a:t>
            </a:r>
          </a:p>
          <a:p>
            <a:pPr indent="-457200" algn="just"/>
            <a:r>
              <a:rPr lang="mn-MN" sz="2700" dirty="0" smtClean="0">
                <a:latin typeface="Arial" pitchFamily="34" charset="0"/>
                <a:cs typeface="Arial" pitchFamily="34" charset="0"/>
              </a:rPr>
              <a:t>Хамтын ажиллагаа</a:t>
            </a:r>
          </a:p>
          <a:p>
            <a:pPr lvl="1" indent="-457200" algn="just"/>
            <a:r>
              <a:rPr lang="mn-MN" sz="2300" dirty="0">
                <a:latin typeface="Arial" pitchFamily="34" charset="0"/>
                <a:cs typeface="Arial" pitchFamily="34" charset="0"/>
              </a:rPr>
              <a:t>Гадаад орнуудтай /голдуу техникийн чиглэлийн хамтын ажиллагаа</a:t>
            </a:r>
            <a:r>
              <a:rPr lang="mn-MN" sz="2300" dirty="0" smtClean="0">
                <a:latin typeface="Arial" pitchFamily="34" charset="0"/>
                <a:cs typeface="Arial" pitchFamily="34" charset="0"/>
              </a:rPr>
              <a:t>/</a:t>
            </a:r>
          </a:p>
          <a:p>
            <a:pPr lvl="2" indent="-457200" algn="just"/>
            <a:r>
              <a:rPr lang="mn-MN" sz="1900" dirty="0" smtClean="0">
                <a:latin typeface="Arial" pitchFamily="34" charset="0"/>
                <a:cs typeface="Arial" pitchFamily="34" charset="0"/>
              </a:rPr>
              <a:t>2 талт, олон талт, бүс нутгийн, олон улсын гэрээ хэлэлцээр байгуулах, эсхүл нэгдэн орох</a:t>
            </a:r>
            <a:endParaRPr lang="mn-MN" sz="1900" dirty="0">
              <a:latin typeface="Arial" pitchFamily="34" charset="0"/>
              <a:cs typeface="Arial" pitchFamily="34" charset="0"/>
            </a:endParaRPr>
          </a:p>
          <a:p>
            <a:pPr lvl="1" indent="-457200" algn="just"/>
            <a:r>
              <a:rPr lang="mn-MN" sz="2300" dirty="0">
                <a:latin typeface="Arial" pitchFamily="34" charset="0"/>
                <a:cs typeface="Arial" pitchFamily="34" charset="0"/>
              </a:rPr>
              <a:t>Төр-бизнес, төр-судалгаа шинжилгээний байгууллагууд, төр-иргэд зэрэг хамтын </a:t>
            </a:r>
            <a:r>
              <a:rPr lang="mn-MN" sz="2300" dirty="0" smtClean="0">
                <a:latin typeface="Arial" pitchFamily="34" charset="0"/>
                <a:cs typeface="Arial" pitchFamily="34" charset="0"/>
              </a:rPr>
              <a:t>ажиллагаа /дотооддоо/</a:t>
            </a:r>
            <a:endParaRPr lang="mn-MN" sz="2300" dirty="0">
              <a:latin typeface="Arial" pitchFamily="34" charset="0"/>
              <a:cs typeface="Arial" pitchFamily="34" charset="0"/>
            </a:endParaRPr>
          </a:p>
        </p:txBody>
      </p:sp>
      <p:sp>
        <p:nvSpPr>
          <p:cNvPr id="8" name="Title 1"/>
          <p:cNvSpPr txBox="1">
            <a:spLocks/>
          </p:cNvSpPr>
          <p:nvPr/>
        </p:nvSpPr>
        <p:spPr>
          <a:xfrm>
            <a:off x="565239" y="313902"/>
            <a:ext cx="10515600"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dirty="0" smtClean="0">
                <a:latin typeface="Arial" panose="020B0604020202020204" pitchFamily="34" charset="0"/>
                <a:cs typeface="Arial" panose="020B0604020202020204" pitchFamily="34" charset="0"/>
              </a:rPr>
              <a:t>ГАДААД ОРНУУДЫН АРГА БАРИЛ</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29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65238" y="5399116"/>
            <a:ext cx="5453425" cy="1458884"/>
          </a:xfrm>
        </p:spPr>
        <p:txBody>
          <a:bodyPr>
            <a:noAutofit/>
          </a:bodyPr>
          <a:lstStyle/>
          <a:p>
            <a:pPr indent="-457200" algn="just"/>
            <a:r>
              <a:rPr lang="mn-MN" sz="2400" dirty="0" smtClean="0">
                <a:latin typeface="Arial" pitchFamily="34" charset="0"/>
                <a:cs typeface="Arial" pitchFamily="34" charset="0"/>
              </a:rPr>
              <a:t>Ухаалаг систем</a:t>
            </a:r>
            <a:r>
              <a:rPr lang="en-US" sz="2400" dirty="0" smtClean="0">
                <a:latin typeface="Arial" pitchFamily="34" charset="0"/>
                <a:cs typeface="Arial" pitchFamily="34" charset="0"/>
              </a:rPr>
              <a:t> </a:t>
            </a:r>
            <a:r>
              <a:rPr lang="mn-MN" sz="2400" dirty="0" smtClean="0">
                <a:latin typeface="Arial" pitchFamily="34" charset="0"/>
                <a:cs typeface="Arial" pitchFamily="34" charset="0"/>
              </a:rPr>
              <a:t>хөгжүүлэх</a:t>
            </a:r>
          </a:p>
          <a:p>
            <a:pPr indent="-457200" algn="just"/>
            <a:r>
              <a:rPr lang="mn-MN" sz="2400" dirty="0" smtClean="0">
                <a:latin typeface="Arial" pitchFamily="34" charset="0"/>
                <a:cs typeface="Arial" pitchFamily="34" charset="0"/>
              </a:rPr>
              <a:t>Хамтын ажиллагаа</a:t>
            </a:r>
          </a:p>
          <a:p>
            <a:pPr indent="-457200" algn="just"/>
            <a:r>
              <a:rPr lang="mn-MN" sz="2400" dirty="0" smtClean="0">
                <a:latin typeface="Arial" pitchFamily="34" charset="0"/>
                <a:cs typeface="Arial" pitchFamily="34" charset="0"/>
              </a:rPr>
              <a:t>Төрд туслалцаа, дэмжлэг үзүүлэх</a:t>
            </a:r>
          </a:p>
        </p:txBody>
      </p:sp>
      <p:sp>
        <p:nvSpPr>
          <p:cNvPr id="8" name="Title 1"/>
          <p:cNvSpPr txBox="1">
            <a:spLocks/>
          </p:cNvSpPr>
          <p:nvPr/>
        </p:nvSpPr>
        <p:spPr>
          <a:xfrm>
            <a:off x="565239" y="313902"/>
            <a:ext cx="11526498"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mtClean="0">
                <a:latin typeface="Arial" panose="020B0604020202020204" pitchFamily="34" charset="0"/>
                <a:cs typeface="Arial" panose="020B0604020202020204" pitchFamily="34" charset="0"/>
              </a:rPr>
              <a:t>ТЕХНОЛОГИЙН КОМПАНИУДЫН АРГА БАРИЛ</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stretch>
            <a:fillRect/>
          </a:stretch>
        </p:blipFill>
        <p:spPr>
          <a:xfrm>
            <a:off x="565239" y="1103842"/>
            <a:ext cx="5715000" cy="4257675"/>
          </a:xfrm>
          <a:prstGeom prst="rect">
            <a:avLst/>
          </a:prstGeom>
        </p:spPr>
      </p:pic>
      <p:pic>
        <p:nvPicPr>
          <p:cNvPr id="3" name="Picture 2"/>
          <p:cNvPicPr>
            <a:picLocks noChangeAspect="1"/>
          </p:cNvPicPr>
          <p:nvPr/>
        </p:nvPicPr>
        <p:blipFill>
          <a:blip r:embed="rId3" cstate="print"/>
          <a:stretch>
            <a:fillRect/>
          </a:stretch>
        </p:blipFill>
        <p:spPr>
          <a:xfrm>
            <a:off x="6533208" y="1103841"/>
            <a:ext cx="5497954" cy="4257675"/>
          </a:xfrm>
          <a:prstGeom prst="rect">
            <a:avLst/>
          </a:prstGeom>
        </p:spPr>
      </p:pic>
      <p:sp>
        <p:nvSpPr>
          <p:cNvPr id="12" name="Content Placeholder 2"/>
          <p:cNvSpPr txBox="1">
            <a:spLocks/>
          </p:cNvSpPr>
          <p:nvPr/>
        </p:nvSpPr>
        <p:spPr>
          <a:xfrm>
            <a:off x="6533208" y="5361516"/>
            <a:ext cx="5453425" cy="1458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mn-MN" sz="2400" dirty="0" smtClean="0">
                <a:latin typeface="Arial" pitchFamily="34" charset="0"/>
                <a:cs typeface="Arial" pitchFamily="34" charset="0"/>
              </a:rPr>
              <a:t>Жижиг бизнесүүдэд илүү төвлөрөх</a:t>
            </a:r>
          </a:p>
        </p:txBody>
      </p:sp>
    </p:spTree>
    <p:extLst>
      <p:ext uri="{BB962C8B-B14F-4D97-AF65-F5344CB8AC3E}">
        <p14:creationId xmlns:p14="http://schemas.microsoft.com/office/powerpoint/2010/main" val="175241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pcss_17-04_0056.jpg"/>
          <p:cNvSpPr>
            <a:spLocks noChangeAspect="1" noChangeArrowheads="1"/>
          </p:cNvSpPr>
          <p:nvPr/>
        </p:nvSpPr>
        <p:spPr bwMode="auto">
          <a:xfrm>
            <a:off x="1679575" y="-2933700"/>
            <a:ext cx="8572500" cy="6124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1908219" y="355562"/>
            <a:ext cx="8534400" cy="533400"/>
          </a:xfrm>
          <a:prstGeom prst="rect">
            <a:avLst/>
          </a:prstGeom>
        </p:spPr>
        <p:txBody>
          <a:bodyPr vert="horz" lIns="91440" tIns="45720" rIns="91440" bIns="45720" rtlCol="0">
            <a:normAutofit/>
          </a:bodyPr>
          <a:lstStyle/>
          <a:p>
            <a:pPr marL="342900" indent="-342900" algn="ctr">
              <a:spcBef>
                <a:spcPct val="20000"/>
              </a:spcBef>
              <a:defRPr/>
            </a:pPr>
            <a:r>
              <a:rPr lang="mn-MN" sz="2800" dirty="0">
                <a:latin typeface="Arial" pitchFamily="34" charset="0"/>
                <a:cs typeface="Arial" pitchFamily="34" charset="0"/>
              </a:rPr>
              <a:t>“Үндэсний кибер аюулгүй байдлын стратеги”</a:t>
            </a:r>
          </a:p>
        </p:txBody>
      </p:sp>
      <p:sp>
        <p:nvSpPr>
          <p:cNvPr id="10" name="Content Placeholder 2"/>
          <p:cNvSpPr txBox="1">
            <a:spLocks/>
          </p:cNvSpPr>
          <p:nvPr/>
        </p:nvSpPr>
        <p:spPr>
          <a:xfrm>
            <a:off x="369954" y="1095375"/>
            <a:ext cx="11191741" cy="4191000"/>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defRPr/>
            </a:pPr>
            <a:r>
              <a:rPr lang="en-US" sz="2800" dirty="0" smtClean="0">
                <a:latin typeface="Arial" pitchFamily="34" charset="0"/>
                <a:cs typeface="Arial" pitchFamily="34" charset="0"/>
              </a:rPr>
              <a:t>Whole-of-government</a:t>
            </a:r>
            <a:r>
              <a:rPr lang="mn-MN" sz="2800" dirty="0" smtClean="0">
                <a:latin typeface="Arial" pitchFamily="34" charset="0"/>
                <a:cs typeface="Arial" pitchFamily="34" charset="0"/>
              </a:rPr>
              <a:t> /төрийн бүх байгууллагууд оролцох/</a:t>
            </a:r>
            <a:r>
              <a:rPr lang="en-US" sz="2800" dirty="0" smtClean="0">
                <a:latin typeface="Arial" pitchFamily="34" charset="0"/>
                <a:cs typeface="Arial" pitchFamily="34" charset="0"/>
              </a:rPr>
              <a:t> </a:t>
            </a:r>
            <a:r>
              <a:rPr lang="mn-MN" sz="2800" dirty="0">
                <a:latin typeface="Arial" pitchFamily="34" charset="0"/>
                <a:cs typeface="Arial" pitchFamily="34" charset="0"/>
              </a:rPr>
              <a:t>арга барил</a:t>
            </a:r>
          </a:p>
          <a:p>
            <a:pPr marL="342900" indent="-342900">
              <a:spcBef>
                <a:spcPct val="20000"/>
              </a:spcBef>
              <a:buFont typeface="Arial" pitchFamily="34" charset="0"/>
              <a:buChar char="•"/>
              <a:defRPr/>
            </a:pPr>
            <a:r>
              <a:rPr lang="mn-MN" sz="2800" dirty="0">
                <a:latin typeface="Arial" pitchFamily="34" charset="0"/>
                <a:cs typeface="Arial" pitchFamily="34" charset="0"/>
              </a:rPr>
              <a:t>Хувийн хэвшлийн оролцоо, тэдгээрийн дэмжлэг</a:t>
            </a:r>
          </a:p>
          <a:p>
            <a:pPr marL="342900" indent="-342900">
              <a:spcBef>
                <a:spcPct val="20000"/>
              </a:spcBef>
              <a:buFont typeface="Arial" pitchFamily="34" charset="0"/>
              <a:buChar char="•"/>
              <a:defRPr/>
            </a:pPr>
            <a:r>
              <a:rPr lang="mn-MN" sz="2800" dirty="0">
                <a:latin typeface="Arial" pitchFamily="34" charset="0"/>
                <a:cs typeface="Arial" pitchFamily="34" charset="0"/>
              </a:rPr>
              <a:t>Ажиллах хүчийг системтэйгээр хөгжүүлэх</a:t>
            </a:r>
          </a:p>
          <a:p>
            <a:pPr marL="342900" indent="-342900">
              <a:spcBef>
                <a:spcPct val="20000"/>
              </a:spcBef>
              <a:buFont typeface="Arial" pitchFamily="34" charset="0"/>
              <a:buChar char="•"/>
              <a:defRPr/>
            </a:pPr>
            <a:r>
              <a:rPr lang="mn-MN" sz="2800" dirty="0">
                <a:latin typeface="Arial" pitchFamily="34" charset="0"/>
                <a:cs typeface="Arial" pitchFamily="34" charset="0"/>
              </a:rPr>
              <a:t>Эрсдэл, аюул заналыг талаарх олон нийтийг мэдлэг, ухамсрыг дээшлүүлэх</a:t>
            </a:r>
          </a:p>
          <a:p>
            <a:pPr marL="342900" indent="-342900">
              <a:spcBef>
                <a:spcPct val="20000"/>
              </a:spcBef>
              <a:buFont typeface="Arial" pitchFamily="34" charset="0"/>
              <a:buChar char="•"/>
              <a:defRPr/>
            </a:pPr>
            <a:r>
              <a:rPr lang="mn-MN" sz="2800" dirty="0">
                <a:latin typeface="Arial" pitchFamily="34" charset="0"/>
                <a:cs typeface="Arial" pitchFamily="34" charset="0"/>
              </a:rPr>
              <a:t>Үндэсний кибер аюулгүй байдлыг дэмжихэд цэргийн кибер чадавхийг ашиглах /тусдаа, нэгдсэн, дэмжсэн хэлбэр бүхий/</a:t>
            </a:r>
          </a:p>
          <a:p>
            <a:pPr marL="342900" indent="-342900">
              <a:spcBef>
                <a:spcPct val="20000"/>
              </a:spcBef>
              <a:buFont typeface="Arial" pitchFamily="34" charset="0"/>
              <a:buChar char="•"/>
              <a:defRPr/>
            </a:pPr>
            <a:r>
              <a:rPr lang="mn-MN" sz="2800" dirty="0">
                <a:latin typeface="Arial" pitchFamily="34" charset="0"/>
                <a:cs typeface="Arial" pitchFamily="34" charset="0"/>
              </a:rPr>
              <a:t>Олон улсын хэмжээнд техникийн хамтын ажиллагааг хөгжүүлэх </a:t>
            </a:r>
          </a:p>
        </p:txBody>
      </p:sp>
      <p:sp>
        <p:nvSpPr>
          <p:cNvPr id="11" name="Rectangle 10"/>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107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pcss_17-04_0056.jpg"/>
          <p:cNvSpPr>
            <a:spLocks noChangeAspect="1" noChangeArrowheads="1"/>
          </p:cNvSpPr>
          <p:nvPr/>
        </p:nvSpPr>
        <p:spPr bwMode="auto">
          <a:xfrm>
            <a:off x="1679575" y="-2933700"/>
            <a:ext cx="8572500" cy="6124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50" name="Picture 2"/>
          <p:cNvPicPr>
            <a:picLocks noChangeAspect="1" noChangeArrowheads="1"/>
          </p:cNvPicPr>
          <p:nvPr/>
        </p:nvPicPr>
        <p:blipFill>
          <a:blip r:embed="rId2" cstate="print"/>
          <a:srcRect/>
          <a:stretch>
            <a:fillRect/>
          </a:stretch>
        </p:blipFill>
        <p:spPr bwMode="auto">
          <a:xfrm>
            <a:off x="873288" y="600501"/>
            <a:ext cx="10185074" cy="5733625"/>
          </a:xfrm>
          <a:prstGeom prst="rect">
            <a:avLst/>
          </a:prstGeom>
          <a:noFill/>
          <a:ln w="9525">
            <a:noFill/>
            <a:miter lim="800000"/>
            <a:headEnd/>
            <a:tailEnd/>
          </a:ln>
          <a:effectLst/>
        </p:spPr>
      </p:pic>
      <p:sp>
        <p:nvSpPr>
          <p:cNvPr id="8" name="Rectangle 7"/>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01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pcss_17-04_0056.jpg"/>
          <p:cNvSpPr>
            <a:spLocks noChangeAspect="1" noChangeArrowheads="1"/>
          </p:cNvSpPr>
          <p:nvPr/>
        </p:nvSpPr>
        <p:spPr bwMode="auto">
          <a:xfrm>
            <a:off x="1679575" y="-2933700"/>
            <a:ext cx="8572500" cy="6124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3" name="Picture 3"/>
          <p:cNvPicPr>
            <a:picLocks noChangeAspect="1" noChangeArrowheads="1"/>
          </p:cNvPicPr>
          <p:nvPr/>
        </p:nvPicPr>
        <p:blipFill>
          <a:blip r:embed="rId2" cstate="print"/>
          <a:srcRect/>
          <a:stretch>
            <a:fillRect/>
          </a:stretch>
        </p:blipFill>
        <p:spPr bwMode="auto">
          <a:xfrm>
            <a:off x="372333" y="1209675"/>
            <a:ext cx="11451409" cy="4317668"/>
          </a:xfrm>
          <a:prstGeom prst="rect">
            <a:avLst/>
          </a:prstGeom>
          <a:noFill/>
          <a:ln w="9525">
            <a:noFill/>
            <a:miter lim="800000"/>
            <a:headEnd/>
            <a:tailEnd/>
          </a:ln>
          <a:effectLst/>
        </p:spPr>
      </p:pic>
      <p:sp>
        <p:nvSpPr>
          <p:cNvPr id="10" name="Content Placeholder 2"/>
          <p:cNvSpPr txBox="1">
            <a:spLocks/>
          </p:cNvSpPr>
          <p:nvPr/>
        </p:nvSpPr>
        <p:spPr>
          <a:xfrm>
            <a:off x="1837386" y="324134"/>
            <a:ext cx="8534400" cy="533400"/>
          </a:xfrm>
          <a:prstGeom prst="rect">
            <a:avLst/>
          </a:prstGeom>
        </p:spPr>
        <p:txBody>
          <a:bodyPr vert="horz" lIns="91440" tIns="45720" rIns="91440" bIns="45720" rtlCol="0">
            <a:normAutofit/>
          </a:bodyPr>
          <a:lstStyle/>
          <a:p>
            <a:pPr marL="342900" indent="-342900" algn="ctr">
              <a:spcBef>
                <a:spcPct val="20000"/>
              </a:spcBef>
              <a:defRPr/>
            </a:pPr>
            <a:r>
              <a:rPr lang="mn-MN" sz="2400" dirty="0">
                <a:latin typeface="Arial" pitchFamily="34" charset="0"/>
                <a:cs typeface="Arial" pitchFamily="34" charset="0"/>
              </a:rPr>
              <a:t>“Сингапурын үндэсний кибер аюулгүй байдлын стратеги”</a:t>
            </a:r>
          </a:p>
        </p:txBody>
      </p:sp>
      <p:sp>
        <p:nvSpPr>
          <p:cNvPr id="11" name="Rectangle 10"/>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53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pcss_17-04_0056.jpg"/>
          <p:cNvSpPr>
            <a:spLocks noChangeAspect="1" noChangeArrowheads="1"/>
          </p:cNvSpPr>
          <p:nvPr/>
        </p:nvSpPr>
        <p:spPr bwMode="auto">
          <a:xfrm>
            <a:off x="1679575" y="-2933700"/>
            <a:ext cx="8572500" cy="6124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5" name="Picture 3"/>
          <p:cNvPicPr>
            <a:picLocks noChangeAspect="1" noChangeArrowheads="1"/>
          </p:cNvPicPr>
          <p:nvPr/>
        </p:nvPicPr>
        <p:blipFill>
          <a:blip r:embed="rId2" cstate="print"/>
          <a:srcRect/>
          <a:stretch>
            <a:fillRect/>
          </a:stretch>
        </p:blipFill>
        <p:spPr bwMode="auto">
          <a:xfrm>
            <a:off x="427081" y="1064524"/>
            <a:ext cx="11465707" cy="4870273"/>
          </a:xfrm>
          <a:prstGeom prst="rect">
            <a:avLst/>
          </a:prstGeom>
          <a:noFill/>
          <a:ln w="9525">
            <a:noFill/>
            <a:miter lim="800000"/>
            <a:headEnd/>
            <a:tailEnd/>
          </a:ln>
          <a:effectLst/>
        </p:spPr>
      </p:pic>
      <p:sp>
        <p:nvSpPr>
          <p:cNvPr id="8" name="Rectangle 7"/>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1837386" y="324134"/>
            <a:ext cx="8534400" cy="533400"/>
          </a:xfrm>
          <a:prstGeom prst="rect">
            <a:avLst/>
          </a:prstGeom>
        </p:spPr>
        <p:txBody>
          <a:bodyPr vert="horz" lIns="91440" tIns="45720" rIns="91440" bIns="45720" rtlCol="0">
            <a:normAutofit/>
          </a:bodyPr>
          <a:lstStyle/>
          <a:p>
            <a:pPr marL="342900" indent="-342900" algn="ctr">
              <a:spcBef>
                <a:spcPct val="20000"/>
              </a:spcBef>
              <a:defRPr/>
            </a:pPr>
            <a:r>
              <a:rPr lang="mn-MN" sz="2400" dirty="0" smtClean="0">
                <a:latin typeface="Arial" pitchFamily="34" charset="0"/>
                <a:cs typeface="Arial" pitchFamily="34" charset="0"/>
              </a:rPr>
              <a:t>“Испаний </a:t>
            </a:r>
            <a:r>
              <a:rPr lang="mn-MN" sz="2400" dirty="0">
                <a:latin typeface="Arial" pitchFamily="34" charset="0"/>
                <a:cs typeface="Arial" pitchFamily="34" charset="0"/>
              </a:rPr>
              <a:t>үндэсний кибер аюулгүй байдлын стратеги”</a:t>
            </a:r>
          </a:p>
        </p:txBody>
      </p:sp>
    </p:spTree>
    <p:extLst>
      <p:ext uri="{BB962C8B-B14F-4D97-AF65-F5344CB8AC3E}">
        <p14:creationId xmlns:p14="http://schemas.microsoft.com/office/powerpoint/2010/main" val="240798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016" y="2043993"/>
            <a:ext cx="10515600" cy="2623545"/>
          </a:xfrm>
        </p:spPr>
        <p:txBody>
          <a:bodyPr>
            <a:normAutofit/>
          </a:bodyPr>
          <a:lstStyle/>
          <a:p>
            <a:pPr marL="0" indent="0" algn="ctr">
              <a:buNone/>
            </a:pPr>
            <a:r>
              <a:rPr lang="mn-MN" sz="5400" dirty="0" smtClean="0">
                <a:latin typeface="Arial" panose="020B0604020202020204" pitchFamily="34" charset="0"/>
                <a:cs typeface="Arial" panose="020B0604020202020204" pitchFamily="34" charset="0"/>
              </a:rPr>
              <a:t>ГУРАВ. ХУУЛЬ, ЭРХ ЗҮЙН БАРИМТ БИЧГҮҮД</a:t>
            </a:r>
            <a:endParaRPr lang="en-US" sz="5400"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40772"/>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59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0330223"/>
              </p:ext>
            </p:extLst>
          </p:nvPr>
        </p:nvGraphicFramePr>
        <p:xfrm>
          <a:off x="559558" y="1008795"/>
          <a:ext cx="10959151" cy="5473890"/>
        </p:xfrm>
        <a:graphic>
          <a:graphicData uri="http://schemas.openxmlformats.org/drawingml/2006/table">
            <a:tbl>
              <a:tblPr firstRow="1" bandRow="1">
                <a:tableStyleId>{5A111915-BE36-4E01-A7E5-04B1672EAD32}</a:tableStyleId>
              </a:tblPr>
              <a:tblGrid>
                <a:gridCol w="6071841">
                  <a:extLst>
                    <a:ext uri="{9D8B030D-6E8A-4147-A177-3AD203B41FA5}">
                      <a16:colId xmlns:a16="http://schemas.microsoft.com/office/drawing/2014/main" val="20000"/>
                    </a:ext>
                  </a:extLst>
                </a:gridCol>
                <a:gridCol w="4887310">
                  <a:extLst>
                    <a:ext uri="{9D8B030D-6E8A-4147-A177-3AD203B41FA5}">
                      <a16:colId xmlns:a16="http://schemas.microsoft.com/office/drawing/2014/main" val="20001"/>
                    </a:ext>
                  </a:extLst>
                </a:gridCol>
              </a:tblGrid>
              <a:tr h="841157">
                <a:tc>
                  <a:txBody>
                    <a:bodyPr/>
                    <a:lstStyle/>
                    <a:p>
                      <a:pPr algn="ctr"/>
                      <a:r>
                        <a:rPr lang="mn-MN" sz="2400" dirty="0" smtClean="0">
                          <a:latin typeface="Arial" panose="020B0604020202020204" pitchFamily="34" charset="0"/>
                          <a:cs typeface="Arial" panose="020B0604020202020204" pitchFamily="34" charset="0"/>
                        </a:rPr>
                        <a:t>Хүчин</a:t>
                      </a:r>
                      <a:r>
                        <a:rPr lang="mn-MN" sz="2400" baseline="0" dirty="0" smtClean="0">
                          <a:latin typeface="Arial" panose="020B0604020202020204" pitchFamily="34" charset="0"/>
                          <a:cs typeface="Arial" panose="020B0604020202020204" pitchFamily="34" charset="0"/>
                        </a:rPr>
                        <a:t> төгөлдөр </a:t>
                      </a:r>
                      <a:r>
                        <a:rPr lang="mn-MN" sz="2400" dirty="0" smtClean="0">
                          <a:latin typeface="Arial" panose="020B0604020202020204" pitchFamily="34" charset="0"/>
                          <a:cs typeface="Arial" panose="020B0604020202020204" pitchFamily="34" charset="0"/>
                        </a:rPr>
                        <a:t>хуулиуд</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a:r>
                        <a:rPr lang="mn-MN" sz="2400" dirty="0" smtClean="0">
                          <a:latin typeface="Arial" panose="020B0604020202020204" pitchFamily="34" charset="0"/>
                          <a:cs typeface="Arial" panose="020B0604020202020204" pitchFamily="34" charset="0"/>
                        </a:rPr>
                        <a:t>Мэдээллийн</a:t>
                      </a:r>
                      <a:r>
                        <a:rPr lang="mn-MN" sz="2400" baseline="0" dirty="0" smtClean="0">
                          <a:latin typeface="Arial" panose="020B0604020202020204" pitchFamily="34" charset="0"/>
                          <a:cs typeface="Arial" panose="020B0604020202020204" pitchFamily="34" charset="0"/>
                        </a:rPr>
                        <a:t> аюулгүй байдлын ангилал</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10000"/>
                  </a:ext>
                </a:extLst>
              </a:tr>
              <a:tr h="1194276">
                <a:tc>
                  <a:txBody>
                    <a:bodyPr/>
                    <a:lstStyle/>
                    <a:p>
                      <a:r>
                        <a:rPr lang="mn-MN" sz="2400" strike="noStrike" dirty="0" smtClean="0">
                          <a:solidFill>
                            <a:schemeClr val="bg1">
                              <a:lumMod val="50000"/>
                            </a:schemeClr>
                          </a:solidFill>
                          <a:latin typeface="Arial" panose="020B0604020202020204" pitchFamily="34" charset="0"/>
                          <a:cs typeface="Arial" panose="020B0604020202020204" pitchFamily="34" charset="0"/>
                        </a:rPr>
                        <a:t>Төрийн</a:t>
                      </a:r>
                      <a:r>
                        <a:rPr lang="mn-MN" sz="2400" strike="noStrike" baseline="0" dirty="0" smtClean="0">
                          <a:solidFill>
                            <a:schemeClr val="bg1">
                              <a:lumMod val="50000"/>
                            </a:schemeClr>
                          </a:solidFill>
                          <a:latin typeface="Arial" panose="020B0604020202020204" pitchFamily="34" charset="0"/>
                          <a:cs typeface="Arial" panose="020B0604020202020204" pitchFamily="34" charset="0"/>
                        </a:rPr>
                        <a:t> нууцын тухай хууль /1995/</a:t>
                      </a:r>
                    </a:p>
                    <a:p>
                      <a:r>
                        <a:rPr lang="mn-MN" sz="2400" baseline="0" dirty="0" smtClean="0">
                          <a:latin typeface="Arial" panose="020B0604020202020204" pitchFamily="34" charset="0"/>
                          <a:cs typeface="Arial" panose="020B0604020202020204" pitchFamily="34" charset="0"/>
                        </a:rPr>
                        <a:t>Төрийн болон албаны нууцын тухай хууль /2016/</a:t>
                      </a:r>
                      <a:endParaRPr lang="en-US" sz="2400" b="1"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Нууц</a:t>
                      </a:r>
                      <a:r>
                        <a:rPr lang="mn-MN" sz="2400" baseline="0" dirty="0" smtClean="0">
                          <a:latin typeface="Arial" panose="020B0604020202020204" pitchFamily="34" charset="0"/>
                          <a:cs typeface="Arial" panose="020B0604020202020204" pitchFamily="34" charset="0"/>
                        </a:rPr>
                        <a:t>лагдмал байдал</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19">
                <a:tc>
                  <a:txBody>
                    <a:bodyPr/>
                    <a:lstStyle/>
                    <a:p>
                      <a:r>
                        <a:rPr lang="mn-MN" sz="2400" strike="noStrike" dirty="0" smtClean="0">
                          <a:solidFill>
                            <a:schemeClr val="bg1">
                              <a:lumMod val="50000"/>
                            </a:schemeClr>
                          </a:solidFill>
                          <a:latin typeface="Arial" panose="020B0604020202020204" pitchFamily="34" charset="0"/>
                          <a:cs typeface="Arial" panose="020B0604020202020204" pitchFamily="34" charset="0"/>
                        </a:rPr>
                        <a:t>Төрийн</a:t>
                      </a:r>
                      <a:r>
                        <a:rPr lang="mn-MN" sz="2400" strike="noStrike" baseline="0" dirty="0" smtClean="0">
                          <a:solidFill>
                            <a:schemeClr val="bg1">
                              <a:lumMod val="50000"/>
                            </a:schemeClr>
                          </a:solidFill>
                          <a:latin typeface="Arial" panose="020B0604020202020204" pitchFamily="34" charset="0"/>
                          <a:cs typeface="Arial" panose="020B0604020202020204" pitchFamily="34" charset="0"/>
                        </a:rPr>
                        <a:t> нууцын жагсаалт батлах тухай хууль /2004/</a:t>
                      </a:r>
                      <a:endParaRPr lang="en-US" sz="2400" strike="noStrike" dirty="0">
                        <a:solidFill>
                          <a:schemeClr val="bg1">
                            <a:lumMod val="50000"/>
                          </a:schemeClr>
                        </a:solidFill>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824619">
                <a:tc>
                  <a:txBody>
                    <a:bodyPr/>
                    <a:lstStyle/>
                    <a:p>
                      <a:r>
                        <a:rPr lang="mn-MN" sz="2400" dirty="0" smtClean="0">
                          <a:latin typeface="Arial" panose="020B0604020202020204" pitchFamily="34" charset="0"/>
                          <a:cs typeface="Arial" panose="020B0604020202020204" pitchFamily="34" charset="0"/>
                        </a:rPr>
                        <a:t>Байгууллагын нууцын тухай хууль /1995/</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Нууц</a:t>
                      </a:r>
                      <a:r>
                        <a:rPr lang="mn-MN" sz="2400" baseline="0" dirty="0" smtClean="0">
                          <a:latin typeface="Arial" panose="020B0604020202020204" pitchFamily="34" charset="0"/>
                          <a:cs typeface="Arial" panose="020B0604020202020204" pitchFamily="34" charset="0"/>
                        </a:rPr>
                        <a:t>лагдмал байдал</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24619">
                <a:tc>
                  <a:txBody>
                    <a:bodyPr/>
                    <a:lstStyle/>
                    <a:p>
                      <a:r>
                        <a:rPr lang="mn-MN" sz="2400" dirty="0" smtClean="0">
                          <a:latin typeface="Arial" panose="020B0604020202020204" pitchFamily="34" charset="0"/>
                          <a:cs typeface="Arial" panose="020B0604020202020204" pitchFamily="34" charset="0"/>
                        </a:rPr>
                        <a:t>Хувь хүнийн нууцын тухай хууль /1995/</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baseline="0" dirty="0" smtClean="0">
                          <a:latin typeface="Arial" pitchFamily="34" charset="0"/>
                          <a:cs typeface="Arial" pitchFamily="34" charset="0"/>
                        </a:rPr>
                        <a:t>Нууцлагдмал байдал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964600">
                <a:tc>
                  <a:txBody>
                    <a:bodyPr/>
                    <a:lstStyle/>
                    <a:p>
                      <a:r>
                        <a:rPr lang="mn-MN" sz="2400" dirty="0" smtClean="0">
                          <a:latin typeface="Arial" panose="020B0604020202020204" pitchFamily="34" charset="0"/>
                          <a:cs typeface="Arial" panose="020B0604020202020204" pitchFamily="34" charset="0"/>
                        </a:rPr>
                        <a:t>Тоон гарын үсгийн</a:t>
                      </a:r>
                      <a:r>
                        <a:rPr lang="mn-MN" sz="2400" baseline="0" dirty="0" smtClean="0">
                          <a:latin typeface="Arial" panose="020B0604020202020204" pitchFamily="34" charset="0"/>
                          <a:cs typeface="Arial" panose="020B0604020202020204" pitchFamily="34" charset="0"/>
                        </a:rPr>
                        <a:t> тухай хууль /2011/</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baseline="0" dirty="0" smtClean="0">
                          <a:latin typeface="Arial" pitchFamily="34" charset="0"/>
                          <a:cs typeface="Arial" pitchFamily="34" charset="0"/>
                        </a:rPr>
                        <a:t>Бүрэн бүтэн байдал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Rectangle 5"/>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42408" y="313902"/>
            <a:ext cx="10515600" cy="639810"/>
          </a:xfrm>
        </p:spPr>
        <p:txBody>
          <a:bodyPr>
            <a:normAutofit fontScale="90000"/>
          </a:bodyPr>
          <a:lstStyle/>
          <a:p>
            <a:r>
              <a:rPr lang="mn-MN" dirty="0" smtClean="0">
                <a:latin typeface="Arial" panose="020B0604020202020204" pitchFamily="34" charset="0"/>
                <a:cs typeface="Arial" panose="020B0604020202020204" pitchFamily="34" charset="0"/>
              </a:rPr>
              <a:t>БИЕ ДААСАН ХУУЛИУД</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623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6639195"/>
              </p:ext>
            </p:extLst>
          </p:nvPr>
        </p:nvGraphicFramePr>
        <p:xfrm>
          <a:off x="551399" y="985268"/>
          <a:ext cx="11049198" cy="5721857"/>
        </p:xfrm>
        <a:graphic>
          <a:graphicData uri="http://schemas.openxmlformats.org/drawingml/2006/table">
            <a:tbl>
              <a:tblPr firstRow="1" bandRow="1">
                <a:tableStyleId>{5A111915-BE36-4E01-A7E5-04B1672EAD32}</a:tableStyleId>
              </a:tblPr>
              <a:tblGrid>
                <a:gridCol w="6991284">
                  <a:extLst>
                    <a:ext uri="{9D8B030D-6E8A-4147-A177-3AD203B41FA5}">
                      <a16:colId xmlns:a16="http://schemas.microsoft.com/office/drawing/2014/main" val="20000"/>
                    </a:ext>
                  </a:extLst>
                </a:gridCol>
                <a:gridCol w="4057914">
                  <a:extLst>
                    <a:ext uri="{9D8B030D-6E8A-4147-A177-3AD203B41FA5}">
                      <a16:colId xmlns:a16="http://schemas.microsoft.com/office/drawing/2014/main" val="20001"/>
                    </a:ext>
                  </a:extLst>
                </a:gridCol>
              </a:tblGrid>
              <a:tr h="768545">
                <a:tc>
                  <a:txBody>
                    <a:bodyPr/>
                    <a:lstStyle/>
                    <a:p>
                      <a:pPr algn="ctr"/>
                      <a:r>
                        <a:rPr lang="mn-MN" sz="2400" dirty="0" smtClean="0">
                          <a:latin typeface="Arial" panose="020B0604020202020204" pitchFamily="34" charset="0"/>
                          <a:cs typeface="Arial" panose="020B0604020202020204" pitchFamily="34" charset="0"/>
                        </a:rPr>
                        <a:t>Хуулиуд</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a:r>
                        <a:rPr lang="mn-MN" sz="2400" dirty="0" smtClean="0">
                          <a:latin typeface="Arial" panose="020B0604020202020204" pitchFamily="34" charset="0"/>
                          <a:cs typeface="Arial" panose="020B0604020202020204" pitchFamily="34" charset="0"/>
                        </a:rPr>
                        <a:t>Мэдээллийн</a:t>
                      </a:r>
                      <a:r>
                        <a:rPr lang="mn-MN" sz="2400" baseline="0" dirty="0" smtClean="0">
                          <a:latin typeface="Arial" panose="020B0604020202020204" pitchFamily="34" charset="0"/>
                          <a:cs typeface="Arial" panose="020B0604020202020204" pitchFamily="34" charset="0"/>
                        </a:rPr>
                        <a:t> аюулгүй байдлын ангилал</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extLst>
                  <a:ext uri="{0D108BD9-81ED-4DB2-BD59-A6C34878D82A}">
                    <a16:rowId xmlns:a16="http://schemas.microsoft.com/office/drawing/2014/main" val="10000"/>
                  </a:ext>
                </a:extLst>
              </a:tr>
              <a:tr h="1789937">
                <a:tc>
                  <a:txBody>
                    <a:bodyPr/>
                    <a:lstStyle/>
                    <a:p>
                      <a:r>
                        <a:rPr lang="mn-MN" sz="2400" dirty="0" smtClean="0">
                          <a:latin typeface="Arial" panose="020B0604020202020204" pitchFamily="34" charset="0"/>
                          <a:cs typeface="Arial" panose="020B0604020202020204" pitchFamily="34" charset="0"/>
                        </a:rPr>
                        <a:t>Тагнуулын</a:t>
                      </a:r>
                      <a:r>
                        <a:rPr lang="mn-MN" sz="2400" baseline="0" dirty="0" smtClean="0">
                          <a:latin typeface="Arial" panose="020B0604020202020204" pitchFamily="34" charset="0"/>
                          <a:cs typeface="Arial" panose="020B0604020202020204" pitchFamily="34" charset="0"/>
                        </a:rPr>
                        <a:t> байгууллагын тухай хууль </a:t>
                      </a:r>
                      <a:r>
                        <a:rPr lang="en-US" sz="2400" baseline="0" dirty="0" smtClean="0">
                          <a:latin typeface="Arial" panose="020B0604020202020204" pitchFamily="34" charset="0"/>
                          <a:cs typeface="Arial" panose="020B0604020202020204" pitchFamily="34" charset="0"/>
                        </a:rPr>
                        <a:t> </a:t>
                      </a:r>
                      <a:r>
                        <a:rPr lang="mn-MN" sz="2400" baseline="0" dirty="0" smtClean="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11.1.6.</a:t>
                      </a:r>
                      <a:r>
                        <a:rPr lang="mn-MN" sz="2400" dirty="0" smtClean="0">
                          <a:latin typeface="Arial" panose="020B0604020202020204" pitchFamily="34" charset="0"/>
                          <a:cs typeface="Arial" panose="020B0604020202020204" pitchFamily="34" charset="0"/>
                        </a:rPr>
                        <a:t>төрийн болон онц чухал мэдээллийн сүлжээ, харилцаа холбооны аюулгүй байдлыг хангах, цахим аюул, заналтай тэмцэх;</a:t>
                      </a:r>
                      <a:r>
                        <a:rPr lang="mn-MN" sz="2400" baseline="0" dirty="0" smtClean="0">
                          <a:latin typeface="Arial" panose="020B0604020202020204" pitchFamily="34" charset="0"/>
                          <a:cs typeface="Arial" panose="020B0604020202020204" pitchFamily="34" charset="0"/>
                        </a:rPr>
                        <a:t>/</a:t>
                      </a:r>
                      <a:endParaRPr lang="en-US" sz="2400" b="1"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Нууцлагдмал</a:t>
                      </a:r>
                      <a:r>
                        <a:rPr lang="mn-MN" sz="2400" baseline="0" dirty="0" smtClean="0">
                          <a:latin typeface="Arial" panose="020B0604020202020204" pitchFamily="34" charset="0"/>
                          <a:cs typeface="Arial" panose="020B0604020202020204" pitchFamily="34" charset="0"/>
                        </a:rPr>
                        <a:t> байдал, бүрэн бүтэн байдал, хүртээмжтэй байдал</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89937">
                <a:tc>
                  <a:txBody>
                    <a:bodyPr/>
                    <a:lstStyle/>
                    <a:p>
                      <a:r>
                        <a:rPr lang="mn-MN" sz="2400" dirty="0" smtClean="0">
                          <a:latin typeface="Arial" panose="020B0604020202020204" pitchFamily="34" charset="0"/>
                          <a:cs typeface="Arial" panose="020B0604020202020204" pitchFamily="34" charset="0"/>
                        </a:rPr>
                        <a:t>Харилцаа холбооны тухай хууль </a:t>
                      </a:r>
                    </a:p>
                    <a:p>
                      <a:r>
                        <a:rPr lang="mn-M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6.1.7.</a:t>
                      </a:r>
                      <a:r>
                        <a:rPr lang="en-US" sz="2400" baseline="0" dirty="0" smtClean="0">
                          <a:latin typeface="Arial" panose="020B0604020202020204" pitchFamily="34" charset="0"/>
                          <a:cs typeface="Arial" panose="020B0604020202020204" pitchFamily="34" charset="0"/>
                        </a:rPr>
                        <a:t> </a:t>
                      </a:r>
                      <a:r>
                        <a:rPr lang="mn-MN" sz="2400" baseline="0" dirty="0" smtClean="0">
                          <a:latin typeface="Arial" panose="020B0604020202020204" pitchFamily="34" charset="0"/>
                          <a:cs typeface="Arial" panose="020B0604020202020204" pitchFamily="34" charset="0"/>
                        </a:rPr>
                        <a:t>харилцаа холбооны үйлчилгээг найдвартай, шуурхай, чанартай байлгах, захидал харилцааны нууцын хамгаалалтанд хяналт тавих</a:t>
                      </a:r>
                      <a:r>
                        <a:rPr lang="en-US" sz="2400" baseline="0" dirty="0" smtClean="0">
                          <a:latin typeface="Arial" panose="020B0604020202020204" pitchFamily="34" charset="0"/>
                          <a:cs typeface="Arial" panose="020B0604020202020204" pitchFamily="34" charset="0"/>
                        </a:rPr>
                        <a:t>;</a:t>
                      </a:r>
                      <a:r>
                        <a:rPr lang="mn-MN" sz="2400" baseline="0" dirty="0" smtClean="0">
                          <a:latin typeface="Arial" panose="020B0604020202020204" pitchFamily="34" charset="0"/>
                          <a:cs typeface="Arial" panose="020B0604020202020204" pitchFamily="34" charset="0"/>
                        </a:rPr>
                        <a:t>/</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2400" dirty="0" smtClean="0">
                          <a:latin typeface="Arial" panose="020B0604020202020204" pitchFamily="34" charset="0"/>
                          <a:cs typeface="Arial" panose="020B0604020202020204" pitchFamily="34" charset="0"/>
                        </a:rPr>
                        <a:t>Нууцлагдмал</a:t>
                      </a:r>
                      <a:r>
                        <a:rPr lang="mn-MN" sz="2400" baseline="0" dirty="0" smtClean="0">
                          <a:latin typeface="Arial" panose="020B0604020202020204" pitchFamily="34" charset="0"/>
                          <a:cs typeface="Arial" panose="020B0604020202020204" pitchFamily="34" charset="0"/>
                        </a:rPr>
                        <a:t> байдал, хүртээмжтэй байдал</a:t>
                      </a:r>
                      <a:endParaRPr lang="en-US" sz="2400" dirty="0" smtClean="0">
                        <a:latin typeface="Arial" panose="020B0604020202020204" pitchFamily="34" charset="0"/>
                        <a:cs typeface="Arial" panose="020B0604020202020204" pitchFamily="34" charset="0"/>
                      </a:endParaRPr>
                    </a:p>
                    <a:p>
                      <a:endParaRPr lang="en-US" sz="2400" dirty="0">
                        <a:solidFill>
                          <a:schemeClr val="accent1"/>
                        </a:solidFill>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08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2400" dirty="0" smtClean="0">
                          <a:latin typeface="Arial" panose="020B0604020202020204" pitchFamily="34" charset="0"/>
                          <a:cs typeface="Arial" panose="020B0604020202020204" pitchFamily="34" charset="0"/>
                        </a:rPr>
                        <a:t>Харилцаа холбооны тухай хууль </a:t>
                      </a:r>
                    </a:p>
                    <a:p>
                      <a:r>
                        <a:rPr lang="mn-MN" sz="2400" dirty="0" smtClean="0">
                          <a:latin typeface="Arial" panose="020B0604020202020204" pitchFamily="34" charset="0"/>
                          <a:cs typeface="Arial" panose="020B0604020202020204" pitchFamily="34" charset="0"/>
                        </a:rPr>
                        <a:t>/Тусгай хэрэглээний</a:t>
                      </a:r>
                      <a:r>
                        <a:rPr lang="mn-MN" sz="2400" baseline="0" dirty="0" smtClean="0">
                          <a:latin typeface="Arial" panose="020B0604020202020204" pitchFamily="34" charset="0"/>
                          <a:cs typeface="Arial" panose="020B0604020202020204" pitchFamily="34" charset="0"/>
                        </a:rPr>
                        <a:t> холбооны с</a:t>
                      </a:r>
                      <a:r>
                        <a:rPr lang="mn-MN" sz="2400" dirty="0" smtClean="0">
                          <a:latin typeface="Arial" panose="020B0604020202020204" pitchFamily="34" charset="0"/>
                          <a:cs typeface="Arial" panose="020B0604020202020204" pitchFamily="34" charset="0"/>
                        </a:rPr>
                        <a:t>үлжээ зохион байгуулах</a:t>
                      </a:r>
                      <a:r>
                        <a:rPr lang="mn-MN" sz="2400" baseline="0" dirty="0" smtClean="0">
                          <a:latin typeface="Arial" panose="020B0604020202020204" pitchFamily="34" charset="0"/>
                          <a:cs typeface="Arial" panose="020B0604020202020204" pitchFamily="34" charset="0"/>
                        </a:rPr>
                        <a:t> </a:t>
                      </a:r>
                      <a:r>
                        <a:rPr lang="en-US" sz="2400" baseline="0" dirty="0" smtClean="0">
                          <a:latin typeface="Arial" panose="020B0604020202020204" pitchFamily="34" charset="0"/>
                          <a:cs typeface="Arial" panose="020B0604020202020204" pitchFamily="34" charset="0"/>
                        </a:rPr>
                        <a:t>(20 </a:t>
                      </a:r>
                      <a:r>
                        <a:rPr lang="mn-MN" sz="2400" baseline="0" dirty="0" smtClean="0">
                          <a:latin typeface="Arial" panose="020B0604020202020204" pitchFamily="34" charset="0"/>
                          <a:cs typeface="Arial" panose="020B0604020202020204" pitchFamily="34" charset="0"/>
                        </a:rPr>
                        <a:t>дугаар зүйл</a:t>
                      </a:r>
                      <a:r>
                        <a:rPr lang="en-US" sz="2400" baseline="0" dirty="0" smtClean="0">
                          <a:latin typeface="Arial" panose="020B0604020202020204" pitchFamily="34" charset="0"/>
                          <a:cs typeface="Arial" panose="020B0604020202020204" pitchFamily="34" charset="0"/>
                        </a:rPr>
                        <a:t>)</a:t>
                      </a:r>
                      <a:r>
                        <a:rPr lang="mn-MN" sz="2400" baseline="0" dirty="0" smtClean="0">
                          <a:latin typeface="Arial" panose="020B0604020202020204" pitchFamily="34" charset="0"/>
                          <a:cs typeface="Arial" panose="020B0604020202020204" pitchFamily="34" charset="0"/>
                        </a:rPr>
                        <a:t>/</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2400" dirty="0" smtClean="0">
                          <a:latin typeface="Arial" panose="020B0604020202020204" pitchFamily="34" charset="0"/>
                          <a:cs typeface="Arial" panose="020B0604020202020204" pitchFamily="34" charset="0"/>
                        </a:rPr>
                        <a:t>Нууцлагдмал</a:t>
                      </a:r>
                      <a:r>
                        <a:rPr lang="mn-MN" sz="2400" baseline="0" dirty="0" smtClean="0">
                          <a:latin typeface="Arial" panose="020B0604020202020204" pitchFamily="34" charset="0"/>
                          <a:cs typeface="Arial" panose="020B0604020202020204" pitchFamily="34" charset="0"/>
                        </a:rPr>
                        <a:t> байдал, хүртээмжтэй байдал</a:t>
                      </a:r>
                      <a:endParaRPr lang="en-US" sz="2400" dirty="0" smtClean="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itle 1"/>
          <p:cNvSpPr>
            <a:spLocks noGrp="1"/>
          </p:cNvSpPr>
          <p:nvPr>
            <p:ph type="title"/>
          </p:nvPr>
        </p:nvSpPr>
        <p:spPr>
          <a:xfrm>
            <a:off x="442408" y="313902"/>
            <a:ext cx="10515600" cy="639810"/>
          </a:xfrm>
        </p:spPr>
        <p:txBody>
          <a:bodyPr>
            <a:normAutofit fontScale="90000"/>
          </a:bodyPr>
          <a:lstStyle/>
          <a:p>
            <a:r>
              <a:rPr lang="mn-MN" dirty="0" smtClean="0">
                <a:latin typeface="Arial" panose="020B0604020202020204" pitchFamily="34" charset="0"/>
                <a:cs typeface="Arial" panose="020B0604020202020204" pitchFamily="34" charset="0"/>
              </a:rPr>
              <a:t>БУСАД ХУУЛИУДАД</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302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4074018048"/>
              </p:ext>
            </p:extLst>
          </p:nvPr>
        </p:nvGraphicFramePr>
        <p:xfrm>
          <a:off x="163773" y="423082"/>
          <a:ext cx="11873552" cy="594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3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789349"/>
              </p:ext>
            </p:extLst>
          </p:nvPr>
        </p:nvGraphicFramePr>
        <p:xfrm>
          <a:off x="578692" y="1105469"/>
          <a:ext cx="10858131" cy="4790363"/>
        </p:xfrm>
        <a:graphic>
          <a:graphicData uri="http://schemas.openxmlformats.org/drawingml/2006/table">
            <a:tbl>
              <a:tblPr firstRow="1" bandRow="1">
                <a:tableStyleId>{5A111915-BE36-4E01-A7E5-04B1672EAD32}</a:tableStyleId>
              </a:tblPr>
              <a:tblGrid>
                <a:gridCol w="1613664">
                  <a:extLst>
                    <a:ext uri="{9D8B030D-6E8A-4147-A177-3AD203B41FA5}">
                      <a16:colId xmlns:a16="http://schemas.microsoft.com/office/drawing/2014/main" val="20000"/>
                    </a:ext>
                  </a:extLst>
                </a:gridCol>
                <a:gridCol w="9244467">
                  <a:extLst>
                    <a:ext uri="{9D8B030D-6E8A-4147-A177-3AD203B41FA5}">
                      <a16:colId xmlns:a16="http://schemas.microsoft.com/office/drawing/2014/main" val="20001"/>
                    </a:ext>
                  </a:extLst>
                </a:gridCol>
              </a:tblGrid>
              <a:tr h="878582">
                <a:tc gridSpan="2">
                  <a:txBody>
                    <a:bodyPr/>
                    <a:lstStyle/>
                    <a:p>
                      <a:pPr algn="ctr"/>
                      <a:r>
                        <a:rPr lang="mn-MN" sz="2400" dirty="0" smtClean="0">
                          <a:latin typeface="Arial" panose="020B0604020202020204" pitchFamily="34" charset="0"/>
                          <a:cs typeface="Arial" panose="020B0604020202020204" pitchFamily="34" charset="0"/>
                        </a:rPr>
                        <a:t>Мэдээллийн нууцлагдмал,</a:t>
                      </a:r>
                      <a:r>
                        <a:rPr lang="mn-MN" sz="2400" baseline="0" dirty="0" smtClean="0">
                          <a:latin typeface="Arial" panose="020B0604020202020204" pitchFamily="34" charset="0"/>
                          <a:cs typeface="Arial" panose="020B0604020202020204" pitchFamily="34" charset="0"/>
                        </a:rPr>
                        <a:t> бүрэн бүтэн, хүртээмжтэй байдлын эсрэг гэмт хэрэг</a:t>
                      </a:r>
                      <a:endParaRPr lang="en-US" sz="2400" dirty="0">
                        <a:latin typeface="Arial"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hMerge="1">
                  <a:txBody>
                    <a:bodyPr/>
                    <a:lstStyle/>
                    <a:p>
                      <a:endParaRPr lang="en-US" sz="2000" dirty="0"/>
                    </a:p>
                  </a:txBody>
                  <a:tcPr/>
                </a:tc>
                <a:extLst>
                  <a:ext uri="{0D108BD9-81ED-4DB2-BD59-A6C34878D82A}">
                    <a16:rowId xmlns:a16="http://schemas.microsoft.com/office/drawing/2014/main" val="10000"/>
                  </a:ext>
                </a:extLst>
              </a:tr>
              <a:tr h="2074568">
                <a:tc gridSpan="2">
                  <a:txBody>
                    <a:bodyPr/>
                    <a:lstStyle/>
                    <a:p>
                      <a:pPr algn="l"/>
                      <a:r>
                        <a:rPr lang="mn-MN" sz="2400" dirty="0" smtClean="0">
                          <a:latin typeface="Arial" panose="020B0604020202020204" pitchFamily="34" charset="0"/>
                          <a:cs typeface="Arial" panose="020B0604020202020204" pitchFamily="34" charset="0"/>
                        </a:rPr>
                        <a:t>26 дугаар бүлэг. Цахим</a:t>
                      </a:r>
                      <a:r>
                        <a:rPr lang="mn-MN" sz="2400" baseline="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мэдээллийн</a:t>
                      </a:r>
                      <a:r>
                        <a:rPr lang="mn-MN" sz="2400" baseline="0" dirty="0" smtClean="0">
                          <a:latin typeface="Arial" panose="020B0604020202020204" pitchFamily="34" charset="0"/>
                          <a:cs typeface="Arial" panose="020B0604020202020204" pitchFamily="34" charset="0"/>
                        </a:rPr>
                        <a:t> аюулгүй байдлын эсрэг гэмт хэрэг</a:t>
                      </a:r>
                    </a:p>
                    <a:p>
                      <a:pPr algn="l"/>
                      <a:r>
                        <a:rPr lang="mn-MN" sz="2400" dirty="0" smtClean="0">
                          <a:latin typeface="Arial" panose="020B0604020202020204" pitchFamily="34" charset="0"/>
                          <a:cs typeface="Arial" panose="020B0604020202020204" pitchFamily="34" charset="0"/>
                        </a:rPr>
                        <a:t>26.1. Цахим</a:t>
                      </a:r>
                      <a:r>
                        <a:rPr lang="mn-MN" sz="2400" baseline="0" dirty="0" smtClean="0">
                          <a:latin typeface="Arial" panose="020B0604020202020204" pitchFamily="34" charset="0"/>
                          <a:cs typeface="Arial" panose="020B0604020202020204" pitchFamily="34" charset="0"/>
                        </a:rPr>
                        <a:t>  мэдээлэлд хууль бусаар халдах</a:t>
                      </a:r>
                    </a:p>
                    <a:p>
                      <a:pPr algn="l"/>
                      <a:r>
                        <a:rPr lang="mn-MN" sz="2400" baseline="0" dirty="0" smtClean="0">
                          <a:latin typeface="Arial" panose="020B0604020202020204" pitchFamily="34" charset="0"/>
                          <a:cs typeface="Arial" panose="020B0604020202020204" pitchFamily="34" charset="0"/>
                        </a:rPr>
                        <a:t>26.2. Цахим мэдээллийн сүлжээнд хууль бусаар халдах программ, техник хэрэгсэл бэлтгэх, борлуулах</a:t>
                      </a:r>
                    </a:p>
                    <a:p>
                      <a:pPr algn="l"/>
                      <a:r>
                        <a:rPr lang="mn-MN" sz="2400" baseline="0" dirty="0" smtClean="0">
                          <a:latin typeface="Arial" panose="020B0604020202020204" pitchFamily="34" charset="0"/>
                          <a:cs typeface="Arial" panose="020B0604020202020204" pitchFamily="34" charset="0"/>
                        </a:rPr>
                        <a:t>26.3. Хор хөнөөлт программ хангамж бүтээх, ашиглах, тараах</a:t>
                      </a:r>
                      <a:endParaRPr lang="en-US" sz="2400" b="0" dirty="0">
                        <a:latin typeface="Arial"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hMerge="1">
                  <a:txBody>
                    <a:bodyPr/>
                    <a:lstStyle/>
                    <a:p>
                      <a:endParaRPr lang="en-US" sz="2000" dirty="0"/>
                    </a:p>
                  </a:txBody>
                  <a:tcPr/>
                </a:tc>
                <a:extLst>
                  <a:ext uri="{0D108BD9-81ED-4DB2-BD59-A6C34878D82A}">
                    <a16:rowId xmlns:a16="http://schemas.microsoft.com/office/drawing/2014/main" val="10001"/>
                  </a:ext>
                </a:extLst>
              </a:tr>
              <a:tr h="488101">
                <a:tc>
                  <a:txBody>
                    <a:bodyPr/>
                    <a:lstStyle/>
                    <a:p>
                      <a:pPr algn="ctr"/>
                      <a:r>
                        <a:rPr lang="mn-MN" sz="2400" dirty="0" smtClean="0">
                          <a:latin typeface="Arial" panose="020B0604020202020204" pitchFamily="34" charset="0"/>
                          <a:cs typeface="Arial" panose="020B0604020202020204" pitchFamily="34" charset="0"/>
                        </a:rPr>
                        <a:t>13.11</a:t>
                      </a:r>
                      <a:endParaRPr lang="en-US" sz="2400" b="1"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Хувь</a:t>
                      </a:r>
                      <a:r>
                        <a:rPr lang="mn-MN" sz="2400" baseline="0" dirty="0" smtClean="0">
                          <a:latin typeface="Arial" panose="020B0604020202020204" pitchFamily="34" charset="0"/>
                          <a:cs typeface="Arial" panose="020B0604020202020204" pitchFamily="34" charset="0"/>
                        </a:rPr>
                        <a:t> хүний нууцыг задруулах</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88101">
                <a:tc>
                  <a:txBody>
                    <a:bodyPr/>
                    <a:lstStyle/>
                    <a:p>
                      <a:pPr algn="ctr"/>
                      <a:r>
                        <a:rPr lang="mn-MN" sz="2400" dirty="0" smtClean="0">
                          <a:latin typeface="Arial" panose="020B0604020202020204" pitchFamily="34" charset="0"/>
                          <a:cs typeface="Arial" panose="020B0604020202020204" pitchFamily="34" charset="0"/>
                        </a:rPr>
                        <a:t>18.17</a:t>
                      </a:r>
                      <a:endParaRPr lang="en-US" sz="2400" b="1"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Аж ахуйн</a:t>
                      </a:r>
                      <a:r>
                        <a:rPr lang="mn-MN" sz="2400" baseline="0" dirty="0" smtClean="0">
                          <a:latin typeface="Arial" panose="020B0604020202020204" pitchFamily="34" charset="0"/>
                          <a:cs typeface="Arial" panose="020B0604020202020204" pitchFamily="34" charset="0"/>
                        </a:rPr>
                        <a:t> үйл ажиллагааны нууцад халдах</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61011">
                <a:tc>
                  <a:txBody>
                    <a:bodyPr/>
                    <a:lstStyle/>
                    <a:p>
                      <a:pPr algn="ctr"/>
                      <a:r>
                        <a:rPr lang="mn-MN" sz="2400" dirty="0" smtClean="0">
                          <a:latin typeface="Arial" panose="020B0604020202020204" pitchFamily="34" charset="0"/>
                          <a:cs typeface="Arial" panose="020B0604020202020204" pitchFamily="34" charset="0"/>
                        </a:rPr>
                        <a:t>19.10</a:t>
                      </a:r>
                      <a:endParaRPr lang="en-US" sz="2400" b="1"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mn-MN" sz="2400" dirty="0" smtClean="0">
                          <a:latin typeface="Arial" panose="020B0604020202020204" pitchFamily="34" charset="0"/>
                          <a:cs typeface="Arial" panose="020B0604020202020204" pitchFamily="34" charset="0"/>
                        </a:rPr>
                        <a:t>Төрийн нууцыг задруулах</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42408" y="313902"/>
            <a:ext cx="10515600" cy="639810"/>
          </a:xfrm>
        </p:spPr>
        <p:txBody>
          <a:bodyPr>
            <a:normAutofit fontScale="90000"/>
          </a:bodyPr>
          <a:lstStyle/>
          <a:p>
            <a:r>
              <a:rPr lang="mn-MN" dirty="0" smtClean="0">
                <a:latin typeface="Arial" panose="020B0604020202020204" pitchFamily="34" charset="0"/>
                <a:cs typeface="Arial" panose="020B0604020202020204" pitchFamily="34" charset="0"/>
              </a:rPr>
              <a:t>ЭРҮҮГИЙН ХУУЛЬД /2015/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53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1931026"/>
            <a:ext cx="9144000" cy="548640"/>
          </a:xfrm>
        </p:spPr>
        <p:txBody>
          <a:bodyPr>
            <a:noAutofit/>
          </a:bodyPr>
          <a:lstStyle/>
          <a:p>
            <a:pPr algn="ctr"/>
            <a:r>
              <a:rPr lang="mn-MN" sz="3600" dirty="0">
                <a:solidFill>
                  <a:schemeClr val="accent1">
                    <a:lumMod val="75000"/>
                  </a:schemeClr>
                </a:solidFill>
                <a:latin typeface="Arial" pitchFamily="34" charset="0"/>
                <a:cs typeface="Arial" pitchFamily="34" charset="0"/>
              </a:rPr>
              <a:t>Монгол Улсын үндэсний аюулгүй байдлын үзэл </a:t>
            </a:r>
            <a:r>
              <a:rPr lang="mn-MN" sz="3600" dirty="0" smtClean="0">
                <a:solidFill>
                  <a:schemeClr val="accent1">
                    <a:lumMod val="75000"/>
                  </a:schemeClr>
                </a:solidFill>
                <a:latin typeface="Arial" pitchFamily="34" charset="0"/>
                <a:cs typeface="Arial" pitchFamily="34" charset="0"/>
              </a:rPr>
              <a:t>баримтлал /2010</a:t>
            </a:r>
            <a:r>
              <a:rPr lang="en-US" sz="3600" dirty="0" smtClean="0">
                <a:solidFill>
                  <a:schemeClr val="accent1">
                    <a:lumMod val="75000"/>
                  </a:schemeClr>
                </a:solidFill>
                <a:latin typeface="Arial" pitchFamily="34" charset="0"/>
                <a:cs typeface="Arial" pitchFamily="34" charset="0"/>
              </a:rPr>
              <a:t> </a:t>
            </a:r>
            <a:r>
              <a:rPr lang="mn-MN" sz="3600" dirty="0" smtClean="0">
                <a:solidFill>
                  <a:schemeClr val="accent1">
                    <a:lumMod val="75000"/>
                  </a:schemeClr>
                </a:solidFill>
                <a:latin typeface="Arial" pitchFamily="34" charset="0"/>
                <a:cs typeface="Arial" pitchFamily="34" charset="0"/>
              </a:rPr>
              <a:t>он/</a:t>
            </a:r>
            <a:endParaRPr lang="en-US" sz="3600" dirty="0">
              <a:solidFill>
                <a:schemeClr val="accent1">
                  <a:lumMod val="75000"/>
                </a:schemeClr>
              </a:solidFill>
              <a:latin typeface="Arial" pitchFamily="34" charset="0"/>
              <a:cs typeface="Arial" pitchFamily="34" charset="0"/>
            </a:endParaRPr>
          </a:p>
        </p:txBody>
      </p:sp>
      <p:sp>
        <p:nvSpPr>
          <p:cNvPr id="5" name="Content Placeholder 2"/>
          <p:cNvSpPr>
            <a:spLocks noGrp="1"/>
          </p:cNvSpPr>
          <p:nvPr>
            <p:ph idx="1"/>
          </p:nvPr>
        </p:nvSpPr>
        <p:spPr>
          <a:xfrm>
            <a:off x="1524000" y="2870122"/>
            <a:ext cx="9144000" cy="3175834"/>
          </a:xfrm>
        </p:spPr>
        <p:txBody>
          <a:bodyPr>
            <a:noAutofit/>
          </a:bodyPr>
          <a:lstStyle/>
          <a:p>
            <a:pPr lvl="1">
              <a:buNone/>
            </a:pPr>
            <a:r>
              <a:rPr lang="mn-MN" sz="3200" dirty="0" smtClean="0">
                <a:latin typeface="Arial" pitchFamily="34" charset="0"/>
                <a:cs typeface="Arial" pitchFamily="34" charset="0"/>
              </a:rPr>
              <a:t>-</a:t>
            </a:r>
            <a:r>
              <a:rPr lang="mn-MN" sz="3200" i="1" dirty="0" smtClean="0">
                <a:latin typeface="Arial" pitchFamily="34" charset="0"/>
                <a:cs typeface="Arial" pitchFamily="34" charset="0"/>
              </a:rPr>
              <a:t>Мэдээллийн салбарт үндэсний ашиг сонирхолыг хамгаалах </a:t>
            </a:r>
            <a:r>
              <a:rPr lang="en-US" sz="3200" i="1" dirty="0" smtClean="0">
                <a:latin typeface="Arial" pitchFamily="34" charset="0"/>
                <a:cs typeface="Arial" pitchFamily="34" charset="0"/>
              </a:rPr>
              <a:t>(</a:t>
            </a:r>
            <a:r>
              <a:rPr lang="mn-MN" sz="3200" i="1" dirty="0" smtClean="0">
                <a:latin typeface="Arial" pitchFamily="34" charset="0"/>
                <a:cs typeface="Arial" pitchFamily="34" charset="0"/>
              </a:rPr>
              <a:t>12 зүйл</a:t>
            </a:r>
            <a:r>
              <a:rPr lang="en-US" sz="3200" i="1" dirty="0" smtClean="0">
                <a:latin typeface="Arial" pitchFamily="34" charset="0"/>
                <a:cs typeface="Arial" pitchFamily="34" charset="0"/>
              </a:rPr>
              <a:t>)</a:t>
            </a:r>
            <a:endParaRPr lang="mn-MN" sz="3200" i="1" dirty="0" smtClean="0">
              <a:latin typeface="Arial" pitchFamily="34" charset="0"/>
              <a:cs typeface="Arial" pitchFamily="34" charset="0"/>
            </a:endParaRPr>
          </a:p>
          <a:p>
            <a:pPr lvl="1">
              <a:buNone/>
            </a:pPr>
            <a:r>
              <a:rPr lang="mn-MN" sz="3200" i="1" dirty="0" smtClean="0">
                <a:latin typeface="Arial" pitchFamily="34" charset="0"/>
                <a:cs typeface="Arial" pitchFamily="34" charset="0"/>
              </a:rPr>
              <a:t>-Мэдээллийн бүрэн бүтэн байдал </a:t>
            </a:r>
            <a:r>
              <a:rPr lang="en-US" sz="3200" i="1" dirty="0" smtClean="0">
                <a:latin typeface="Arial" pitchFamily="34" charset="0"/>
                <a:cs typeface="Arial" pitchFamily="34" charset="0"/>
              </a:rPr>
              <a:t>(6 </a:t>
            </a:r>
            <a:r>
              <a:rPr lang="mn-MN" sz="3200" i="1" dirty="0" smtClean="0">
                <a:latin typeface="Arial" pitchFamily="34" charset="0"/>
                <a:cs typeface="Arial" pitchFamily="34" charset="0"/>
              </a:rPr>
              <a:t>зүйл</a:t>
            </a:r>
            <a:r>
              <a:rPr lang="en-US" sz="3200" i="1" dirty="0" smtClean="0">
                <a:latin typeface="Arial" pitchFamily="34" charset="0"/>
                <a:cs typeface="Arial" pitchFamily="34" charset="0"/>
              </a:rPr>
              <a:t>)</a:t>
            </a:r>
          </a:p>
          <a:p>
            <a:pPr lvl="1">
              <a:buNone/>
            </a:pPr>
            <a:r>
              <a:rPr lang="en-US" sz="3200" i="1" dirty="0" smtClean="0">
                <a:latin typeface="Arial" pitchFamily="34" charset="0"/>
                <a:cs typeface="Arial" pitchFamily="34" charset="0"/>
              </a:rPr>
              <a:t>-</a:t>
            </a:r>
            <a:r>
              <a:rPr lang="mn-MN" sz="3200" i="1" dirty="0" smtClean="0">
                <a:latin typeface="Arial" pitchFamily="34" charset="0"/>
                <a:cs typeface="Arial" pitchFamily="34" charset="0"/>
              </a:rPr>
              <a:t>Мэдээллийн нууцлал </a:t>
            </a:r>
            <a:r>
              <a:rPr lang="en-US" sz="3200" i="1" dirty="0" smtClean="0">
                <a:latin typeface="Arial" pitchFamily="34" charset="0"/>
                <a:cs typeface="Arial" pitchFamily="34" charset="0"/>
              </a:rPr>
              <a:t>(7 </a:t>
            </a:r>
            <a:r>
              <a:rPr lang="mn-MN" sz="3200" i="1" dirty="0" smtClean="0">
                <a:latin typeface="Arial" pitchFamily="34" charset="0"/>
                <a:cs typeface="Arial" pitchFamily="34" charset="0"/>
              </a:rPr>
              <a:t>зүйл</a:t>
            </a:r>
            <a:r>
              <a:rPr lang="en-US" sz="3200" i="1" dirty="0" smtClean="0">
                <a:latin typeface="Arial" pitchFamily="34" charset="0"/>
                <a:cs typeface="Arial" pitchFamily="34" charset="0"/>
              </a:rPr>
              <a:t>)</a:t>
            </a:r>
          </a:p>
          <a:p>
            <a:pPr lvl="1">
              <a:buNone/>
            </a:pPr>
            <a:r>
              <a:rPr lang="en-US" sz="3200" i="1" dirty="0" smtClean="0">
                <a:latin typeface="Arial" pitchFamily="34" charset="0"/>
                <a:cs typeface="Arial" pitchFamily="34" charset="0"/>
              </a:rPr>
              <a:t>-</a:t>
            </a:r>
            <a:r>
              <a:rPr lang="mn-MN" sz="3200" i="1" dirty="0" smtClean="0">
                <a:latin typeface="Arial" pitchFamily="34" charset="0"/>
                <a:cs typeface="Arial" pitchFamily="34" charset="0"/>
              </a:rPr>
              <a:t>Мэдээллийн хүртээмжтэй байдал </a:t>
            </a:r>
            <a:r>
              <a:rPr lang="en-US" sz="3200" i="1" dirty="0" smtClean="0">
                <a:latin typeface="Arial" pitchFamily="34" charset="0"/>
                <a:cs typeface="Arial" pitchFamily="34" charset="0"/>
              </a:rPr>
              <a:t>(6 </a:t>
            </a:r>
            <a:r>
              <a:rPr lang="mn-MN" sz="3200" i="1" dirty="0" smtClean="0">
                <a:latin typeface="Arial" pitchFamily="34" charset="0"/>
                <a:cs typeface="Arial" pitchFamily="34" charset="0"/>
              </a:rPr>
              <a:t>зүйл</a:t>
            </a:r>
            <a:r>
              <a:rPr lang="en-US" sz="3200" i="1" dirty="0" smtClean="0">
                <a:latin typeface="Arial" pitchFamily="34" charset="0"/>
                <a:cs typeface="Arial" pitchFamily="34" charset="0"/>
              </a:rPr>
              <a:t>)</a:t>
            </a:r>
            <a:r>
              <a:rPr lang="mn-MN" sz="3200" i="1" dirty="0" smtClean="0">
                <a:latin typeface="Arial" pitchFamily="34" charset="0"/>
                <a:cs typeface="Arial" pitchFamily="34" charset="0"/>
              </a:rPr>
              <a:t> </a:t>
            </a:r>
            <a:endParaRPr lang="mn-MN" sz="3200" i="1" dirty="0">
              <a:latin typeface="Arial" pitchFamily="34" charset="0"/>
              <a:cs typeface="Arial" pitchFamily="34" charset="0"/>
            </a:endParaRPr>
          </a:p>
        </p:txBody>
      </p:sp>
      <p:sp>
        <p:nvSpPr>
          <p:cNvPr id="8" name="Title 1"/>
          <p:cNvSpPr txBox="1">
            <a:spLocks/>
          </p:cNvSpPr>
          <p:nvPr/>
        </p:nvSpPr>
        <p:spPr>
          <a:xfrm>
            <a:off x="442408" y="313902"/>
            <a:ext cx="10515600"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dirty="0" smtClean="0">
                <a:latin typeface="Arial" panose="020B0604020202020204" pitchFamily="34" charset="0"/>
                <a:cs typeface="Arial" panose="020B0604020202020204" pitchFamily="34" charset="0"/>
              </a:rPr>
              <a:t>БОДЛОГЫН БАРИМТ БИЧИГ</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stretch>
            <a:fillRect/>
          </a:stretch>
        </p:blipFill>
        <p:spPr>
          <a:xfrm>
            <a:off x="10426890" y="232014"/>
            <a:ext cx="1765110" cy="1788856"/>
          </a:xfrm>
          <a:prstGeom prst="rect">
            <a:avLst/>
          </a:prstGeom>
        </p:spPr>
      </p:pic>
    </p:spTree>
    <p:extLst>
      <p:ext uri="{BB962C8B-B14F-4D97-AF65-F5344CB8AC3E}">
        <p14:creationId xmlns:p14="http://schemas.microsoft.com/office/powerpoint/2010/main" val="379236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41445" y="1047465"/>
            <a:ext cx="10822673" cy="5462515"/>
          </a:xfrm>
        </p:spPr>
        <p:txBody>
          <a:bodyPr>
            <a:noAutofit/>
          </a:bodyPr>
          <a:lstStyle/>
          <a:p>
            <a:pPr marL="0" algn="just">
              <a:spcBef>
                <a:spcPts val="0"/>
              </a:spcBef>
              <a:buNone/>
            </a:pPr>
            <a:r>
              <a:rPr lang="mn-MN" b="1" i="1" dirty="0">
                <a:latin typeface="Arial" pitchFamily="34" charset="0"/>
                <a:cs typeface="Arial" pitchFamily="34" charset="0"/>
              </a:rPr>
              <a:t>3.6.1.1. </a:t>
            </a:r>
            <a:r>
              <a:rPr lang="mn-MN" i="1" dirty="0">
                <a:latin typeface="Arial" pitchFamily="34" charset="0"/>
                <a:cs typeface="Arial" pitchFamily="34" charset="0"/>
              </a:rPr>
              <a:t>Үндэсний аюулгүй байдлыг хангах, улс орны хөгжлийг дэмжих, үндэсний үнэт зүйлийг хэвшүүлэх, нийгмийн оюун санааг төлөвшүүлэхэд мэдээлэл, мэдээллийн аюулгүй </a:t>
            </a:r>
            <a:r>
              <a:rPr lang="ru-RU" i="1" dirty="0">
                <a:latin typeface="Arial" pitchFamily="34" charset="0"/>
                <a:cs typeface="Arial" pitchFamily="34" charset="0"/>
              </a:rPr>
              <a:t>байдал нэн чухал ач холбогдолтой.</a:t>
            </a:r>
            <a:endParaRPr lang="mn-MN" i="1" dirty="0">
              <a:latin typeface="Arial" pitchFamily="34" charset="0"/>
              <a:cs typeface="Arial" pitchFamily="34" charset="0"/>
            </a:endParaRPr>
          </a:p>
          <a:p>
            <a:pPr marL="0" algn="just">
              <a:buNone/>
            </a:pPr>
            <a:r>
              <a:rPr lang="mn-MN" b="1" i="1" dirty="0">
                <a:latin typeface="Arial" pitchFamily="34" charset="0"/>
                <a:cs typeface="Arial" pitchFamily="34" charset="0"/>
              </a:rPr>
              <a:t>3.6.1.7.  </a:t>
            </a:r>
            <a:r>
              <a:rPr lang="mn-MN" i="1" dirty="0">
                <a:latin typeface="Arial" pitchFamily="34" charset="0"/>
                <a:cs typeface="Arial" pitchFamily="34" charset="0"/>
              </a:rPr>
              <a:t>Мэдээллийн аюулгүй байдлын орчин үеийн дэвшилтэт, өртөг багатай шийдлийг зөвхөн эрсдэлийн үнэлгээний үндсэн дээр сонгон ашиглана. Төрийн байгууллага, онц чухал дэд бүтцийн объектын мэдээллийн аюулгүй байдлыг хангах чиг үүргийг өндөр түвшинд бэлтгэгдэж, итгэмжлэгдсэн үндэсний мэргэжилтнээр гүйцэтгүүлнэ.</a:t>
            </a:r>
          </a:p>
          <a:p>
            <a:pPr marL="0" algn="just">
              <a:buNone/>
            </a:pPr>
            <a:r>
              <a:rPr lang="mn-MN" b="1" i="1" dirty="0">
                <a:latin typeface="Arial" pitchFamily="34" charset="0"/>
                <a:cs typeface="Arial" pitchFamily="34" charset="0"/>
              </a:rPr>
              <a:t>3.6.1.11. </a:t>
            </a:r>
            <a:r>
              <a:rPr lang="mn-MN" i="1" dirty="0">
                <a:latin typeface="Arial" pitchFamily="34" charset="0"/>
                <a:cs typeface="Arial" pitchFamily="34" charset="0"/>
              </a:rPr>
              <a:t>Кибер орчин дахь гэмт явдалтай тэмцэх, аливаа гэмт хэргийг илрүүлэх, </a:t>
            </a:r>
            <a:r>
              <a:rPr lang="ru-RU" i="1" dirty="0">
                <a:latin typeface="Arial" pitchFamily="34" charset="0"/>
                <a:cs typeface="Arial" pitchFamily="34" charset="0"/>
              </a:rPr>
              <a:t>нотлоход тооцоолох хэрэгслийн криминалистик техникийн шинжилгээ ашиглах үндэсний</a:t>
            </a:r>
            <a:r>
              <a:rPr lang="mn-MN" i="1" dirty="0">
                <a:latin typeface="Arial" pitchFamily="34" charset="0"/>
                <a:cs typeface="Arial" pitchFamily="34" charset="0"/>
              </a:rPr>
              <a:t> чадавхыг бий болгоно.</a:t>
            </a:r>
          </a:p>
        </p:txBody>
      </p:sp>
      <p:sp>
        <p:nvSpPr>
          <p:cNvPr id="8" name="Title 1"/>
          <p:cNvSpPr txBox="1">
            <a:spLocks/>
          </p:cNvSpPr>
          <p:nvPr/>
        </p:nvSpPr>
        <p:spPr>
          <a:xfrm>
            <a:off x="647127" y="313902"/>
            <a:ext cx="10515600"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dirty="0" smtClean="0">
                <a:latin typeface="Arial" panose="020B0604020202020204" pitchFamily="34" charset="0"/>
                <a:cs typeface="Arial" panose="020B0604020202020204" pitchFamily="34" charset="0"/>
              </a:rPr>
              <a:t>БОДЛОГЫН БАРИМТ БИЧИГ</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176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32263" y="889377"/>
            <a:ext cx="11136573" cy="5593306"/>
          </a:xfrm>
        </p:spPr>
        <p:txBody>
          <a:bodyPr>
            <a:noAutofit/>
          </a:bodyPr>
          <a:lstStyle/>
          <a:p>
            <a:pPr marL="0" algn="just">
              <a:buNone/>
            </a:pPr>
            <a:r>
              <a:rPr lang="mn-MN" sz="2700" b="1" i="1" dirty="0">
                <a:latin typeface="Arial" pitchFamily="34" charset="0"/>
                <a:cs typeface="Arial" pitchFamily="34" charset="0"/>
              </a:rPr>
              <a:t>3.6.2.4.</a:t>
            </a:r>
            <a:r>
              <a:rPr lang="mn-MN" sz="2700" i="1" dirty="0">
                <a:latin typeface="Arial" pitchFamily="34" charset="0"/>
                <a:cs typeface="Arial" pitchFamily="34" charset="0"/>
              </a:rPr>
              <a:t> Үндэсний мэдээллийн орчин, дэд бүтцийн эмзэг байдлыг бууруулах тогтолцоог бүрдүүлнэ.</a:t>
            </a:r>
          </a:p>
          <a:p>
            <a:pPr marL="0" algn="just">
              <a:buNone/>
            </a:pPr>
            <a:r>
              <a:rPr lang="mn-MN" sz="2700" b="1" i="1" dirty="0">
                <a:latin typeface="Arial" pitchFamily="34" charset="0"/>
                <a:cs typeface="Arial" pitchFamily="34" charset="0"/>
              </a:rPr>
              <a:t>3.6.3.4.</a:t>
            </a:r>
            <a:r>
              <a:rPr lang="mn-MN" sz="2700" i="1" dirty="0">
                <a:latin typeface="Arial" pitchFamily="34" charset="0"/>
                <a:cs typeface="Arial" pitchFamily="34" charset="0"/>
              </a:rPr>
              <a:t> Харилцаа холбооны шугам, сувгаас мэдээлэл алдагдах, гадагш урсахаас урьдчилан сэргийлэх, төрийн сүлжээ, өгөгдөл солилцооны хамгаалагдсан дэд бүтцийг байгуулах, утасгүй холбооны аюулгүй байдлыг хангана.</a:t>
            </a:r>
          </a:p>
          <a:p>
            <a:pPr marL="0" algn="just">
              <a:buNone/>
            </a:pPr>
            <a:r>
              <a:rPr lang="mn-MN" sz="2700" b="1" i="1" dirty="0">
                <a:latin typeface="Arial" pitchFamily="34" charset="0"/>
                <a:cs typeface="Arial" pitchFamily="34" charset="0"/>
              </a:rPr>
              <a:t>3.6.3.6.</a:t>
            </a:r>
            <a:r>
              <a:rPr lang="mn-MN" sz="2700" i="1" dirty="0">
                <a:latin typeface="Arial" pitchFamily="34" charset="0"/>
                <a:cs typeface="Arial" pitchFamily="34" charset="0"/>
              </a:rPr>
              <a:t> Төрийн байгууллага, онц чухал дэд бүтцийн объектын цахим өгөгдлийг дамжуулах, хадгалахдаа шифрлэлт, тоон гарын үсэг, аюулгүй холболт ашиглана.</a:t>
            </a:r>
          </a:p>
          <a:p>
            <a:pPr marL="0" algn="just">
              <a:buNone/>
            </a:pPr>
            <a:r>
              <a:rPr lang="mn-MN" sz="2700" b="1" i="1" dirty="0">
                <a:latin typeface="Arial" pitchFamily="34" charset="0"/>
                <a:cs typeface="Arial" pitchFamily="34" charset="0"/>
              </a:rPr>
              <a:t>3.6.4.6.</a:t>
            </a:r>
            <a:r>
              <a:rPr lang="mn-MN" sz="2700" i="1" dirty="0">
                <a:latin typeface="Arial" pitchFamily="34" charset="0"/>
                <a:cs typeface="Arial" pitchFamily="34" charset="0"/>
              </a:rPr>
              <a:t> Үндэсний мэдээллийн дэд бүтцийн бэлэн байдал, халдлагыг сөрөн зогсох, даван гарах чадварыг бий болгож, тасралтгүй ажиллагааг хангах, сэргээн ажиллуулах төлөвлөлтийг хэвшүүлж, сүлжээний хяналт шинжилгээ, анхааруулгын төв байгуулж, компьютерын онцгой байдлын үед хариу үйлдэл хийх үндэсний тогтолцоог дэмжин хөгжүүлнэ.</a:t>
            </a:r>
          </a:p>
        </p:txBody>
      </p:sp>
      <p:sp>
        <p:nvSpPr>
          <p:cNvPr id="8" name="Title 1"/>
          <p:cNvSpPr txBox="1">
            <a:spLocks/>
          </p:cNvSpPr>
          <p:nvPr/>
        </p:nvSpPr>
        <p:spPr>
          <a:xfrm>
            <a:off x="565239" y="313902"/>
            <a:ext cx="10515600"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dirty="0" smtClean="0">
                <a:latin typeface="Arial" panose="020B0604020202020204" pitchFamily="34" charset="0"/>
                <a:cs typeface="Arial" panose="020B0604020202020204" pitchFamily="34" charset="0"/>
              </a:rPr>
              <a:t>БОДЛОГЫН БАРИМТ БИЧИГ</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736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842454" y="208771"/>
            <a:ext cx="2486025" cy="1838325"/>
          </a:xfrm>
          <a:prstGeom prst="rect">
            <a:avLst/>
          </a:prstGeom>
        </p:spPr>
      </p:pic>
      <p:sp>
        <p:nvSpPr>
          <p:cNvPr id="6" name="Title 1"/>
          <p:cNvSpPr>
            <a:spLocks noGrp="1"/>
          </p:cNvSpPr>
          <p:nvPr>
            <p:ph type="title"/>
          </p:nvPr>
        </p:nvSpPr>
        <p:spPr>
          <a:xfrm>
            <a:off x="1524000" y="1316875"/>
            <a:ext cx="9144000" cy="548640"/>
          </a:xfrm>
        </p:spPr>
        <p:txBody>
          <a:bodyPr>
            <a:noAutofit/>
          </a:bodyPr>
          <a:lstStyle/>
          <a:p>
            <a:pPr algn="ctr"/>
            <a:r>
              <a:rPr lang="mn-MN" sz="3600" dirty="0" smtClean="0">
                <a:solidFill>
                  <a:schemeClr val="accent1">
                    <a:lumMod val="75000"/>
                  </a:schemeClr>
                </a:solidFill>
                <a:latin typeface="Arial" pitchFamily="34" charset="0"/>
                <a:cs typeface="Arial" pitchFamily="34" charset="0"/>
              </a:rPr>
              <a:t>Мэдээллийн аюулгүй байдлыг хангах үндэсний хөтөлбөр /2010</a:t>
            </a:r>
            <a:r>
              <a:rPr lang="en-US" sz="3600" dirty="0" smtClean="0">
                <a:solidFill>
                  <a:schemeClr val="accent1">
                    <a:lumMod val="75000"/>
                  </a:schemeClr>
                </a:solidFill>
                <a:latin typeface="Arial" pitchFamily="34" charset="0"/>
                <a:cs typeface="Arial" pitchFamily="34" charset="0"/>
              </a:rPr>
              <a:t>-2015</a:t>
            </a:r>
            <a:r>
              <a:rPr lang="mn-MN" sz="3600" dirty="0" smtClean="0">
                <a:solidFill>
                  <a:schemeClr val="accent1">
                    <a:lumMod val="75000"/>
                  </a:schemeClr>
                </a:solidFill>
                <a:latin typeface="Arial" pitchFamily="34" charset="0"/>
                <a:cs typeface="Arial" pitchFamily="34" charset="0"/>
              </a:rPr>
              <a:t>/</a:t>
            </a:r>
            <a:endParaRPr lang="en-US" sz="3600" dirty="0">
              <a:solidFill>
                <a:schemeClr val="accent1">
                  <a:lumMod val="75000"/>
                </a:schemeClr>
              </a:solidFill>
              <a:latin typeface="Arial" pitchFamily="34" charset="0"/>
              <a:cs typeface="Arial" pitchFamily="34" charset="0"/>
            </a:endParaRPr>
          </a:p>
        </p:txBody>
      </p:sp>
      <p:sp>
        <p:nvSpPr>
          <p:cNvPr id="5" name="Content Placeholder 2"/>
          <p:cNvSpPr>
            <a:spLocks noGrp="1"/>
          </p:cNvSpPr>
          <p:nvPr>
            <p:ph idx="1"/>
          </p:nvPr>
        </p:nvSpPr>
        <p:spPr>
          <a:xfrm>
            <a:off x="0" y="2228678"/>
            <a:ext cx="12191999" cy="3175834"/>
          </a:xfrm>
        </p:spPr>
        <p:txBody>
          <a:bodyPr>
            <a:noAutofit/>
          </a:bodyPr>
          <a:lstStyle/>
          <a:p>
            <a:pPr lvl="1">
              <a:buNone/>
            </a:pPr>
            <a:r>
              <a:rPr lang="mn-MN" sz="2800" b="1" i="1" dirty="0">
                <a:latin typeface="Arial" panose="020B0604020202020204" pitchFamily="34" charset="0"/>
                <a:cs typeface="Arial" panose="020B0604020202020204" pitchFamily="34" charset="0"/>
              </a:rPr>
              <a:t>Зорилт 1.</a:t>
            </a:r>
            <a:r>
              <a:rPr lang="mn-MN" sz="2800" i="1" dirty="0">
                <a:latin typeface="Arial" panose="020B0604020202020204" pitchFamily="34" charset="0"/>
                <a:cs typeface="Arial" panose="020B0604020202020204" pitchFamily="34" charset="0"/>
              </a:rPr>
              <a:t> мэдээллийн аюулгүй байдлыг хангах эрх зүйн орчныг бүрдүүлэх; </a:t>
            </a:r>
            <a:endParaRPr lang="en-US" sz="2800" i="1" dirty="0" smtClean="0">
              <a:latin typeface="Arial" panose="020B0604020202020204" pitchFamily="34" charset="0"/>
              <a:cs typeface="Arial" panose="020B0604020202020204" pitchFamily="34" charset="0"/>
            </a:endParaRPr>
          </a:p>
          <a:p>
            <a:pPr lvl="1">
              <a:buNone/>
            </a:pPr>
            <a:r>
              <a:rPr lang="mn-MN" sz="2800" b="1" i="1" dirty="0" smtClean="0">
                <a:latin typeface="Arial" panose="020B0604020202020204" pitchFamily="34" charset="0"/>
                <a:cs typeface="Arial" panose="020B0604020202020204" pitchFamily="34" charset="0"/>
              </a:rPr>
              <a:t>Зорилт </a:t>
            </a:r>
            <a:r>
              <a:rPr lang="mn-MN" sz="2800" b="1" i="1" dirty="0">
                <a:latin typeface="Arial" panose="020B0604020202020204" pitchFamily="34" charset="0"/>
                <a:cs typeface="Arial" panose="020B0604020202020204" pitchFamily="34" charset="0"/>
              </a:rPr>
              <a:t>2.</a:t>
            </a:r>
            <a:r>
              <a:rPr lang="mn-MN" sz="2800" i="1" dirty="0">
                <a:latin typeface="Arial" panose="020B0604020202020204" pitchFamily="34" charset="0"/>
                <a:cs typeface="Arial" panose="020B0604020202020204" pitchFamily="34" charset="0"/>
              </a:rPr>
              <a:t> мэдээллийн аюулгүй байдлын эмзэг байдлыг бууруулах, хариу үйлдэл хийх тогтолцоог бүрдүүлэх; </a:t>
            </a:r>
            <a:endParaRPr lang="en-US" sz="2800" i="1" dirty="0" smtClean="0">
              <a:latin typeface="Arial" panose="020B0604020202020204" pitchFamily="34" charset="0"/>
              <a:cs typeface="Arial" panose="020B0604020202020204" pitchFamily="34" charset="0"/>
            </a:endParaRPr>
          </a:p>
          <a:p>
            <a:pPr lvl="1">
              <a:buNone/>
            </a:pPr>
            <a:r>
              <a:rPr lang="mn-MN" sz="2800" b="1" i="1" dirty="0" smtClean="0">
                <a:latin typeface="Arial" panose="020B0604020202020204" pitchFamily="34" charset="0"/>
                <a:cs typeface="Arial" panose="020B0604020202020204" pitchFamily="34" charset="0"/>
              </a:rPr>
              <a:t>Зорилт </a:t>
            </a:r>
            <a:r>
              <a:rPr lang="mn-MN" sz="2800" b="1" i="1" dirty="0">
                <a:latin typeface="Arial" panose="020B0604020202020204" pitchFamily="34" charset="0"/>
                <a:cs typeface="Arial" panose="020B0604020202020204" pitchFamily="34" charset="0"/>
              </a:rPr>
              <a:t>3.</a:t>
            </a:r>
            <a:r>
              <a:rPr lang="mn-MN" sz="2800" i="1" dirty="0">
                <a:latin typeface="Arial" panose="020B0604020202020204" pitchFamily="34" charset="0"/>
                <a:cs typeface="Arial" panose="020B0604020202020204" pitchFamily="34" charset="0"/>
              </a:rPr>
              <a:t> мэдээллийн аюулгүй байдлыг хангах чиглэлээр мэдээлэл, харилцаа холбооны технологийн хэрэглээний соёл бий болгон төлөвшүүлэх, иргэдийн мэдлэг, боловсролыг дээшлүүлэх, хүний нөөцийг хөгжүүлэх, төр-хувийн хэвшлийн түншлэлийн таатай орчин бүрдүүлэх; </a:t>
            </a:r>
            <a:endParaRPr lang="en-US" sz="2800" i="1" dirty="0" smtClean="0">
              <a:latin typeface="Arial" panose="020B0604020202020204" pitchFamily="34" charset="0"/>
              <a:cs typeface="Arial" panose="020B0604020202020204" pitchFamily="34" charset="0"/>
            </a:endParaRPr>
          </a:p>
          <a:p>
            <a:pPr lvl="1">
              <a:buNone/>
            </a:pPr>
            <a:r>
              <a:rPr lang="mn-MN" sz="2800" b="1" i="1" dirty="0" smtClean="0">
                <a:latin typeface="Arial" panose="020B0604020202020204" pitchFamily="34" charset="0"/>
                <a:cs typeface="Arial" panose="020B0604020202020204" pitchFamily="34" charset="0"/>
              </a:rPr>
              <a:t>Зорилт </a:t>
            </a:r>
            <a:r>
              <a:rPr lang="mn-MN" sz="2800" b="1" i="1" dirty="0">
                <a:latin typeface="Arial" pitchFamily="34" charset="0"/>
                <a:cs typeface="Arial" pitchFamily="34" charset="0"/>
              </a:rPr>
              <a:t>4.</a:t>
            </a:r>
            <a:r>
              <a:rPr lang="mn-MN" sz="2800" i="1" dirty="0">
                <a:latin typeface="Arial" pitchFamily="34" charset="0"/>
                <a:cs typeface="Arial" pitchFamily="34" charset="0"/>
              </a:rPr>
              <a:t> төрийн мэдээллийн аюулгүй байдлын тогтолцоо бүрдүүлэх. </a:t>
            </a:r>
          </a:p>
        </p:txBody>
      </p:sp>
      <p:sp>
        <p:nvSpPr>
          <p:cNvPr id="8" name="Title 1"/>
          <p:cNvSpPr txBox="1">
            <a:spLocks/>
          </p:cNvSpPr>
          <p:nvPr/>
        </p:nvSpPr>
        <p:spPr>
          <a:xfrm>
            <a:off x="442408" y="313902"/>
            <a:ext cx="10515600" cy="6398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dirty="0" smtClean="0">
                <a:latin typeface="Arial" panose="020B0604020202020204" pitchFamily="34" charset="0"/>
                <a:cs typeface="Arial" panose="020B0604020202020204" pitchFamily="34" charset="0"/>
              </a:rPr>
              <a:t>СТРАТЕГИ</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253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3772"/>
            <a:ext cx="12514997" cy="10508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800" dirty="0" smtClean="0">
                <a:latin typeface="Arial" panose="020B0604020202020204" pitchFamily="34" charset="0"/>
                <a:cs typeface="Arial" panose="020B0604020202020204" pitchFamily="34" charset="0"/>
              </a:rPr>
              <a:t>МЭДЭЭЛЛИЙН АЮУЛГҮЙ БАЙДЛЫН СТАНДАРТУУД</a:t>
            </a:r>
            <a:endParaRPr lang="en-US" sz="3800"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nvPr>
        </p:nvGraphicFramePr>
        <p:xfrm>
          <a:off x="150123" y="1214646"/>
          <a:ext cx="11791667" cy="5485040"/>
        </p:xfrm>
        <a:graphic>
          <a:graphicData uri="http://schemas.openxmlformats.org/drawingml/2006/table">
            <a:tbl>
              <a:tblPr firstRow="1" bandRow="1">
                <a:tableStyleId>{5A111915-BE36-4E01-A7E5-04B1672EAD32}</a:tableStyleId>
              </a:tblPr>
              <a:tblGrid>
                <a:gridCol w="2224587">
                  <a:extLst>
                    <a:ext uri="{9D8B030D-6E8A-4147-A177-3AD203B41FA5}">
                      <a16:colId xmlns:a16="http://schemas.microsoft.com/office/drawing/2014/main" val="20000"/>
                    </a:ext>
                  </a:extLst>
                </a:gridCol>
                <a:gridCol w="9567080">
                  <a:extLst>
                    <a:ext uri="{9D8B030D-6E8A-4147-A177-3AD203B41FA5}">
                      <a16:colId xmlns:a16="http://schemas.microsoft.com/office/drawing/2014/main" val="20001"/>
                    </a:ext>
                  </a:extLst>
                </a:gridCol>
              </a:tblGrid>
              <a:tr h="542708">
                <a:tc>
                  <a:txBody>
                    <a:bodyPr/>
                    <a:lstStyle/>
                    <a:p>
                      <a:pPr algn="ctr"/>
                      <a:r>
                        <a:rPr lang="mn-MN" sz="2400" dirty="0" smtClean="0">
                          <a:latin typeface="Arial" pitchFamily="34" charset="0"/>
                          <a:cs typeface="Arial" pitchFamily="34" charset="0"/>
                        </a:rPr>
                        <a:t>Стандарт</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a:r>
                        <a:rPr lang="mn-MN" sz="2400" dirty="0" smtClean="0">
                          <a:latin typeface="Arial" pitchFamily="34" charset="0"/>
                          <a:cs typeface="Arial" pitchFamily="34" charset="0"/>
                        </a:rPr>
                        <a:t>Нэр</a:t>
                      </a:r>
                      <a:r>
                        <a:rPr lang="mn-MN" sz="2400" baseline="0" dirty="0" smtClean="0">
                          <a:latin typeface="Arial" pitchFamily="34" charset="0"/>
                          <a:cs typeface="Arial" pitchFamily="34" charset="0"/>
                        </a:rPr>
                        <a:t> /тайлбар/</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extLst>
                  <a:ext uri="{0D108BD9-81ED-4DB2-BD59-A6C34878D82A}">
                    <a16:rowId xmlns:a16="http://schemas.microsoft.com/office/drawing/2014/main" val="10000"/>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ISO/IEC 27001:2009</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Мэдээллийн технологи – Аюулгүй байдлын арга техник – Мэдээллийн аюулгүй байдлын удирдлагын тогтолцоо – Шаардлага</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ISO/IEC 2700</a:t>
                      </a:r>
                      <a:r>
                        <a:rPr lang="mn-MN" sz="2350" dirty="0">
                          <a:effectLst/>
                          <a:latin typeface="Arial" panose="020B0604020202020204" pitchFamily="34" charset="0"/>
                          <a:ea typeface="Calibri" panose="020F0502020204030204" pitchFamily="34" charset="0"/>
                          <a:cs typeface="Times New Roman" panose="02020603050405020304" pitchFamily="18" charset="0"/>
                        </a:rPr>
                        <a:t>2</a:t>
                      </a:r>
                      <a:r>
                        <a:rPr lang="en-US" sz="2350" dirty="0">
                          <a:effectLst/>
                          <a:latin typeface="Arial" panose="020B0604020202020204" pitchFamily="34" charset="0"/>
                          <a:ea typeface="Calibri" panose="020F0502020204030204" pitchFamily="34" charset="0"/>
                          <a:cs typeface="Times New Roman" panose="02020603050405020304" pitchFamily="18" charset="0"/>
                        </a:rPr>
                        <a:t>:200</a:t>
                      </a:r>
                      <a:r>
                        <a:rPr lang="mn-MN" sz="2350" dirty="0">
                          <a:effectLst/>
                          <a:latin typeface="Arial" panose="020B0604020202020204" pitchFamily="34" charset="0"/>
                          <a:ea typeface="Calibri" panose="020F0502020204030204" pitchFamily="34" charset="0"/>
                          <a:cs typeface="Times New Roman" panose="02020603050405020304" pitchFamily="18" charset="0"/>
                        </a:rPr>
                        <a:t>7</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Мэдээллийн технологи – Аюулгүй байдлын арга техник – Мэдээллийн аюулгүй байдлын удирдлагын үйл ажиллагааны дүрэм</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5969:2009</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Аюулгүй байдлын арга техник – Мэдээллийн аюулгүй байдлын эрсдлийн удирдлага</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a:t>
                      </a:r>
                      <a:r>
                        <a:rPr lang="mn-MN" sz="2350" dirty="0">
                          <a:effectLst/>
                          <a:latin typeface="Arial" panose="020B0604020202020204" pitchFamily="34" charset="0"/>
                          <a:ea typeface="Calibri" panose="020F0502020204030204" pitchFamily="34" charset="0"/>
                          <a:cs typeface="Times New Roman" panose="02020603050405020304" pitchFamily="18" charset="0"/>
                        </a:rPr>
                        <a:t>6242-1</a:t>
                      </a:r>
                      <a:r>
                        <a:rPr lang="en-US" sz="2350" dirty="0">
                          <a:effectLst/>
                          <a:latin typeface="Arial" panose="020B0604020202020204" pitchFamily="34" charset="0"/>
                          <a:ea typeface="Calibri" panose="020F0502020204030204" pitchFamily="34" charset="0"/>
                          <a:cs typeface="Times New Roman" panose="02020603050405020304" pitchFamily="18" charset="0"/>
                        </a:rPr>
                        <a:t>:20</a:t>
                      </a:r>
                      <a:r>
                        <a:rPr lang="mn-MN" sz="2350" dirty="0">
                          <a:effectLst/>
                          <a:latin typeface="Arial" panose="020B0604020202020204" pitchFamily="34" charset="0"/>
                          <a:ea typeface="Calibri" panose="020F0502020204030204" pitchFamily="34" charset="0"/>
                          <a:cs typeface="Times New Roman" panose="02020603050405020304" pitchFamily="18" charset="0"/>
                        </a:rPr>
                        <a:t>11</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Аюулгүй байдлын арга – Мэдээллийн технологийн сүлжээний аюулгүй байдал – 1-р хэсэг</a:t>
                      </a:r>
                      <a:r>
                        <a:rPr lang="en-US" sz="2350" dirty="0">
                          <a:effectLst/>
                          <a:latin typeface="Arial" panose="020B0604020202020204" pitchFamily="34" charset="0"/>
                          <a:ea typeface="Calibri" panose="020F0502020204030204" pitchFamily="34" charset="0"/>
                          <a:cs typeface="Times New Roman" panose="02020603050405020304" pitchFamily="18" charset="0"/>
                        </a:rPr>
                        <a:t>: </a:t>
                      </a:r>
                      <a:r>
                        <a:rPr lang="mn-MN" sz="2350" dirty="0">
                          <a:effectLst/>
                          <a:latin typeface="Arial" panose="020B0604020202020204" pitchFamily="34" charset="0"/>
                          <a:ea typeface="Calibri" panose="020F0502020204030204" pitchFamily="34" charset="0"/>
                          <a:cs typeface="Times New Roman" panose="02020603050405020304" pitchFamily="18" charset="0"/>
                        </a:rPr>
                        <a:t>Сүлжээний аюулгүй байдлын удирдлага</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782455">
                <a:tc>
                  <a:txBody>
                    <a:bodyPr/>
                    <a:lstStyle/>
                    <a:p>
                      <a:pPr algn="l">
                        <a:lnSpc>
                          <a:spcPct val="115000"/>
                        </a:lnSpc>
                        <a:spcAft>
                          <a:spcPts val="0"/>
                        </a:spcAft>
                      </a:pPr>
                      <a:r>
                        <a:rPr lang="en-US" sz="2350">
                          <a:effectLst/>
                          <a:latin typeface="Arial" panose="020B0604020202020204" pitchFamily="34" charset="0"/>
                          <a:ea typeface="Calibri" panose="020F0502020204030204" pitchFamily="34" charset="0"/>
                          <a:cs typeface="Times New Roman" panose="02020603050405020304" pitchFamily="18" charset="0"/>
                        </a:rPr>
                        <a:t>MNS </a:t>
                      </a:r>
                      <a:r>
                        <a:rPr lang="mn-MN" sz="2350">
                          <a:effectLst/>
                          <a:latin typeface="Arial" panose="020B0604020202020204" pitchFamily="34" charset="0"/>
                          <a:ea typeface="Calibri" panose="020F0502020204030204" pitchFamily="34" charset="0"/>
                          <a:cs typeface="Times New Roman" panose="02020603050405020304" pitchFamily="18" charset="0"/>
                        </a:rPr>
                        <a:t>6242-2</a:t>
                      </a:r>
                      <a:r>
                        <a:rPr lang="en-US" sz="2350">
                          <a:effectLst/>
                          <a:latin typeface="Arial" panose="020B0604020202020204" pitchFamily="34" charset="0"/>
                          <a:ea typeface="Calibri" panose="020F0502020204030204" pitchFamily="34" charset="0"/>
                          <a:cs typeface="Times New Roman" panose="02020603050405020304" pitchFamily="18" charset="0"/>
                        </a:rPr>
                        <a:t>:20</a:t>
                      </a:r>
                      <a:r>
                        <a:rPr lang="mn-MN" sz="2350">
                          <a:effectLst/>
                          <a:latin typeface="Arial" panose="020B0604020202020204" pitchFamily="34" charset="0"/>
                          <a:ea typeface="Calibri" panose="020F0502020204030204" pitchFamily="34" charset="0"/>
                          <a:cs typeface="Times New Roman" panose="02020603050405020304" pitchFamily="18" charset="0"/>
                        </a:rPr>
                        <a:t>11</a:t>
                      </a:r>
                      <a:endParaRPr lang="en-US" sz="2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Аюулгүй байдлын арга – Мэдээллийн технологийн сүлжээний аюулгүй байдал – 2-р хэсэг</a:t>
                      </a:r>
                      <a:r>
                        <a:rPr lang="en-US" sz="2350" dirty="0">
                          <a:effectLst/>
                          <a:latin typeface="Arial" panose="020B0604020202020204" pitchFamily="34" charset="0"/>
                          <a:ea typeface="Calibri" panose="020F0502020204030204" pitchFamily="34" charset="0"/>
                          <a:cs typeface="Times New Roman" panose="02020603050405020304" pitchFamily="18" charset="0"/>
                        </a:rPr>
                        <a:t>: </a:t>
                      </a:r>
                      <a:r>
                        <a:rPr lang="mn-MN" sz="2350" dirty="0">
                          <a:effectLst/>
                          <a:latin typeface="Arial" panose="020B0604020202020204" pitchFamily="34" charset="0"/>
                          <a:ea typeface="Calibri" panose="020F0502020204030204" pitchFamily="34" charset="0"/>
                          <a:cs typeface="Times New Roman" panose="02020603050405020304" pitchFamily="18" charset="0"/>
                        </a:rPr>
                        <a:t>Сүлжээний аюулгүй байдлын удирдлага</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8231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63772"/>
            <a:ext cx="12514997" cy="10508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800" dirty="0" smtClean="0">
                <a:latin typeface="Arial" panose="020B0604020202020204" pitchFamily="34" charset="0"/>
                <a:cs typeface="Arial" panose="020B0604020202020204" pitchFamily="34" charset="0"/>
              </a:rPr>
              <a:t>МЭДЭЭЛЛИЙН АЮУЛГҮЙ БАЙДЛЫН СТАНДАРТУУД</a:t>
            </a:r>
            <a:endParaRPr lang="en-US" sz="3800" dirty="0">
              <a:latin typeface="Arial" panose="020B0604020202020204" pitchFamily="34" charset="0"/>
              <a:cs typeface="Arial" panose="020B0604020202020204" pitchFamily="34" charset="0"/>
            </a:endParaRPr>
          </a:p>
        </p:txBody>
      </p:sp>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78750477"/>
              </p:ext>
            </p:extLst>
          </p:nvPr>
        </p:nvGraphicFramePr>
        <p:xfrm>
          <a:off x="150123" y="1214646"/>
          <a:ext cx="11791667" cy="3013874"/>
        </p:xfrm>
        <a:graphic>
          <a:graphicData uri="http://schemas.openxmlformats.org/drawingml/2006/table">
            <a:tbl>
              <a:tblPr firstRow="1" bandRow="1">
                <a:tableStyleId>{5A111915-BE36-4E01-A7E5-04B1672EAD32}</a:tableStyleId>
              </a:tblPr>
              <a:tblGrid>
                <a:gridCol w="2224587">
                  <a:extLst>
                    <a:ext uri="{9D8B030D-6E8A-4147-A177-3AD203B41FA5}">
                      <a16:colId xmlns:a16="http://schemas.microsoft.com/office/drawing/2014/main" val="20000"/>
                    </a:ext>
                  </a:extLst>
                </a:gridCol>
                <a:gridCol w="9567080">
                  <a:extLst>
                    <a:ext uri="{9D8B030D-6E8A-4147-A177-3AD203B41FA5}">
                      <a16:colId xmlns:a16="http://schemas.microsoft.com/office/drawing/2014/main" val="20001"/>
                    </a:ext>
                  </a:extLst>
                </a:gridCol>
              </a:tblGrid>
              <a:tr h="542708">
                <a:tc>
                  <a:txBody>
                    <a:bodyPr/>
                    <a:lstStyle/>
                    <a:p>
                      <a:pPr algn="ctr"/>
                      <a:r>
                        <a:rPr lang="mn-MN" sz="2400" dirty="0" smtClean="0">
                          <a:latin typeface="Arial" pitchFamily="34" charset="0"/>
                          <a:cs typeface="Arial" pitchFamily="34" charset="0"/>
                        </a:rPr>
                        <a:t>Стандарт</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a:r>
                        <a:rPr lang="mn-MN" sz="2400" dirty="0" smtClean="0">
                          <a:latin typeface="Arial" pitchFamily="34" charset="0"/>
                          <a:cs typeface="Arial" pitchFamily="34" charset="0"/>
                        </a:rPr>
                        <a:t>Нэр</a:t>
                      </a:r>
                      <a:r>
                        <a:rPr lang="mn-MN" sz="2400" baseline="0" dirty="0" smtClean="0">
                          <a:latin typeface="Arial" pitchFamily="34" charset="0"/>
                          <a:cs typeface="Arial" pitchFamily="34" charset="0"/>
                        </a:rPr>
                        <a:t> /тайлбар/</a:t>
                      </a:r>
                      <a:endParaRPr lang="en-US" sz="2400" dirty="0">
                        <a:latin typeface="Arial" pitchFamily="34" charset="0"/>
                        <a:cs typeface="Arial"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extLst>
                  <a:ext uri="{0D108BD9-81ED-4DB2-BD59-A6C34878D82A}">
                    <a16:rowId xmlns:a16="http://schemas.microsoft.com/office/drawing/2014/main" val="10000"/>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ISO/IEC </a:t>
                      </a: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270</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35</a:t>
                      </a: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:20</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12</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Мэдээллийн технологи – Аюулгүй байдлын арга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 </a:t>
                      </a:r>
                      <a:r>
                        <a:rPr lang="mn-MN" sz="2350" dirty="0">
                          <a:effectLst/>
                          <a:latin typeface="Arial" panose="020B0604020202020204" pitchFamily="34" charset="0"/>
                          <a:ea typeface="Calibri" panose="020F0502020204030204" pitchFamily="34" charset="0"/>
                          <a:cs typeface="Times New Roman" panose="02020603050405020304" pitchFamily="18" charset="0"/>
                        </a:rPr>
                        <a:t>Мэдээллийн аюулгүй байдлын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будлианы удирдлага</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57690">
                <a:tc>
                  <a:txBody>
                    <a:bodyPr/>
                    <a:lstStyle/>
                    <a:p>
                      <a:pPr algn="l">
                        <a:lnSpc>
                          <a:spcPct val="115000"/>
                        </a:lnSpc>
                        <a:spcAft>
                          <a:spcPts val="0"/>
                        </a:spcAft>
                      </a:pP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MNS</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ISO/IEC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18043</a:t>
                      </a: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:20</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13</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Мэдээллийн технологи – Аюулгүй байдлын арга – Халдалтыг</a:t>
                      </a:r>
                      <a:r>
                        <a:rPr lang="mn-MN" sz="2350" baseline="0" dirty="0" smtClean="0">
                          <a:effectLst/>
                          <a:latin typeface="Arial" panose="020B0604020202020204" pitchFamily="34" charset="0"/>
                          <a:ea typeface="Calibri" panose="020F0502020204030204" pitchFamily="34" charset="0"/>
                          <a:cs typeface="Times New Roman" panose="02020603050405020304" pitchFamily="18" charset="0"/>
                        </a:rPr>
                        <a:t> илрүүлэх, сонгох, суурилуулах, ажиллуулах  </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57690">
                <a:tc>
                  <a:txBody>
                    <a:bodyPr/>
                    <a:lstStyle/>
                    <a:p>
                      <a:pPr algn="l">
                        <a:lnSpc>
                          <a:spcPct val="115000"/>
                        </a:lnSpc>
                        <a:spcAft>
                          <a:spcPts val="0"/>
                        </a:spcAft>
                      </a:pPr>
                      <a:r>
                        <a:rPr lang="en-US" sz="2350" dirty="0">
                          <a:effectLst/>
                          <a:latin typeface="Arial" panose="020B0604020202020204" pitchFamily="34" charset="0"/>
                          <a:ea typeface="Calibri" panose="020F0502020204030204" pitchFamily="34" charset="0"/>
                          <a:cs typeface="Times New Roman" panose="02020603050405020304" pitchFamily="18" charset="0"/>
                        </a:rPr>
                        <a:t>MNS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6197</a:t>
                      </a:r>
                      <a:r>
                        <a:rPr lang="en-US" sz="2350" dirty="0" smtClean="0">
                          <a:effectLst/>
                          <a:latin typeface="Arial" panose="020B0604020202020204" pitchFamily="34" charset="0"/>
                          <a:ea typeface="Calibri" panose="020F0502020204030204" pitchFamily="34" charset="0"/>
                          <a:cs typeface="Times New Roman" panose="02020603050405020304" pitchFamily="18" charset="0"/>
                        </a:rPr>
                        <a:t>:20</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11</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just">
                        <a:lnSpc>
                          <a:spcPct val="115000"/>
                        </a:lnSpc>
                        <a:spcAft>
                          <a:spcPts val="0"/>
                        </a:spcAft>
                      </a:pPr>
                      <a:r>
                        <a:rPr lang="mn-MN" sz="2350" dirty="0">
                          <a:effectLst/>
                          <a:latin typeface="Arial" panose="020B0604020202020204" pitchFamily="34" charset="0"/>
                          <a:ea typeface="Calibri" panose="020F0502020204030204" pitchFamily="34" charset="0"/>
                          <a:cs typeface="Times New Roman" panose="02020603050405020304" pitchFamily="18" charset="0"/>
                        </a:rPr>
                        <a:t>Мэдээллийн технологи –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Мэдээллийн</a:t>
                      </a:r>
                      <a:r>
                        <a:rPr lang="mn-MN" sz="2350" baseline="0" dirty="0" smtClean="0">
                          <a:effectLst/>
                          <a:latin typeface="Arial" panose="020B0604020202020204" pitchFamily="34" charset="0"/>
                          <a:ea typeface="Calibri" panose="020F0502020204030204" pitchFamily="34" charset="0"/>
                          <a:cs typeface="Times New Roman" panose="02020603050405020304" pitchFamily="18" charset="0"/>
                        </a:rPr>
                        <a:t> аюулгүй байдал</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 </a:t>
                      </a:r>
                      <a:r>
                        <a:rPr lang="mn-MN" sz="2350" dirty="0">
                          <a:effectLst/>
                          <a:latin typeface="Arial" panose="020B0604020202020204" pitchFamily="34" charset="0"/>
                          <a:ea typeface="Calibri" panose="020F0502020204030204" pitchFamily="34" charset="0"/>
                          <a:cs typeface="Times New Roman" panose="02020603050405020304" pitchFamily="18" charset="0"/>
                        </a:rPr>
                        <a:t>– </a:t>
                      </a:r>
                      <a:r>
                        <a:rPr lang="mn-MN" sz="2350" dirty="0" smtClean="0">
                          <a:effectLst/>
                          <a:latin typeface="Arial" panose="020B0604020202020204" pitchFamily="34" charset="0"/>
                          <a:ea typeface="Calibri" panose="020F0502020204030204" pitchFamily="34" charset="0"/>
                          <a:cs typeface="Times New Roman" panose="02020603050405020304" pitchFamily="18" charset="0"/>
                        </a:rPr>
                        <a:t>Криптографийг хэрэгжүүлэх удирдамж</a:t>
                      </a:r>
                      <a:endParaRPr lang="en-US" sz="2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7623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066800"/>
            <a:ext cx="8229600" cy="4114800"/>
          </a:xfrm>
        </p:spPr>
        <p:txBody>
          <a:bodyPr>
            <a:normAutofit lnSpcReduction="10000"/>
          </a:bodyPr>
          <a:lstStyle/>
          <a:p>
            <a:pPr algn="ctr">
              <a:spcAft>
                <a:spcPts val="600"/>
              </a:spcAft>
              <a:buNone/>
            </a:pPr>
            <a:r>
              <a:rPr lang="mn-MN" sz="5400" dirty="0">
                <a:effectLst>
                  <a:outerShdw blurRad="38100" dist="38100" dir="2700000" algn="tl">
                    <a:srgbClr val="000000">
                      <a:alpha val="43137"/>
                    </a:srgbClr>
                  </a:outerShdw>
                </a:effectLst>
                <a:latin typeface="Arial" pitchFamily="34" charset="0"/>
                <a:cs typeface="Arial" pitchFamily="34" charset="0"/>
              </a:rPr>
              <a:t>Анхаарал тавьсанд баярлалаа</a:t>
            </a:r>
            <a:endParaRPr lang="en-US" sz="5400" dirty="0">
              <a:effectLst>
                <a:outerShdw blurRad="38100" dist="38100" dir="2700000" algn="tl">
                  <a:srgbClr val="000000">
                    <a:alpha val="43137"/>
                  </a:srgbClr>
                </a:outerShdw>
              </a:effectLst>
              <a:latin typeface="Arial" pitchFamily="34" charset="0"/>
              <a:cs typeface="Arial" pitchFamily="34" charset="0"/>
            </a:endParaRPr>
          </a:p>
          <a:p>
            <a:pPr algn="ctr">
              <a:spcAft>
                <a:spcPts val="1800"/>
              </a:spcAft>
              <a:buNone/>
            </a:pPr>
            <a:endParaRPr lang="en-US" sz="2600" i="1" dirty="0">
              <a:latin typeface="Arial" pitchFamily="34" charset="0"/>
              <a:cs typeface="Arial" pitchFamily="34" charset="0"/>
            </a:endParaRPr>
          </a:p>
          <a:p>
            <a:pPr algn="ctr">
              <a:spcAft>
                <a:spcPts val="1800"/>
              </a:spcAft>
              <a:buNone/>
            </a:pPr>
            <a:r>
              <a:rPr lang="en-US" sz="3400" i="1" dirty="0">
                <a:latin typeface="Arial" pitchFamily="34" charset="0"/>
                <a:cs typeface="Arial" pitchFamily="34" charset="0"/>
              </a:rPr>
              <a:t>http://</a:t>
            </a:r>
            <a:r>
              <a:rPr lang="en-US" sz="3400" i="1" dirty="0" smtClean="0">
                <a:latin typeface="Arial" pitchFamily="34" charset="0"/>
                <a:cs typeface="Arial" pitchFamily="34" charset="0"/>
              </a:rPr>
              <a:t>www.isd.gov.mn</a:t>
            </a:r>
            <a:endParaRPr lang="en-US" sz="3400" i="1" dirty="0">
              <a:latin typeface="Arial" pitchFamily="34" charset="0"/>
              <a:cs typeface="Arial" pitchFamily="34" charset="0"/>
            </a:endParaRPr>
          </a:p>
          <a:p>
            <a:pPr>
              <a:spcBef>
                <a:spcPts val="0"/>
              </a:spcBef>
              <a:spcAft>
                <a:spcPts val="1800"/>
              </a:spcAft>
              <a:buNone/>
            </a:pPr>
            <a:r>
              <a:rPr lang="en-US" sz="3400" i="1" dirty="0">
                <a:latin typeface="Arial" pitchFamily="34" charset="0"/>
                <a:cs typeface="Arial" pitchFamily="34" charset="0"/>
              </a:rPr>
              <a:t>              </a:t>
            </a:r>
            <a:r>
              <a:rPr lang="en-US" sz="3400" i="1" dirty="0" smtClean="0">
                <a:latin typeface="Arial" pitchFamily="34" charset="0"/>
                <a:cs typeface="Arial" pitchFamily="34" charset="0"/>
              </a:rPr>
              <a:t>+(976)-62260099</a:t>
            </a:r>
            <a:endParaRPr lang="mn-MN" sz="3400" i="1" dirty="0">
              <a:latin typeface="Arial" pitchFamily="34" charset="0"/>
              <a:cs typeface="Arial" pitchFamily="34" charset="0"/>
            </a:endParaRPr>
          </a:p>
          <a:p>
            <a:pPr>
              <a:spcBef>
                <a:spcPts val="0"/>
              </a:spcBef>
              <a:spcAft>
                <a:spcPts val="1800"/>
              </a:spcAft>
              <a:buNone/>
            </a:pPr>
            <a:r>
              <a:rPr lang="mn-MN" sz="3400" i="1" dirty="0">
                <a:latin typeface="Arial" pitchFamily="34" charset="0"/>
                <a:cs typeface="Arial" pitchFamily="34" charset="0"/>
              </a:rPr>
              <a:t>		</a:t>
            </a:r>
            <a:r>
              <a:rPr lang="mn-MN" sz="3400" i="1" dirty="0" smtClean="0">
                <a:latin typeface="Arial" pitchFamily="34" charset="0"/>
                <a:cs typeface="Arial" pitchFamily="34" charset="0"/>
              </a:rPr>
              <a:t>	</a:t>
            </a:r>
            <a:r>
              <a:rPr lang="en-US" sz="3400" i="1" dirty="0" smtClean="0">
                <a:latin typeface="Arial" pitchFamily="34" charset="0"/>
                <a:cs typeface="Arial" pitchFamily="34" charset="0"/>
              </a:rPr>
              <a:t>ganzorig@isd.gov.mn</a:t>
            </a:r>
            <a:endParaRPr lang="en-US" sz="3400" i="1" dirty="0">
              <a:latin typeface="Arial" pitchFamily="34" charset="0"/>
              <a:cs typeface="Arial" pitchFamily="34" charset="0"/>
            </a:endParaRPr>
          </a:p>
        </p:txBody>
      </p:sp>
      <p:pic>
        <p:nvPicPr>
          <p:cNvPr id="1026" name="Picture 2" descr="Image result for telephone icon"/>
          <p:cNvPicPr>
            <a:picLocks noChangeAspect="1" noChangeArrowheads="1"/>
          </p:cNvPicPr>
          <p:nvPr/>
        </p:nvPicPr>
        <p:blipFill>
          <a:blip r:embed="rId2" cstate="print"/>
          <a:srcRect/>
          <a:stretch>
            <a:fillRect/>
          </a:stretch>
        </p:blipFill>
        <p:spPr bwMode="auto">
          <a:xfrm>
            <a:off x="3159456" y="3890169"/>
            <a:ext cx="457200" cy="457200"/>
          </a:xfrm>
          <a:prstGeom prst="rect">
            <a:avLst/>
          </a:prstGeom>
          <a:noFill/>
        </p:spPr>
      </p:pic>
      <p:sp>
        <p:nvSpPr>
          <p:cNvPr id="1028" name="AutoShape 4" descr="Image result for website ic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website ic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MwAAADMCAMAAAAI/LzAAAAAolBMVEVfhM7///9MaqVcgs1GZqNXf8xvhbN7jrny9ftLaaOvv+RUfcxJaKRCY6JTc7Regsvp7ffP2fCSqdynuuNlidD2+Pyns87Y4PLF0e2EoNmds+BvkdNbf8aLpNp2ldVQesu7yung5/V8mtaUo8RYdKvc4u3Q1+Zcd621wNeAk7yyvdeImsDJ0OFngLQ7Xp/O1uakstBPdb1jgb2brtWAl8eQoMVx/JIPAAAMJUlEQVR4nM2de3+qPg/AkYLjSNnBC0eUqYBOnVO38zvP3v9be4pXLgXaNCj5b/tM4bu0aZKmqdZpQjzLcvv+cDqJA6LdhATxZDr0+65leY08VsP+Qivq+73BfLSwTdMkJMXCaAhhv7QXo/mg5/cjC/vZuDDjcDqba3YeIi8JlK3NZ9NwjPp4PBjPH8wDrY4jS6QF84GPN+RwYCy3F9uJQsQ40kSmbcc9F2fEIcB443BGTGmOFJFJZuEYQUHKMFY4GAFUUlDQaBAqq0cRJpom00SN5KoeLZhGz4Ox+vHC1FBQTjiauYj7KuqBw7h+bKOB3IDs2HcfDmP1YtWJUoJD4h5UO0AYf9QMyhln5D8OxvIDuymSs9iBD9EOAGY8a04rVyFkBvB0pGHc4chsGiURczSUtgSyME1OlqwApo4cTDRZPIbkLItJ1BxMGDxIK1chQdgQjDV41AhL0ZCBhFkTh+nPcZwwSRpz3keHsYaPV8sFhwxFlSMI4w6eoZYLjTkQNNJiMOP4IWtLmZix2AoqBMMWl2eyMOWILTkiML2GPTERGruHAmMNn8/CxBYwA7Uwz1hdeCKy4tTBeJPnmbGsEHNSl8CpgXEnTzVjWTEnNSa6GiZ6rknOixlHcBg3bskQuwqJK3VTBeO1aYydpXreVMBY7WNJaCpsWjmMNWghC6OpsNDlME9zk6uFOdHyMD38dCWOVHg2ZTB+K3wYvthlXmcJzPjZfnKVkFFJRMCHad0Ck5Wy5YYL01JDdpcSk8aFGbachdFwTRoPpt9Oo5wWQng5Gw6MNW89C6OZcwYaB6btE+Ys5kAEJmz/IEuEkGLmtgATPTqfDBUSRLUwE3yWpPqngeCbTOpgfOw9C6IFkymTSYC3yX6RRd6tycG4I+QHkqB3Wa3dHvoAHrmVMEPk55F0Dr+PbfPz0UAWBtu/NOdR+uujOa7Vz3ucGRhrhvowUpyiE1y7b84yS2cGxkd9EtGmheyDN8WlIRkbkIFBnaGE9DiZFA93TSZBGQxqdEnskr3VEDUez0SdKRgL0yyToHR/aIw6AEapWZOC6SE+o3KvC3UfjqTSG3cYzFDZrK5GcBGtZjqEvsPgmbL6zQfMjZKUQbvBWGiKIZrAll0PzVMj8W3W3GD6WKaMaKFIVW+IRmPfPKYbDJZiiCZYUdHHoiFxHiZCcv1LE3RFQXMEF1EOZopjX2p36tLiIgWC5jQLYwUoX2uLFoZcnjrAmaiBlYFBmY7EnEqWiVpTDBPNTE4axkNJL5Gh9OEED2UXyBx4KRiMuUhGUlV7VwlRHj1OwYTqiiEj8SK3jPQRaMzwDmPNlL9PtIqKIwh+JzlHnCcYV/n8S125QaWol4EQ4t5geopfRshA6VySp1xsZPZuMIquDCHFYF+SRjU1cHZpEhhPdeniBfuSNKpetO1dYNRi/9uSpSa+Gs0pF5DAKK2YJACa5Lz0lVIDp+2aBEYla6pkxrKiVA9G5mcYlWyJlJdcJyom+pQN0hInE/wNZIaHkohKKXh4ggGHMmRUXpMDlCHYt0mCGk3Fl0ExY1kJoZnIxKPROhFw/hMbyYxlZQzM3pJ5xGCAiYWK/GtGvP3ny0bXNy+fe7GlFWiPkkSKBlwyidgJKm+7ORqU6jqlxnGzFcKJYKkBtmxqMC9TNNhfOoZ+E8NZCn3IBaUGmK+pMY9V+nNkIehZLh2qp4QK0njTBeClBp4GqJQRyr8mstULshX7JMDvJHNLs6Qtu/D5Sbdr5FmMrqDHIH9kh4wszZVNZRJNNEDeF1gYzV7ww+NXWZqFq8kmzE1Bk8zkj1OEcf6Ifnr9n6RlsvuaL/cRcybsWXqfPM18Cgdy7v8kX83XpEoYpXKW3gcP5kM8KrX+SdGYQ03GzZQL9r0lD2YpE2L/k/Gizakmsdzyd/bLZXsswhwFbfPl/9GToCETTTwzI32k/X1F8yx09S73HXtxE01iTdytK6tSKBXOOJMbZYnshK0tkaloG0m+BlPNIacaepBUDJP/fgvTCKOU1EXX0DhGCocajjxL5/tVmEYCpjBj1l/1NAf9ikMNXUAvXuFPtk4DNGZ+ymxFLJO1+9isjOPRWG0+diJr1CEf9OycX/g0uUyM90c3dgIv17He13sm63ex5fbF+PZyv9AboDHTjoz3Q6m4nyUh7N0zHo97cvBesWFIfH+Id2BhV0Mw1Dnc/21W9zTl8HVDJpcZ760PjpQHLAXDvviwvvzf1i+XpaoBmuBn+/W13n2el/bGYJij8Llbf31tfza3ZbcBmr/6arWilyc0B8NcBcoepKdTCA1YgTd6//4mYc5LU8Z9EKCRDU7f9F8Pg8lJHQ2RcDQLNI+GYRa6ioY5mvKbs2+/fj0LplI3LAQA5EKvunk8TCUNC84guzNvz9JMJQ0Lm0FnMs+6eQZMxbwxh7KppjTNc2BKaUxfOgmYonkSTNlIs/vy6dk7zZNgymgWLiBxfqMRgPH2u+VVvncieWYBGP5ISxLn8MO/b/Uw+w2Lli+SbDt16+NmIRgeTbKlAdlsusjfOpgdpWn3ijL3sTbSFoPhjLRks0mh2Mys2XPa68Uk4GaNAsOhSbYBFWqaamC84l4TM+cvNVlAQZjiSDtt0MJr8mtg1pxUs64fa1QjDJOjOW+dQ4saamF+uK/l/GDBZEfauagBXm5SA9MtzJhEaBcLJktzLjeBFwLVwGz4MBs0mMxIOxcCdUIgSx2MwYcxEGHSNKFa8VwLYG4j7Vo8By5rbAHMjeZa1gguOG0DzHWk3QpOoctmO2DONLdSYGiRdktgTiPtVqQNLZ9vCUxCcy+fh/qabYFhNKmDDcAjJ62BYTT3IydAj6Y9MMbL/TAQ8JhWe2Cc84akygG69sCs1ikY2NHG1sBc675UDp22BYbql21vlePArYHZuBkYUFDTFhjjGryqHKFvC8zxmo1TaW7QEhh6uH5Wpe1ES2CcW9ZXpSFIO2DoodgQBNCqpR0wxj3jq9JEp6acDgjD/VSFYrq8Jjry7Y3IrLLqCgTzzk9QVcB83z+s0niKjCJ0mG0x2V7NskkVjim1BKuup4XAuLJTxknvkSg1ayNB1cEACMxWkoWu0p9Wa6PHawCrArMulnVXi5HZvFJscEgqrLM8DKdEvYblpbzBoXyQRsx/pZtH0jB7WRa6ym72qDYFJX8/1yU4kjDvSyrJohu583jq7Vr/vv5suZvIMjDufrlxZFnoqrpdK6SR7m9D33Q5UvYOvL/drPjolVIoEsdocfx23+xPS9k78P5WeoQl31PYg0NpPv32Kv8qysI5ioPTFvz366/6pyOz0GLxPlLD9t+PZuGexMNqpf/7wSONHjieFNolBw+m4Z7ERbx+4pHzhn98HfNikMfROB/iF4NA+9A+aqTRkro13Mt0HkOT9y/rYKA70K+AlVyapfSsG/YFVM3rhjrfZe+MfjVY6hRHMyy0/BAu/qVtDdMYn5BL28DX6TVK43RB1+nBLzpskMboAi86hLc9f2uKhVbppanLQRuiMWoORzd0bWsjNE5d05qmLtTFDz5p9XwRgQFfdYwdfFJaYZNFYcCXUOPSUGeJcAl1B+zZYNLQ47dA840mL27HCz7pSqjDixAMuKUyEo3TrTvbIQPTcYEdLlFGmvMh2EdEEIaZAZBRQxhp1BCY+nIwycVeIOWo0hgH0Y5oMjDQFUeJhuqfEs1tJWA6nRB0akBh3hirnUw7JCmYTjSBnOqEhgT0KHB6EA5zWnLgx9TlUAyxxUUBpuMOR/JrDsCJNlZL6VbQ0jBsBZ3JK0eWhhovYuukKkzH8gNp31OKhjqrreR9KWCYDmTqCNNQSjeyk0UNpmP1YkkcQRpKu9/QvulQGGYJ/FguNBAJPqlz2MJbwMNhmHb68cKUqO6ucdSSls6HPWSuYMAwiaaBJu6yVdIY+uYH0GUPEYapJxyMTNHpU0ZDDWf1uVO+YkAZptPxxuGMCKqHG0objvOyK6vAeTAME8vtxbYtoqCsbmiik+Phn6syU+6CA5OI5w/myQSqI7rSsPnu6KvDB2h55AseTCLjcDqba3Y10etpjjj64WWJMrjuggvDxIr6fm8wHy3s5ILzLBT7kf3S/qtvPr63X++Id4qcBR3mJJ5luX1/OJ3E6XCOBPFkOvT7rmWhKuQm/weTUA2NY5Aw/gAAAABJRU5ErkJggg=="/>
          <p:cNvSpPr>
            <a:spLocks noChangeAspect="1" noChangeArrowheads="1"/>
          </p:cNvSpPr>
          <p:nvPr/>
        </p:nvSpPr>
        <p:spPr bwMode="auto">
          <a:xfrm>
            <a:off x="1679575" y="-1165225"/>
            <a:ext cx="2438400" cy="2438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png;base64,iVBORw0KGgoAAAANSUhEUgAAAMwAAADMCAMAAAAI/LzAAAAAolBMVEVfhM7///9MaqVcgs1GZqNXf8xvhbN7jrny9ftLaaOvv+RUfcxJaKRCY6JTc7Regsvp7ffP2fCSqdynuuNlidD2+Pyns87Y4PLF0e2EoNmds+BvkdNbf8aLpNp2ldVQesu7yung5/V8mtaUo8RYdKvc4u3Q1+Zcd621wNeAk7yyvdeImsDJ0OFngLQ7Xp/O1uakstBPdb1jgb2brtWAl8eQoMVx/JIPAAAMJUlEQVR4nM2de3+qPg/AkYLjSNnBC0eUqYBOnVO38zvP3v9be4pXLgXaNCj5b/tM4bu0aZKmqdZpQjzLcvv+cDqJA6LdhATxZDr0+65leY08VsP+Qivq+73BfLSwTdMkJMXCaAhhv7QXo/mg5/cjC/vZuDDjcDqba3YeIi8JlK3NZ9NwjPp4PBjPH8wDrY4jS6QF84GPN+RwYCy3F9uJQsQ40kSmbcc9F2fEIcB443BGTGmOFJFJZuEYQUHKMFY4GAFUUlDQaBAqq0cRJpom00SN5KoeLZhGz4Ox+vHC1FBQTjiauYj7KuqBw7h+bKOB3IDs2HcfDmP1YtWJUoJD4h5UO0AYf9QMyhln5D8OxvIDuymSs9iBD9EOAGY8a04rVyFkBvB0pGHc4chsGiURczSUtgSyME1OlqwApo4cTDRZPIbkLItJ1BxMGDxIK1chQdgQjDV41AhL0ZCBhFkTh+nPcZwwSRpz3keHsYaPV8sFhwxFlSMI4w6eoZYLjTkQNNJiMOP4IWtLmZix2AoqBMMWl2eyMOWILTkiML2GPTERGruHAmMNn8/CxBYwA7Uwz1hdeCKy4tTBeJPnmbGsEHNSl8CpgXEnTzVjWTEnNSa6GiZ6rknOixlHcBg3bskQuwqJK3VTBeO1aYydpXreVMBY7WNJaCpsWjmMNWghC6OpsNDlME9zk6uFOdHyMD38dCWOVHg2ZTB+K3wYvthlXmcJzPjZfnKVkFFJRMCHad0Ck5Wy5YYL01JDdpcSk8aFGbachdFwTRoPpt9Oo5wWQng5Gw6MNW89C6OZcwYaB6btE+Ys5kAEJmz/IEuEkGLmtgATPTqfDBUSRLUwE3yWpPqngeCbTOpgfOw9C6IFkymTSYC3yX6RRd6tycG4I+QHkqB3Wa3dHvoAHrmVMEPk55F0Dr+PbfPz0UAWBtu/NOdR+uujOa7Vz3ucGRhrhvowUpyiE1y7b84yS2cGxkd9EtGmheyDN8WlIRkbkIFBnaGE9DiZFA93TSZBGQxqdEnskr3VEDUez0SdKRgL0yyToHR/aIw6AEapWZOC6SE+o3KvC3UfjqTSG3cYzFDZrK5GcBGtZjqEvsPgmbL6zQfMjZKUQbvBWGiKIZrAll0PzVMj8W3W3GD6WKaMaKFIVW+IRmPfPKYbDJZiiCZYUdHHoiFxHiZCcv1LE3RFQXMEF1EOZopjX2p36tLiIgWC5jQLYwUoX2uLFoZcnjrAmaiBlYFBmY7EnEqWiVpTDBPNTE4axkNJL5Gh9OEED2UXyBx4KRiMuUhGUlV7VwlRHj1OwYTqiiEj8SK3jPQRaMzwDmPNlL9PtIqKIwh+JzlHnCcYV/n8S125QaWol4EQ4t5geopfRshA6VySp1xsZPZuMIquDCHFYF+SRjU1cHZpEhhPdeniBfuSNKpetO1dYNRi/9uSpSa+Gs0pF5DAKK2YJACa5Lz0lVIDp+2aBEYla6pkxrKiVA9G5mcYlWyJlJdcJyom+pQN0hInE/wNZIaHkohKKXh4ggGHMmRUXpMDlCHYt0mCGk3Fl0ExY1kJoZnIxKPROhFw/hMbyYxlZQzM3pJ5xGCAiYWK/GtGvP3ny0bXNy+fe7GlFWiPkkSKBlwyidgJKm+7ORqU6jqlxnGzFcKJYKkBtmxqMC9TNNhfOoZ+E8NZCn3IBaUGmK+pMY9V+nNkIehZLh2qp4QK0njTBeClBp4GqJQRyr8mstULshX7JMDvJHNLs6Qtu/D5Sbdr5FmMrqDHIH9kh4wszZVNZRJNNEDeF1gYzV7ww+NXWZqFq8kmzE1Bk8zkj1OEcf6Ifnr9n6RlsvuaL/cRcybsWXqfPM18Cgdy7v8kX83XpEoYpXKW3gcP5kM8KrX+SdGYQ03GzZQL9r0lD2YpE2L/k/Gizakmsdzyd/bLZXsswhwFbfPl/9GToCETTTwzI32k/X1F8yx09S73HXtxE01iTdytK6tSKBXOOJMbZYnshK0tkaloG0m+BlPNIacaepBUDJP/fgvTCKOU1EXX0DhGCocajjxL5/tVmEYCpjBj1l/1NAf9ikMNXUAvXuFPtk4DNGZ+ymxFLJO1+9isjOPRWG0+diJr1CEf9OycX/g0uUyM90c3dgIv17He13sm63ex5fbF+PZyv9AboDHTjoz3Q6m4nyUh7N0zHo97cvBesWFIfH+Id2BhV0Mw1Dnc/21W9zTl8HVDJpcZ760PjpQHLAXDvviwvvzf1i+XpaoBmuBn+/W13n2el/bGYJij8Llbf31tfza3ZbcBmr/6arWilyc0B8NcBcoepKdTCA1YgTd6//4mYc5LU8Z9EKCRDU7f9F8Pg8lJHQ2RcDQLNI+GYRa6ioY5mvKbs2+/fj0LplI3LAQA5EKvunk8TCUNC84guzNvz9JMJQ0Lm0FnMs+6eQZMxbwxh7KppjTNc2BKaUxfOgmYonkSTNlIs/vy6dk7zZNgymgWLiBxfqMRgPH2u+VVvncieWYBGP5ISxLn8MO/b/Uw+w2Lli+SbDt16+NmIRgeTbKlAdlsusjfOpgdpWn3ijL3sTbSFoPhjLRks0mh2Mys2XPa68Uk4GaNAsOhSbYBFWqaamC84l4TM+cvNVlAQZjiSDtt0MJr8mtg1pxUs64fa1QjDJOjOW+dQ4saamF+uK/l/GDBZEfauagBXm5SA9MtzJhEaBcLJktzLjeBFwLVwGz4MBs0mMxIOxcCdUIgSx2MwYcxEGHSNKFa8VwLYG4j7Vo8By5rbAHMjeZa1gguOG0DzHWk3QpOoctmO2DONLdSYGiRdktgTiPtVqQNLZ9vCUxCcy+fh/qabYFhNKmDDcAjJ62BYTT3IydAj6Y9MMbL/TAQ8JhWe2Cc84akygG69sCs1ikY2NHG1sBc675UDp22BYbql21vlePArYHZuBkYUFDTFhjjGryqHKFvC8zxmo1TaW7QEhh6uH5Wpe1ES2CcW9ZXpSFIO2DoodgQBNCqpR0wxj3jq9JEp6acDgjD/VSFYrq8Jjry7Y3IrLLqCgTzzk9QVcB83z+s0niKjCJ0mG0x2V7NskkVjim1BKuup4XAuLJTxknvkSg1ayNB1cEACMxWkoWu0p9Wa6PHawCrArMulnVXi5HZvFJscEgqrLM8DKdEvYblpbzBoXyQRsx/pZtH0jB7WRa6ym72qDYFJX8/1yU4kjDvSyrJohu583jq7Vr/vv5suZvIMjDufrlxZFnoqrpdK6SR7m9D33Q5UvYOvL/drPjolVIoEsdocfx23+xPS9k78P5WeoQl31PYg0NpPv32Kv8qysI5ioPTFvz366/6pyOz0GLxPlLD9t+PZuGexMNqpf/7wSONHjieFNolBw+m4Z7ERbx+4pHzhn98HfNikMfROB/iF4NA+9A+aqTRkro13Mt0HkOT9y/rYKA70K+AlVyapfSsG/YFVM3rhjrfZe+MfjVY6hRHMyy0/BAu/qVtDdMYn5BL28DX6TVK43RB1+nBLzpskMboAi86hLc9f2uKhVbppanLQRuiMWoORzd0bWsjNE5d05qmLtTFDz5p9XwRgQFfdYwdfFJaYZNFYcCXUOPSUGeJcAl1B+zZYNLQ47dA840mL27HCz7pSqjDixAMuKUyEo3TrTvbIQPTcYEdLlFGmvMh2EdEEIaZAZBRQxhp1BCY+nIwycVeIOWo0hgH0Y5oMjDQFUeJhuqfEs1tJWA6nRB0akBh3hirnUw7JCmYTjSBnOqEhgT0KHB6EA5zWnLgx9TlUAyxxUUBpuMOR/JrDsCJNlZL6VbQ0jBsBZ3JK0eWhhovYuukKkzH8gNp31OKhjqrreR9KWCYDmTqCNNQSjeyk0UNpmP1YkkcQRpKu9/QvulQGGYJ/FguNBAJPqlz2MJbwMNhmHb68cKUqO6ucdSSls6HPWSuYMAwiaaBJu6yVdIY+uYH0GUPEYapJxyMTNHpU0ZDDWf1uVO+YkAZptPxxuGMCKqHG0objvOyK6vAeTAME8vtxbYtoqCsbmiik+Phn6syU+6CA5OI5w/myQSqI7rSsPnu6KvDB2h55AseTCLjcDqba3Y10etpjjj64WWJMrjuggvDxIr6fm8wHy3s5ILzLBT7kf3S/qtvPr63X++Id4qcBR3mJJ5luX1/OJ3E6XCOBPFkOvT7rmWhKuQm/weTUA2NY5Aw/gAAAABJRU5ErkJggg=="/>
          <p:cNvSpPr>
            <a:spLocks noChangeAspect="1" noChangeArrowheads="1"/>
          </p:cNvSpPr>
          <p:nvPr/>
        </p:nvSpPr>
        <p:spPr bwMode="auto">
          <a:xfrm>
            <a:off x="1679575" y="-1165225"/>
            <a:ext cx="2438400" cy="2438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5" name="Picture 11" descr="C:\Users\user\Desktop\icon.png"/>
          <p:cNvPicPr>
            <a:picLocks noChangeAspect="1" noChangeArrowheads="1"/>
          </p:cNvPicPr>
          <p:nvPr/>
        </p:nvPicPr>
        <p:blipFill>
          <a:blip r:embed="rId3" cstate="print"/>
          <a:srcRect/>
          <a:stretch>
            <a:fillRect/>
          </a:stretch>
        </p:blipFill>
        <p:spPr bwMode="auto">
          <a:xfrm>
            <a:off x="3149600" y="3255169"/>
            <a:ext cx="508000" cy="508000"/>
          </a:xfrm>
          <a:prstGeom prst="rect">
            <a:avLst/>
          </a:prstGeom>
          <a:noFill/>
        </p:spPr>
      </p:pic>
      <p:pic>
        <p:nvPicPr>
          <p:cNvPr id="2049" name="Picture 1" descr="C:\Users\user\Desktop\email.png"/>
          <p:cNvPicPr>
            <a:picLocks noChangeAspect="1" noChangeArrowheads="1"/>
          </p:cNvPicPr>
          <p:nvPr/>
        </p:nvPicPr>
        <p:blipFill>
          <a:blip r:embed="rId4" cstate="print"/>
          <a:srcRect/>
          <a:stretch>
            <a:fillRect/>
          </a:stretch>
        </p:blipFill>
        <p:spPr bwMode="auto">
          <a:xfrm>
            <a:off x="3173104" y="4535884"/>
            <a:ext cx="457200" cy="457200"/>
          </a:xfrm>
          <a:prstGeom prst="rect">
            <a:avLst/>
          </a:prstGeom>
          <a:noFill/>
        </p:spPr>
      </p:pic>
      <p:sp>
        <p:nvSpPr>
          <p:cNvPr id="10" name="Rectangle 9"/>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8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016" y="2043993"/>
            <a:ext cx="10515600" cy="2623545"/>
          </a:xfrm>
        </p:spPr>
        <p:txBody>
          <a:bodyPr>
            <a:normAutofit/>
          </a:bodyPr>
          <a:lstStyle/>
          <a:p>
            <a:pPr marL="0" indent="0" algn="ctr">
              <a:buNone/>
            </a:pPr>
            <a:r>
              <a:rPr lang="mn-MN" sz="5400" dirty="0" smtClean="0">
                <a:latin typeface="Arial" panose="020B0604020202020204" pitchFamily="34" charset="0"/>
                <a:cs typeface="Arial" panose="020B0604020202020204" pitchFamily="34" charset="0"/>
              </a:rPr>
              <a:t>НЭГ. ҮНДСЭН ОЙЛГОЛТ</a:t>
            </a:r>
            <a:endParaRPr lang="en-US" sz="5400"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40772"/>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143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364" y="157781"/>
            <a:ext cx="7263448" cy="6488680"/>
          </a:xfrm>
          <a:prstGeom prst="rect">
            <a:avLst/>
          </a:prstGeom>
        </p:spPr>
      </p:pic>
    </p:spTree>
    <p:extLst>
      <p:ext uri="{BB962C8B-B14F-4D97-AF65-F5344CB8AC3E}">
        <p14:creationId xmlns:p14="http://schemas.microsoft.com/office/powerpoint/2010/main" val="279772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016" y="2043993"/>
            <a:ext cx="10515600" cy="2623545"/>
          </a:xfrm>
        </p:spPr>
        <p:txBody>
          <a:bodyPr>
            <a:normAutofit/>
          </a:bodyPr>
          <a:lstStyle/>
          <a:p>
            <a:pPr marL="0" indent="0" algn="ctr">
              <a:buNone/>
            </a:pPr>
            <a:r>
              <a:rPr lang="mn-MN" sz="5400" dirty="0" smtClean="0">
                <a:latin typeface="Arial" panose="020B0604020202020204" pitchFamily="34" charset="0"/>
                <a:cs typeface="Arial" panose="020B0604020202020204" pitchFamily="34" charset="0"/>
              </a:rPr>
              <a:t>ХОЁР. ӨНӨӨГИЙН НӨХЦӨЛ </a:t>
            </a:r>
          </a:p>
          <a:p>
            <a:pPr marL="0" indent="0" algn="ctr">
              <a:buNone/>
            </a:pPr>
            <a:r>
              <a:rPr lang="mn-MN" sz="5400" dirty="0" smtClean="0">
                <a:latin typeface="Arial" panose="020B0604020202020204" pitchFamily="34" charset="0"/>
                <a:cs typeface="Arial" panose="020B0604020202020204" pitchFamily="34" charset="0"/>
              </a:rPr>
              <a:t>БАЙДАЛ</a:t>
            </a:r>
            <a:endParaRPr lang="en-US" sz="5400"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40772"/>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14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0628" y="77438"/>
            <a:ext cx="10515600" cy="1325563"/>
          </a:xfrm>
        </p:spPr>
        <p:txBody>
          <a:bodyPr>
            <a:normAutofit/>
          </a:bodyPr>
          <a:lstStyle/>
          <a:p>
            <a:pPr algn="l"/>
            <a:r>
              <a:rPr lang="mn-MN" dirty="0">
                <a:solidFill>
                  <a:schemeClr val="bg1"/>
                </a:solidFill>
              </a:rPr>
              <a:t>       </a:t>
            </a:r>
            <a:r>
              <a:rPr lang="mn-MN" sz="2800" dirty="0">
                <a:solidFill>
                  <a:schemeClr val="bg1"/>
                </a:solidFill>
              </a:rPr>
              <a:t>Кибер </a:t>
            </a:r>
            <a:r>
              <a:rPr lang="mn-MN" sz="2800" dirty="0">
                <a:solidFill>
                  <a:schemeClr val="bg1"/>
                </a:solidFill>
              </a:rPr>
              <a:t>терроризмын үндсэн ойлголт</a:t>
            </a:r>
            <a:endParaRPr lang="en-US" sz="2800" dirty="0">
              <a:solidFill>
                <a:schemeClr val="bg1"/>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60445" y="499157"/>
            <a:ext cx="3488364" cy="3100352"/>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41" y="385849"/>
            <a:ext cx="5376238" cy="30241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466175"/>
            <a:ext cx="3332781" cy="33327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5498" y="3772567"/>
            <a:ext cx="4146334" cy="271999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8954" y="3774106"/>
            <a:ext cx="4427274" cy="276347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6000" y="487294"/>
            <a:ext cx="2590228" cy="2286770"/>
          </a:xfrm>
          <a:prstGeom prst="rect">
            <a:avLst/>
          </a:prstGeom>
        </p:spPr>
      </p:pic>
    </p:spTree>
    <p:extLst>
      <p:ext uri="{BB962C8B-B14F-4D97-AF65-F5344CB8AC3E}">
        <p14:creationId xmlns:p14="http://schemas.microsoft.com/office/powerpoint/2010/main" val="159035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2" y="313902"/>
            <a:ext cx="10515600" cy="639810"/>
          </a:xfrm>
        </p:spPr>
        <p:txBody>
          <a:bodyPr>
            <a:normAutofit fontScale="90000"/>
          </a:bodyPr>
          <a:lstStyle/>
          <a:p>
            <a:r>
              <a:rPr lang="mn-MN" dirty="0" smtClean="0">
                <a:latin typeface="Arial" panose="020B0604020202020204" pitchFamily="34" charset="0"/>
                <a:cs typeface="Arial" panose="020B0604020202020204" pitchFamily="34" charset="0"/>
              </a:rPr>
              <a:t>НӨХЦӨЛ БАЙДАЛ</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00560060"/>
              </p:ext>
            </p:extLst>
          </p:nvPr>
        </p:nvGraphicFramePr>
        <p:xfrm>
          <a:off x="409433" y="1060858"/>
          <a:ext cx="11313994" cy="4984768"/>
        </p:xfrm>
        <a:graphic>
          <a:graphicData uri="http://schemas.openxmlformats.org/drawingml/2006/table">
            <a:tbl>
              <a:tblPr firstRow="1" bandRow="1">
                <a:tableStyleId>{5A111915-BE36-4E01-A7E5-04B1672EAD32}</a:tableStyleId>
              </a:tblPr>
              <a:tblGrid>
                <a:gridCol w="5622877">
                  <a:extLst>
                    <a:ext uri="{9D8B030D-6E8A-4147-A177-3AD203B41FA5}">
                      <a16:colId xmlns:a16="http://schemas.microsoft.com/office/drawing/2014/main" val="20000"/>
                    </a:ext>
                  </a:extLst>
                </a:gridCol>
                <a:gridCol w="5691117">
                  <a:extLst>
                    <a:ext uri="{9D8B030D-6E8A-4147-A177-3AD203B41FA5}">
                      <a16:colId xmlns:a16="http://schemas.microsoft.com/office/drawing/2014/main" val="20001"/>
                    </a:ext>
                  </a:extLst>
                </a:gridCol>
              </a:tblGrid>
              <a:tr h="402942">
                <a:tc>
                  <a:txBody>
                    <a:bodyPr/>
                    <a:lstStyle/>
                    <a:p>
                      <a:r>
                        <a:rPr lang="mn-MN" sz="2400" dirty="0" smtClean="0">
                          <a:latin typeface="Arial" panose="020B0604020202020204" pitchFamily="34" charset="0"/>
                          <a:cs typeface="Arial" panose="020B0604020202020204" pitchFamily="34" charset="0"/>
                        </a:rPr>
                        <a:t>Технологийн</a:t>
                      </a:r>
                      <a:r>
                        <a:rPr lang="mn-MN" sz="2400" baseline="0" dirty="0" smtClean="0">
                          <a:latin typeface="Arial" panose="020B0604020202020204" pitchFamily="34" charset="0"/>
                          <a:cs typeface="Arial" panose="020B0604020202020204" pitchFamily="34" charset="0"/>
                        </a:rPr>
                        <a:t> хэрэглээ, хөгжил</a:t>
                      </a:r>
                      <a:endParaRPr lang="en-US" sz="24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mn-MN" sz="2400" dirty="0" smtClean="0">
                          <a:latin typeface="Arial" panose="020B0604020202020204" pitchFamily="34" charset="0"/>
                          <a:cs typeface="Arial" panose="020B0604020202020204" pitchFamily="34" charset="0"/>
                        </a:rPr>
                        <a:t>Цахим</a:t>
                      </a:r>
                      <a:r>
                        <a:rPr lang="mn-MN" sz="2400" baseline="0" dirty="0" smtClean="0">
                          <a:latin typeface="Arial" panose="020B0604020202020204" pitchFamily="34" charset="0"/>
                          <a:cs typeface="Arial" panose="020B0604020202020204" pitchFamily="34" charset="0"/>
                        </a:rPr>
                        <a:t> аюул занал, халдлага</a:t>
                      </a:r>
                      <a:endParaRPr lang="en-US" sz="24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extLst>
                  <a:ext uri="{0D108BD9-81ED-4DB2-BD59-A6C34878D82A}">
                    <a16:rowId xmlns:a16="http://schemas.microsoft.com/office/drawing/2014/main" val="10000"/>
                  </a:ext>
                </a:extLst>
              </a:tr>
              <a:tr h="4527568">
                <a:tc>
                  <a:txBody>
                    <a:bodyPr/>
                    <a:lstStyle/>
                    <a:p>
                      <a:pPr marL="342900" indent="-342900" algn="just">
                        <a:buFont typeface="Arial" panose="020B0604020202020204" pitchFamily="34" charset="0"/>
                        <a:buChar char="•"/>
                      </a:pPr>
                      <a:r>
                        <a:rPr lang="mn-MN" sz="2400" dirty="0" smtClean="0">
                          <a:latin typeface="Arial" pitchFamily="34" charset="0"/>
                          <a:cs typeface="Arial" pitchFamily="34" charset="0"/>
                        </a:rPr>
                        <a:t>Интернэт хэрэглэгчдийн тоо </a:t>
                      </a:r>
                      <a:r>
                        <a:rPr lang="en-US" sz="2400" dirty="0" smtClean="0">
                          <a:latin typeface="Arial" pitchFamily="34" charset="0"/>
                          <a:cs typeface="Arial" pitchFamily="34" charset="0"/>
                        </a:rPr>
                        <a:t>2.4 </a:t>
                      </a:r>
                      <a:r>
                        <a:rPr lang="mn-MN" sz="2400" dirty="0" smtClean="0">
                          <a:latin typeface="Arial" pitchFamily="34" charset="0"/>
                          <a:cs typeface="Arial" pitchFamily="34" charset="0"/>
                        </a:rPr>
                        <a:t>сая болсон</a:t>
                      </a:r>
                      <a:endParaRPr lang="en-US" sz="2400" dirty="0" smtClean="0">
                        <a:latin typeface="Arial" pitchFamily="34" charset="0"/>
                        <a:cs typeface="Arial" pitchFamily="34" charset="0"/>
                      </a:endParaRPr>
                    </a:p>
                    <a:p>
                      <a:pPr marL="342900" indent="-342900" algn="just">
                        <a:buFont typeface="Arial" panose="020B0604020202020204" pitchFamily="34" charset="0"/>
                        <a:buChar char="•"/>
                      </a:pPr>
                      <a:r>
                        <a:rPr lang="mn-MN" sz="2400" dirty="0" smtClean="0">
                          <a:latin typeface="Arial" pitchFamily="34" charset="0"/>
                          <a:cs typeface="Arial" pitchFamily="34" charset="0"/>
                        </a:rPr>
                        <a:t>Нийт интернэтийн урсгал </a:t>
                      </a:r>
                      <a:r>
                        <a:rPr lang="en-US" sz="2400" dirty="0" smtClean="0">
                          <a:latin typeface="Arial" pitchFamily="34" charset="0"/>
                          <a:cs typeface="Arial" pitchFamily="34" charset="0"/>
                        </a:rPr>
                        <a:t>100Gbps </a:t>
                      </a:r>
                      <a:r>
                        <a:rPr lang="mn-MN" sz="2400" dirty="0" smtClean="0">
                          <a:latin typeface="Arial" pitchFamily="34" charset="0"/>
                          <a:cs typeface="Arial" pitchFamily="34" charset="0"/>
                        </a:rPr>
                        <a:t>/</a:t>
                      </a:r>
                      <a:r>
                        <a:rPr lang="en-US" sz="2400" dirty="0" smtClean="0">
                          <a:latin typeface="Arial" pitchFamily="34" charset="0"/>
                          <a:cs typeface="Arial" pitchFamily="34" charset="0"/>
                        </a:rPr>
                        <a:t>3 </a:t>
                      </a:r>
                      <a:r>
                        <a:rPr lang="mn-MN" sz="2400" dirty="0" smtClean="0">
                          <a:latin typeface="Arial" pitchFamily="34" charset="0"/>
                          <a:cs typeface="Arial" pitchFamily="34" charset="0"/>
                        </a:rPr>
                        <a:t>томоохон </a:t>
                      </a:r>
                      <a:r>
                        <a:rPr lang="en-US" sz="2400" i="1" dirty="0" smtClean="0">
                          <a:latin typeface="Arial" pitchFamily="34" charset="0"/>
                          <a:cs typeface="Arial" pitchFamily="34" charset="0"/>
                        </a:rPr>
                        <a:t>ISP</a:t>
                      </a:r>
                      <a:r>
                        <a:rPr lang="en-US" sz="2400" dirty="0" smtClean="0">
                          <a:latin typeface="Arial" pitchFamily="34" charset="0"/>
                          <a:cs typeface="Arial" pitchFamily="34" charset="0"/>
                        </a:rPr>
                        <a:t> </a:t>
                      </a:r>
                      <a:r>
                        <a:rPr lang="mn-MN" sz="2400" dirty="0" smtClean="0">
                          <a:latin typeface="Arial" pitchFamily="34" charset="0"/>
                          <a:cs typeface="Arial" pitchFamily="34" charset="0"/>
                        </a:rPr>
                        <a:t>компани</a:t>
                      </a:r>
                      <a:r>
                        <a:rPr lang="en-US" sz="2400" dirty="0" smtClean="0">
                          <a:latin typeface="Arial" pitchFamily="34" charset="0"/>
                          <a:cs typeface="Arial" pitchFamily="34" charset="0"/>
                        </a:rPr>
                        <a:t>/</a:t>
                      </a:r>
                    </a:p>
                    <a:p>
                      <a:pPr marL="342900" indent="-342900" algn="just">
                        <a:buFont typeface="Arial" panose="020B0604020202020204" pitchFamily="34" charset="0"/>
                        <a:buChar char="•"/>
                      </a:pPr>
                      <a:r>
                        <a:rPr lang="mn-MN" sz="2400" dirty="0" smtClean="0">
                          <a:latin typeface="Arial" pitchFamily="34" charset="0"/>
                          <a:cs typeface="Arial" pitchFamily="34" charset="0"/>
                        </a:rPr>
                        <a:t>Төрийн үйлчилгээ онлайн хэлбэрт шилжиж байна /тоон</a:t>
                      </a:r>
                      <a:r>
                        <a:rPr lang="mn-MN" sz="2400" baseline="0" dirty="0" smtClean="0">
                          <a:latin typeface="Arial" pitchFamily="34" charset="0"/>
                          <a:cs typeface="Arial" pitchFamily="34" charset="0"/>
                        </a:rPr>
                        <a:t> гарын үсэг, цахим мэдээллийн систем</a:t>
                      </a:r>
                      <a:r>
                        <a:rPr lang="mn-MN"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342900" indent="-342900" algn="just">
                        <a:buFont typeface="Arial" panose="020B0604020202020204" pitchFamily="34" charset="0"/>
                        <a:buChar char="•"/>
                      </a:pPr>
                      <a:r>
                        <a:rPr lang="mn-MN" sz="2400" dirty="0" smtClean="0">
                          <a:latin typeface="Arial" pitchFamily="34" charset="0"/>
                          <a:cs typeface="Arial" pitchFamily="34" charset="0"/>
                        </a:rPr>
                        <a:t>Байгууллага, иргэн компьютер, интернэт, гар утсыг өдөр тутмын үйл ажиллагаандаа ашигладаг болсон</a:t>
                      </a:r>
                      <a:endParaRPr lang="en-US" sz="2400" dirty="0" smtClean="0">
                        <a:latin typeface="Arial"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2400" dirty="0" smtClean="0">
                          <a:latin typeface="Arial" panose="020B0604020202020204" pitchFamily="34" charset="0"/>
                          <a:cs typeface="Arial" panose="020B0604020202020204" pitchFamily="34" charset="0"/>
                        </a:rPr>
                        <a:t>Монгол Улсын интернэт хэрэглэгчид хорт кодод өртөх өндөр эрсдэлтэй нөхцөлд байна</a:t>
                      </a:r>
                      <a:endParaRPr lang="en-U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mn-MN" sz="2400" dirty="0" smtClean="0">
                          <a:latin typeface="Arial" panose="020B0604020202020204" pitchFamily="34" charset="0"/>
                          <a:cs typeface="Arial" panose="020B0604020202020204" pitchFamily="34" charset="0"/>
                        </a:rPr>
                        <a:t>Төрийн байгууллагуудад чиглэсэн өндөр аюул занал бүхий цахим халдлага хийх оролдлого нэмэгдэж байна</a:t>
                      </a:r>
                    </a:p>
                    <a:p>
                      <a:pPr marL="342900" indent="-342900" algn="just">
                        <a:buFont typeface="Arial" panose="020B0604020202020204" pitchFamily="34" charset="0"/>
                        <a:buChar char="•"/>
                      </a:pPr>
                      <a:r>
                        <a:rPr lang="mn-MN" sz="2400" dirty="0" smtClean="0">
                          <a:latin typeface="Arial" panose="020B0604020202020204" pitchFamily="34" charset="0"/>
                          <a:cs typeface="Arial" panose="020B0604020202020204" pitchFamily="34" charset="0"/>
                        </a:rPr>
                        <a:t>Төрийн байгууллагуудын вэб сайтуудад чиглэсэн цахим халдлагын</a:t>
                      </a:r>
                      <a:r>
                        <a:rPr lang="mn-MN" sz="2400" baseline="0" dirty="0" smtClean="0">
                          <a:latin typeface="Arial" panose="020B0604020202020204" pitchFamily="34" charset="0"/>
                          <a:cs typeface="Arial" panose="020B0604020202020204" pitchFamily="34" charset="0"/>
                        </a:rPr>
                        <a:t> оролдлого</a:t>
                      </a:r>
                      <a:r>
                        <a:rPr lang="mn-MN" sz="2400" dirty="0" smtClean="0">
                          <a:latin typeface="Arial" panose="020B0604020202020204" pitchFamily="34" charset="0"/>
                          <a:cs typeface="Arial" panose="020B0604020202020204" pitchFamily="34" charset="0"/>
                        </a:rPr>
                        <a:t> тогтмол хийгдэж байна</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3264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66" y="593681"/>
            <a:ext cx="4825621" cy="639810"/>
          </a:xfrm>
        </p:spPr>
        <p:txBody>
          <a:bodyPr>
            <a:noAutofit/>
          </a:bodyPr>
          <a:lstStyle/>
          <a:p>
            <a:pPr algn="ctr"/>
            <a:r>
              <a:rPr lang="mn-MN" sz="3600" dirty="0" smtClean="0">
                <a:latin typeface="Arial" panose="020B0604020202020204" pitchFamily="34" charset="0"/>
                <a:cs typeface="Arial" panose="020B0604020202020204" pitchFamily="34" charset="0"/>
              </a:rPr>
              <a:t>Хорт кодод өртөх эрсдэл /</a:t>
            </a:r>
            <a:r>
              <a:rPr lang="mn-MN" sz="3600" dirty="0" smtClean="0">
                <a:latin typeface="Arial" panose="020B0604020202020204" pitchFamily="34" charset="0"/>
                <a:cs typeface="Arial" panose="020B0604020202020204" pitchFamily="34" charset="0"/>
              </a:rPr>
              <a:t>201</a:t>
            </a:r>
            <a:r>
              <a:rPr lang="en-US" sz="3600" dirty="0" smtClean="0">
                <a:latin typeface="Arial" panose="020B0604020202020204" pitchFamily="34" charset="0"/>
                <a:cs typeface="Arial" panose="020B0604020202020204" pitchFamily="34" charset="0"/>
              </a:rPr>
              <a:t>7</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stretch>
            <a:fillRect/>
          </a:stretch>
        </p:blipFill>
        <p:spPr>
          <a:xfrm>
            <a:off x="196754" y="1513273"/>
            <a:ext cx="5640573" cy="4791991"/>
          </a:xfrm>
          <a:prstGeom prst="rect">
            <a:avLst/>
          </a:prstGeom>
        </p:spPr>
      </p:pic>
      <p:pic>
        <p:nvPicPr>
          <p:cNvPr id="5" name="Picture 4"/>
          <p:cNvPicPr>
            <a:picLocks noChangeAspect="1"/>
          </p:cNvPicPr>
          <p:nvPr/>
        </p:nvPicPr>
        <p:blipFill>
          <a:blip r:embed="rId3" cstate="print"/>
          <a:stretch>
            <a:fillRect/>
          </a:stretch>
        </p:blipFill>
        <p:spPr>
          <a:xfrm>
            <a:off x="6274055" y="1624089"/>
            <a:ext cx="5476667" cy="4653879"/>
          </a:xfrm>
          <a:prstGeom prst="rect">
            <a:avLst/>
          </a:prstGeom>
        </p:spPr>
      </p:pic>
      <p:sp>
        <p:nvSpPr>
          <p:cNvPr id="7" name="Title 1"/>
          <p:cNvSpPr txBox="1">
            <a:spLocks/>
          </p:cNvSpPr>
          <p:nvPr/>
        </p:nvSpPr>
        <p:spPr>
          <a:xfrm>
            <a:off x="5552679" y="545918"/>
            <a:ext cx="6857684" cy="914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dirty="0" smtClean="0">
                <a:latin typeface="Arial" panose="020B0604020202020204" pitchFamily="34" charset="0"/>
                <a:cs typeface="Arial" panose="020B0604020202020204" pitchFamily="34" charset="0"/>
              </a:rPr>
              <a:t>Хорт кодоор халдварлагдсан</a:t>
            </a:r>
          </a:p>
          <a:p>
            <a:pPr algn="ctr"/>
            <a:r>
              <a:rPr lang="mn-MN" sz="3600" dirty="0" smtClean="0">
                <a:latin typeface="Arial" panose="020B0604020202020204" pitchFamily="34" charset="0"/>
                <a:cs typeface="Arial" panose="020B0604020202020204" pitchFamily="34" charset="0"/>
              </a:rPr>
              <a:t>байдал /</a:t>
            </a:r>
            <a:r>
              <a:rPr lang="mn-MN" sz="3600" dirty="0" smtClean="0">
                <a:latin typeface="Arial" panose="020B0604020202020204" pitchFamily="34" charset="0"/>
                <a:cs typeface="Arial" panose="020B0604020202020204" pitchFamily="34" charset="0"/>
              </a:rPr>
              <a:t>201</a:t>
            </a:r>
            <a:r>
              <a:rPr lang="en-US" sz="3600" dirty="0" smtClean="0">
                <a:latin typeface="Arial" panose="020B0604020202020204" pitchFamily="34" charset="0"/>
                <a:cs typeface="Arial" panose="020B0604020202020204" pitchFamily="34" charset="0"/>
              </a:rPr>
              <a:t>7</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4244449" y="6414444"/>
            <a:ext cx="4402295" cy="369332"/>
          </a:xfrm>
          <a:prstGeom prst="rect">
            <a:avLst/>
          </a:prstGeom>
          <a:noFill/>
        </p:spPr>
        <p:txBody>
          <a:bodyPr wrap="none" rtlCol="0">
            <a:spAutoFit/>
          </a:bodyPr>
          <a:lstStyle/>
          <a:p>
            <a:r>
              <a:rPr lang="mn-MN" dirty="0" smtClean="0"/>
              <a:t>Эх сурвалж</a:t>
            </a:r>
            <a:r>
              <a:rPr lang="en-US" dirty="0" smtClean="0"/>
              <a:t>: </a:t>
            </a:r>
            <a:r>
              <a:rPr lang="en-US" i="1" dirty="0" smtClean="0"/>
              <a:t>Kaspersky Security Bulletin </a:t>
            </a:r>
            <a:r>
              <a:rPr lang="en-US" i="1" dirty="0" smtClean="0"/>
              <a:t>2017</a:t>
            </a:r>
            <a:endParaRPr lang="en-US" i="1" dirty="0"/>
          </a:p>
        </p:txBody>
      </p:sp>
    </p:spTree>
    <p:extLst>
      <p:ext uri="{BB962C8B-B14F-4D97-AF65-F5344CB8AC3E}">
        <p14:creationId xmlns:p14="http://schemas.microsoft.com/office/powerpoint/2010/main" val="3422264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902"/>
            <a:ext cx="10515600" cy="639810"/>
          </a:xfrm>
        </p:spPr>
        <p:txBody>
          <a:bodyPr>
            <a:normAutofit fontScale="90000"/>
          </a:bodyPr>
          <a:lstStyle/>
          <a:p>
            <a:r>
              <a:rPr lang="mn-MN" dirty="0" smtClean="0">
                <a:latin typeface="Arial" panose="020B0604020202020204" pitchFamily="34" charset="0"/>
                <a:cs typeface="Arial" panose="020B0604020202020204" pitchFamily="34" charset="0"/>
              </a:rPr>
              <a:t>Хорт кодоор халдварлагдсан байдал</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2017/</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76199"/>
            <a:ext cx="12192000" cy="87573"/>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stretch>
            <a:fillRect/>
          </a:stretch>
        </p:blipFill>
        <p:spPr>
          <a:xfrm>
            <a:off x="233685" y="953712"/>
            <a:ext cx="11724630" cy="5242372"/>
          </a:xfrm>
          <a:prstGeom prst="rect">
            <a:avLst/>
          </a:prstGeom>
        </p:spPr>
      </p:pic>
      <p:sp>
        <p:nvSpPr>
          <p:cNvPr id="5" name="TextBox 4"/>
          <p:cNvSpPr txBox="1"/>
          <p:nvPr/>
        </p:nvSpPr>
        <p:spPr>
          <a:xfrm>
            <a:off x="4244449" y="6414444"/>
            <a:ext cx="4402295" cy="369332"/>
          </a:xfrm>
          <a:prstGeom prst="rect">
            <a:avLst/>
          </a:prstGeom>
          <a:noFill/>
        </p:spPr>
        <p:txBody>
          <a:bodyPr wrap="none" rtlCol="0">
            <a:spAutoFit/>
          </a:bodyPr>
          <a:lstStyle/>
          <a:p>
            <a:r>
              <a:rPr lang="mn-MN" dirty="0" smtClean="0"/>
              <a:t>Эх сурвалж</a:t>
            </a:r>
            <a:r>
              <a:rPr lang="en-US" dirty="0" smtClean="0"/>
              <a:t>: </a:t>
            </a:r>
            <a:r>
              <a:rPr lang="en-US" i="1" dirty="0" smtClean="0"/>
              <a:t>Kaspersky Security Bulletin </a:t>
            </a:r>
            <a:r>
              <a:rPr lang="en-US" i="1" dirty="0" smtClean="0"/>
              <a:t>2017</a:t>
            </a:r>
            <a:endParaRPr lang="en-US" i="1" dirty="0"/>
          </a:p>
        </p:txBody>
      </p:sp>
    </p:spTree>
    <p:extLst>
      <p:ext uri="{BB962C8B-B14F-4D97-AF65-F5344CB8AC3E}">
        <p14:creationId xmlns:p14="http://schemas.microsoft.com/office/powerpoint/2010/main" val="862445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1205</Words>
  <Application>Microsoft Office PowerPoint</Application>
  <PresentationFormat>Widescreen</PresentationFormat>
  <Paragraphs>149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  Мэдээллийн аюулгүй байдлын үндсэн ойлголт, хууль, эрх зүйн орчин</vt:lpstr>
      <vt:lpstr>PowerPoint Presentation</vt:lpstr>
      <vt:lpstr>PowerPoint Presentation</vt:lpstr>
      <vt:lpstr>PowerPoint Presentation</vt:lpstr>
      <vt:lpstr>PowerPoint Presentation</vt:lpstr>
      <vt:lpstr>       Кибер терроризмын үндсэн ойлголт</vt:lpstr>
      <vt:lpstr>НӨХЦӨЛ БАЙДАЛ</vt:lpstr>
      <vt:lpstr>Хорт кодод өртөх эрсдэл /2017/</vt:lpstr>
      <vt:lpstr>Хорт кодоор халдварлагдсан байдал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БИЕ ДААСАН ХУУЛИУД</vt:lpstr>
      <vt:lpstr>БУСАД ХУУЛИУДАД</vt:lpstr>
      <vt:lpstr>ЭРҮҮГИЙН ХУУЛЬД /2015/</vt:lpstr>
      <vt:lpstr>Монгол Улсын үндэсний аюулгүй байдлын үзэл баримтлал /2010 он/</vt:lpstr>
      <vt:lpstr>PowerPoint Presentation</vt:lpstr>
      <vt:lpstr>PowerPoint Presentation</vt:lpstr>
      <vt:lpstr>Мэдээллийн аюулгүй байдлыг хангах үндэсний хөтөлбөр /2010-2015/</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sussex</dc:creator>
  <cp:lastModifiedBy>ganzo1026@gmail.com</cp:lastModifiedBy>
  <cp:revision>158</cp:revision>
  <cp:lastPrinted>2017-04-05T15:57:52Z</cp:lastPrinted>
  <dcterms:created xsi:type="dcterms:W3CDTF">2017-04-04T19:49:54Z</dcterms:created>
  <dcterms:modified xsi:type="dcterms:W3CDTF">2018-11-15T18:39:05Z</dcterms:modified>
</cp:coreProperties>
</file>