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13" r:id="rId4"/>
    <p:sldId id="267" r:id="rId5"/>
    <p:sldId id="322" r:id="rId6"/>
    <p:sldId id="324" r:id="rId7"/>
    <p:sldId id="325" r:id="rId8"/>
    <p:sldId id="261" r:id="rId9"/>
    <p:sldId id="262" r:id="rId10"/>
    <p:sldId id="264" r:id="rId11"/>
    <p:sldId id="266" r:id="rId12"/>
    <p:sldId id="265" r:id="rId13"/>
    <p:sldId id="302" r:id="rId14"/>
    <p:sldId id="271" r:id="rId15"/>
    <p:sldId id="326" r:id="rId16"/>
    <p:sldId id="291" r:id="rId17"/>
    <p:sldId id="273" r:id="rId18"/>
    <p:sldId id="278" r:id="rId19"/>
    <p:sldId id="279" r:id="rId20"/>
    <p:sldId id="282" r:id="rId21"/>
    <p:sldId id="283" r:id="rId22"/>
    <p:sldId id="285" r:id="rId23"/>
    <p:sldId id="317" r:id="rId24"/>
    <p:sldId id="286" r:id="rId25"/>
    <p:sldId id="312" r:id="rId26"/>
    <p:sldId id="287" r:id="rId27"/>
    <p:sldId id="329" r:id="rId28"/>
    <p:sldId id="328" r:id="rId29"/>
    <p:sldId id="290" r:id="rId30"/>
    <p:sldId id="319" r:id="rId31"/>
    <p:sldId id="296" r:id="rId32"/>
    <p:sldId id="320" r:id="rId33"/>
    <p:sldId id="310" r:id="rId34"/>
    <p:sldId id="295" r:id="rId35"/>
    <p:sldId id="300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EDEE6-39E4-4B69-91E5-48F785625EAC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1B33-76CC-407E-9532-FB690E168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C824-9ABF-44DE-AEC1-EB8DCEC3C3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C824-9ABF-44DE-AEC1-EB8DCEC3C3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C824-9ABF-44DE-AEC1-EB8DCEC3C3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 тэ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1B33-76CC-407E-9532-FB690E1683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C824-9ABF-44DE-AEC1-EB8DCEC3C3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C824-9ABF-44DE-AEC1-EB8DCEC3C3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576A1-02FA-4111-BBDA-889D6EAE7084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E2A7-939A-48EF-B81F-20F53FB33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gi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e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58052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FF0000"/>
                </a:solidFill>
              </a:rPr>
              <a:t>ДИЖИТАЛ ШИЛЖИЛТ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mn-MN" sz="2800" b="1" dirty="0" smtClean="0">
                <a:solidFill>
                  <a:srgbClr val="FF0000"/>
                </a:solidFill>
              </a:rPr>
              <a:t> </a:t>
            </a:r>
            <a:r>
              <a:rPr lang="mn-MN" sz="2800" b="1" dirty="0" smtClean="0"/>
              <a:t>ОЙЛГОХ, БЭЛТГЭХ,</a:t>
            </a:r>
            <a:r>
              <a:rPr lang="en-US" sz="2800" b="1" dirty="0" smtClean="0"/>
              <a:t> </a:t>
            </a:r>
            <a:r>
              <a:rPr lang="mn-MN" sz="2800" b="1" dirty="0" smtClean="0"/>
              <a:t>ШИЛЖИХ</a:t>
            </a:r>
            <a:r>
              <a:rPr lang="mn-MN" sz="2800" dirty="0" smtClean="0"/>
              <a:t> </a:t>
            </a:r>
            <a:endParaRPr lang="en-US" sz="2800" dirty="0"/>
          </a:p>
        </p:txBody>
      </p:sp>
      <p:pic>
        <p:nvPicPr>
          <p:cNvPr id="1029" name="Picture 5" descr="Image result for digital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" y="116629"/>
            <a:ext cx="9036000" cy="546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0650" y="1473372"/>
            <a:ext cx="8352928" cy="2016224"/>
          </a:xfrm>
          <a:prstGeom prst="roundRect">
            <a:avLst/>
          </a:prstGeom>
          <a:ln w="28575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500042"/>
            <a:ext cx="817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Дижитал ба материаллаг баялаг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 rot="2845645">
            <a:off x="658014" y="1744326"/>
            <a:ext cx="1620000" cy="1620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2845645">
            <a:off x="3441144" y="1744326"/>
            <a:ext cx="1620000" cy="1620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2845645">
            <a:off x="6217914" y="1744326"/>
            <a:ext cx="1620000" cy="1620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112" y="23596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FFFF00"/>
                </a:solidFill>
              </a:rPr>
              <a:t>Материаллаг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7676" y="23730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FFFF00"/>
                </a:solidFill>
              </a:rPr>
              <a:t>Социал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3877" y="233269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FFFF00"/>
                </a:solidFill>
              </a:rPr>
              <a:t>Дижитал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1230454"/>
            <a:ext cx="3933546" cy="432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Үнэт зүйлсийн өөрчлөлт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3573016"/>
            <a:ext cx="8352928" cy="50405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 smtClean="0"/>
              <a:t>Нягтлан бодох бүртгэлийн систем нь зөвхөн материаллаг баялагийг бүртгэдэг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39552" y="4221088"/>
            <a:ext cx="396000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FORD MOTOR COMPANY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716016" y="4221088"/>
            <a:ext cx="396000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UBER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39552" y="4653136"/>
            <a:ext cx="3960000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Материаллаг үйлдвэрлэл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16016" y="4653136"/>
            <a:ext cx="396000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Дижитал үйлчилгээ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9552" y="5098630"/>
            <a:ext cx="3960000" cy="1282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16016" y="5098630"/>
            <a:ext cx="3960000" cy="1282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1560" y="51571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1903 </a:t>
            </a:r>
            <a:r>
              <a:rPr lang="mn-MN" dirty="0" smtClean="0"/>
              <a:t>онд байгуулагдсан </a:t>
            </a:r>
            <a:r>
              <a:rPr lang="en-US" dirty="0" smtClean="0"/>
              <a:t>(</a:t>
            </a:r>
            <a:r>
              <a:rPr lang="en-US" b="1" dirty="0" smtClean="0"/>
              <a:t>11</a:t>
            </a:r>
            <a:r>
              <a:rPr lang="mn-MN" b="1" dirty="0" smtClean="0"/>
              <a:t>6</a:t>
            </a:r>
            <a:r>
              <a:rPr lang="en-US" b="1" dirty="0" smtClean="0"/>
              <a:t> </a:t>
            </a:r>
            <a:r>
              <a:rPr lang="mn-MN" b="1" dirty="0" smtClean="0"/>
              <a:t>жил</a:t>
            </a:r>
            <a:r>
              <a:rPr lang="en-US" dirty="0" smtClean="0"/>
              <a:t>)</a:t>
            </a:r>
            <a:endParaRPr lang="mn-MN" dirty="0" smtClean="0"/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</a:t>
            </a:r>
            <a:r>
              <a:rPr lang="mn-MN" b="1" dirty="0" smtClean="0"/>
              <a:t>200,000</a:t>
            </a:r>
            <a:r>
              <a:rPr lang="mn-MN" dirty="0" smtClean="0"/>
              <a:t> ажиллагсадтай 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Зах зээлийн үнэлгээ </a:t>
            </a:r>
            <a:r>
              <a:rPr lang="mn-MN" b="1" dirty="0" smtClean="0"/>
              <a:t>41.7</a:t>
            </a:r>
            <a:r>
              <a:rPr lang="mn-MN" dirty="0" smtClean="0"/>
              <a:t> тэрбум</a:t>
            </a:r>
            <a:r>
              <a:rPr lang="en-US" dirty="0" smtClean="0"/>
              <a:t>$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mn-MN" dirty="0" smtClean="0"/>
              <a:t>Жилийн орлого  </a:t>
            </a:r>
            <a:r>
              <a:rPr lang="mn-MN" b="1" dirty="0" smtClean="0"/>
              <a:t>160.33</a:t>
            </a:r>
            <a:r>
              <a:rPr lang="mn-MN" dirty="0" smtClean="0"/>
              <a:t> тэрбум </a:t>
            </a:r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515410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2009 </a:t>
            </a:r>
            <a:r>
              <a:rPr lang="mn-MN" dirty="0" smtClean="0"/>
              <a:t>онд байгуулагдсан </a:t>
            </a:r>
            <a:r>
              <a:rPr lang="en-US" dirty="0" smtClean="0"/>
              <a:t>(</a:t>
            </a:r>
            <a:r>
              <a:rPr lang="en-US" b="1" dirty="0" smtClean="0"/>
              <a:t>10 </a:t>
            </a:r>
            <a:r>
              <a:rPr lang="mn-MN" b="1" dirty="0" smtClean="0"/>
              <a:t>жил</a:t>
            </a:r>
            <a:r>
              <a:rPr lang="en-US" dirty="0" smtClean="0"/>
              <a:t>)</a:t>
            </a:r>
            <a:endParaRPr lang="mn-MN" dirty="0" smtClean="0"/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</a:t>
            </a:r>
            <a:r>
              <a:rPr lang="mn-MN" b="1" dirty="0" smtClean="0"/>
              <a:t>2</a:t>
            </a:r>
            <a:r>
              <a:rPr lang="en-US" b="1" dirty="0" smtClean="0"/>
              <a:t>2</a:t>
            </a:r>
            <a:r>
              <a:rPr lang="mn-MN" b="1" dirty="0" smtClean="0"/>
              <a:t>,000 </a:t>
            </a:r>
            <a:r>
              <a:rPr lang="mn-MN" dirty="0" smtClean="0"/>
              <a:t>ажиллагсадтай 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Зах зээлийн үнэлгээ </a:t>
            </a:r>
            <a:r>
              <a:rPr lang="en-US" b="1" dirty="0" smtClean="0"/>
              <a:t>85</a:t>
            </a:r>
            <a:r>
              <a:rPr lang="mn-MN" dirty="0" smtClean="0"/>
              <a:t> тэрбум</a:t>
            </a:r>
            <a:r>
              <a:rPr lang="en-US" dirty="0" smtClean="0"/>
              <a:t>$</a:t>
            </a:r>
            <a:r>
              <a:rPr lang="en-US" dirty="0" smtClean="0">
                <a:solidFill>
                  <a:srgbClr val="FF0000"/>
                </a:solidFill>
              </a:rPr>
              <a:t>???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mn-MN" dirty="0" smtClean="0"/>
              <a:t>Жилийн орлого  </a:t>
            </a:r>
            <a:r>
              <a:rPr lang="mn-MN" b="1" dirty="0" smtClean="0"/>
              <a:t>1</a:t>
            </a:r>
            <a:r>
              <a:rPr lang="en-US" b="1" dirty="0" smtClean="0"/>
              <a:t>1</a:t>
            </a:r>
            <a:r>
              <a:rPr lang="mn-MN" b="1" dirty="0" smtClean="0"/>
              <a:t>.</a:t>
            </a:r>
            <a:r>
              <a:rPr lang="en-US" b="1" dirty="0" smtClean="0"/>
              <a:t>97</a:t>
            </a:r>
            <a:r>
              <a:rPr lang="mn-MN" b="1" dirty="0" smtClean="0"/>
              <a:t> </a:t>
            </a:r>
            <a:r>
              <a:rPr lang="mn-MN" dirty="0" smtClean="0"/>
              <a:t>тэрбум</a:t>
            </a:r>
            <a:r>
              <a:rPr lang="en-US" dirty="0" smtClean="0"/>
              <a:t>$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88" y="500042"/>
            <a:ext cx="853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Сайжруулах бус бүрэн өөрчлөх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 result for bit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53367"/>
            <a:ext cx="1071570" cy="107157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357554" y="1467681"/>
            <a:ext cx="1347446" cy="64294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315" y="1312325"/>
            <a:ext cx="1076507" cy="10606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57950" y="1391305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Мөнгө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57950" y="1819933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Хүнд суртал</a:t>
            </a:r>
            <a:endParaRPr lang="en-US" dirty="0"/>
          </a:p>
        </p:txBody>
      </p:sp>
      <p:pic>
        <p:nvPicPr>
          <p:cNvPr id="10" name="Picture 8" descr="Image result for facebook"/>
          <p:cNvPicPr>
            <a:picLocks noChangeAspect="1" noChangeArrowheads="1"/>
          </p:cNvPicPr>
          <p:nvPr/>
        </p:nvPicPr>
        <p:blipFill>
          <a:blip r:embed="rId4" cstate="print"/>
          <a:srcRect t="28750" b="30000"/>
          <a:stretch>
            <a:fillRect/>
          </a:stretch>
        </p:blipFill>
        <p:spPr bwMode="auto">
          <a:xfrm>
            <a:off x="428596" y="2434218"/>
            <a:ext cx="1928826" cy="795646"/>
          </a:xfrm>
          <a:prstGeom prst="rect">
            <a:avLst/>
          </a:prstGeom>
          <a:noFill/>
        </p:spPr>
      </p:pic>
      <p:pic>
        <p:nvPicPr>
          <p:cNvPr id="11" name="Picture 10" descr="Image result for blockch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92" y="1274930"/>
            <a:ext cx="1613810" cy="1071570"/>
          </a:xfrm>
          <a:prstGeom prst="rect">
            <a:avLst/>
          </a:prstGeom>
          <a:noFill/>
        </p:spPr>
      </p:pic>
      <p:pic>
        <p:nvPicPr>
          <p:cNvPr id="12" name="Picture 12" descr="Image result for twi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0547" y="2473864"/>
            <a:ext cx="756000" cy="7560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3357554" y="2465609"/>
            <a:ext cx="1347446" cy="64294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Image result for ne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8948" y="2425862"/>
            <a:ext cx="674765" cy="674765"/>
          </a:xfrm>
          <a:prstGeom prst="rect">
            <a:avLst/>
          </a:prstGeom>
          <a:noFill/>
        </p:spPr>
      </p:pic>
      <p:pic>
        <p:nvPicPr>
          <p:cNvPr id="15" name="Picture 14" descr="Image result for pre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672832"/>
            <a:ext cx="1365589" cy="63027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357950" y="2479107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Цэнзуур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57950" y="2907735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Хязгаарлалт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357554" y="3501008"/>
            <a:ext cx="1347446" cy="64294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7950" y="3579286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Өмчлөл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57950" y="4007914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Бүтэц</a:t>
            </a:r>
            <a:endParaRPr lang="en-US" dirty="0"/>
          </a:p>
        </p:txBody>
      </p:sp>
      <p:pic>
        <p:nvPicPr>
          <p:cNvPr id="21" name="Picture 18" descr="Image result for airbn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2" y="3270104"/>
            <a:ext cx="1000100" cy="1095000"/>
          </a:xfrm>
          <a:prstGeom prst="rect">
            <a:avLst/>
          </a:prstGeom>
          <a:noFill/>
        </p:spPr>
      </p:pic>
      <p:pic>
        <p:nvPicPr>
          <p:cNvPr id="22" name="Picture 20" descr="Image result for uber"/>
          <p:cNvPicPr>
            <a:picLocks noChangeAspect="1" noChangeArrowheads="1"/>
          </p:cNvPicPr>
          <p:nvPr/>
        </p:nvPicPr>
        <p:blipFill>
          <a:blip r:embed="rId10" cstate="print"/>
          <a:srcRect l="11767" t="23077" r="10905" b="19231"/>
          <a:stretch>
            <a:fillRect/>
          </a:stretch>
        </p:blipFill>
        <p:spPr bwMode="auto">
          <a:xfrm>
            <a:off x="1357290" y="3566718"/>
            <a:ext cx="1785950" cy="582362"/>
          </a:xfrm>
          <a:prstGeom prst="rect">
            <a:avLst/>
          </a:prstGeom>
          <a:noFill/>
        </p:spPr>
      </p:pic>
      <p:pic>
        <p:nvPicPr>
          <p:cNvPr id="23" name="Picture 22" descr="Image result for private company clip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3356992"/>
            <a:ext cx="1143008" cy="1143008"/>
          </a:xfrm>
          <a:prstGeom prst="rect">
            <a:avLst/>
          </a:prstGeom>
          <a:noFill/>
        </p:spPr>
      </p:pic>
      <p:pic>
        <p:nvPicPr>
          <p:cNvPr id="24" name="Picture 24" descr="Image result for moo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5471" y="4606201"/>
            <a:ext cx="1643074" cy="622999"/>
          </a:xfrm>
          <a:prstGeom prst="rect">
            <a:avLst/>
          </a:prstGeom>
          <a:noFill/>
        </p:spPr>
      </p:pic>
      <p:pic>
        <p:nvPicPr>
          <p:cNvPr id="25" name="Picture 26" descr="Image result for innova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794" y="4495042"/>
            <a:ext cx="1342508" cy="878174"/>
          </a:xfrm>
          <a:prstGeom prst="rect">
            <a:avLst/>
          </a:prstGeom>
          <a:noFill/>
        </p:spPr>
      </p:pic>
      <p:sp>
        <p:nvSpPr>
          <p:cNvPr id="26" name="Right Arrow 25"/>
          <p:cNvSpPr/>
          <p:nvPr/>
        </p:nvSpPr>
        <p:spPr>
          <a:xfrm>
            <a:off x="3357554" y="4658266"/>
            <a:ext cx="1347446" cy="64294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3" descr="http://www.clker.com/cliparts/2/P/Z/Y/O/i/institution-icon-m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4" y="4521978"/>
            <a:ext cx="714380" cy="714380"/>
          </a:xfrm>
          <a:prstGeom prst="rect">
            <a:avLst/>
          </a:prstGeom>
          <a:noFill/>
        </p:spPr>
      </p:pic>
      <p:pic>
        <p:nvPicPr>
          <p:cNvPr id="28" name="Picture 2" descr="C:\Users\anar.batja-PC\Downloads\1370933982_graduate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3570" y="4933930"/>
            <a:ext cx="498927" cy="498927"/>
          </a:xfrm>
          <a:prstGeom prst="rect">
            <a:avLst/>
          </a:prstGeom>
          <a:noFill/>
        </p:spPr>
      </p:pic>
      <p:pic>
        <p:nvPicPr>
          <p:cNvPr id="29" name="Picture 1" descr="C:\Users\anar.batja-PC\Documents\PRESENTERMEDIA\PresenterMedia3DFigure\professor_with_pointer_display_400_cl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040" y="4869160"/>
            <a:ext cx="714380" cy="669731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357950" y="4653136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Уламжлал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57950" y="5081764"/>
            <a:ext cx="235745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Хаалттай байдал</a:t>
            </a:r>
            <a:endParaRPr lang="en-US" dirty="0"/>
          </a:p>
        </p:txBody>
      </p:sp>
      <p:pic>
        <p:nvPicPr>
          <p:cNvPr id="54273" name="Picture 1" descr="C:\Users\Administrator\Desktop\PRESENTERMEDIA\PresenterMediaSymbols\badge_blank_button_blue_400_cl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5544616"/>
            <a:ext cx="2160240" cy="1124744"/>
          </a:xfrm>
          <a:prstGeom prst="rect">
            <a:avLst/>
          </a:prstGeom>
          <a:noFill/>
        </p:spPr>
      </p:pic>
      <p:pic>
        <p:nvPicPr>
          <p:cNvPr id="38" name="Picture 1" descr="C:\Users\Administrator\Desktop\PRESENTERMEDIA\PresenterMediaSymbols\badge_blank_button_blue_400_cl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39752" y="5544616"/>
            <a:ext cx="2160240" cy="1124744"/>
          </a:xfrm>
          <a:prstGeom prst="rect">
            <a:avLst/>
          </a:prstGeom>
          <a:noFill/>
        </p:spPr>
      </p:pic>
      <p:pic>
        <p:nvPicPr>
          <p:cNvPr id="39" name="Picture 1" descr="C:\Users\Administrator\Desktop\PRESENTERMEDIA\PresenterMediaSymbols\badge_blank_button_blue_400_cl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5544616"/>
            <a:ext cx="2160240" cy="1124744"/>
          </a:xfrm>
          <a:prstGeom prst="rect">
            <a:avLst/>
          </a:prstGeom>
          <a:noFill/>
        </p:spPr>
      </p:pic>
      <p:pic>
        <p:nvPicPr>
          <p:cNvPr id="40" name="Picture 1" descr="C:\Users\Administrator\Desktop\PRESENTERMEDIA\PresenterMediaSymbols\badge_blank_button_blue_400_cl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5544616"/>
            <a:ext cx="2160240" cy="112474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11560" y="571980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Бизнес</a:t>
            </a:r>
          </a:p>
          <a:p>
            <a:pPr algn="ctr"/>
            <a:r>
              <a:rPr lang="mn-MN" sz="2000" dirty="0" smtClean="0"/>
              <a:t>загвар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713239" y="571980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Сүлжээ</a:t>
            </a:r>
          </a:p>
          <a:p>
            <a:pPr algn="ctr"/>
            <a:r>
              <a:rPr lang="mn-MN" sz="2000" dirty="0" smtClean="0"/>
              <a:t>бүтэц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0902" y="57185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Хэрэглэгчийн</a:t>
            </a:r>
          </a:p>
          <a:p>
            <a:pPr algn="ctr"/>
            <a:r>
              <a:rPr lang="mn-MN" sz="2000" dirty="0" smtClean="0"/>
              <a:t>харилцаа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790801" y="571980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Технологийн</a:t>
            </a:r>
          </a:p>
          <a:p>
            <a:pPr algn="ctr"/>
            <a:r>
              <a:rPr lang="mn-MN" sz="2000" dirty="0" smtClean="0"/>
              <a:t>дэвшил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Өмч, үнийн  шинэ загвар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4034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832357" y="1319543"/>
            <a:ext cx="1098122" cy="1197951"/>
          </a:xfrm>
          <a:prstGeom prst="rect">
            <a:avLst/>
          </a:prstGeom>
          <a:noFill/>
        </p:spPr>
      </p:pic>
      <p:pic>
        <p:nvPicPr>
          <p:cNvPr id="44036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13" y="2557126"/>
            <a:ext cx="1328148" cy="1039420"/>
          </a:xfrm>
          <a:prstGeom prst="rect">
            <a:avLst/>
          </a:prstGeom>
          <a:noFill/>
        </p:spPr>
      </p:pic>
      <p:pic>
        <p:nvPicPr>
          <p:cNvPr id="44038" name="Picture 6" descr="Image result for buyer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137" y="3524897"/>
            <a:ext cx="1008112" cy="10081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390201" y="2341102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90201" y="3380913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4211960" y="1306096"/>
            <a:ext cx="504056" cy="549879"/>
          </a:xfrm>
          <a:prstGeom prst="rect">
            <a:avLst/>
          </a:prstGeom>
          <a:noFill/>
        </p:spPr>
      </p:pic>
      <p:pic>
        <p:nvPicPr>
          <p:cNvPr id="10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54368"/>
            <a:ext cx="684294" cy="535534"/>
          </a:xfrm>
          <a:prstGeom prst="rect">
            <a:avLst/>
          </a:prstGeom>
          <a:noFill/>
        </p:spPr>
      </p:pic>
      <p:pic>
        <p:nvPicPr>
          <p:cNvPr id="12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3347864" y="1646498"/>
            <a:ext cx="504056" cy="549879"/>
          </a:xfrm>
          <a:prstGeom prst="rect">
            <a:avLst/>
          </a:prstGeom>
          <a:noFill/>
        </p:spPr>
      </p:pic>
      <p:pic>
        <p:nvPicPr>
          <p:cNvPr id="13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3563888" y="1404289"/>
            <a:ext cx="504056" cy="549879"/>
          </a:xfrm>
          <a:prstGeom prst="rect">
            <a:avLst/>
          </a:prstGeom>
          <a:noFill/>
        </p:spPr>
      </p:pic>
      <p:pic>
        <p:nvPicPr>
          <p:cNvPr id="14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3707904" y="1908345"/>
            <a:ext cx="504056" cy="549879"/>
          </a:xfrm>
          <a:prstGeom prst="rect">
            <a:avLst/>
          </a:prstGeom>
          <a:noFill/>
        </p:spPr>
      </p:pic>
      <p:pic>
        <p:nvPicPr>
          <p:cNvPr id="15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3995936" y="1810152"/>
            <a:ext cx="504056" cy="549879"/>
          </a:xfrm>
          <a:prstGeom prst="rect">
            <a:avLst/>
          </a:prstGeom>
          <a:noFill/>
        </p:spPr>
      </p:pic>
      <p:pic>
        <p:nvPicPr>
          <p:cNvPr id="16" name="Picture 2" descr="Image result for boss icon"/>
          <p:cNvPicPr>
            <a:picLocks noChangeAspect="1" noChangeArrowheads="1"/>
          </p:cNvPicPr>
          <p:nvPr/>
        </p:nvPicPr>
        <p:blipFill>
          <a:blip r:embed="rId2" cstate="print"/>
          <a:srcRect l="19174" t="17719" r="15858" b="11407"/>
          <a:stretch>
            <a:fillRect/>
          </a:stretch>
        </p:blipFill>
        <p:spPr bwMode="auto">
          <a:xfrm>
            <a:off x="3851920" y="2314208"/>
            <a:ext cx="504056" cy="549879"/>
          </a:xfrm>
          <a:prstGeom prst="rect">
            <a:avLst/>
          </a:prstGeom>
          <a:noFill/>
        </p:spPr>
      </p:pic>
      <p:pic>
        <p:nvPicPr>
          <p:cNvPr id="19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8874"/>
            <a:ext cx="684294" cy="535534"/>
          </a:xfrm>
          <a:prstGeom prst="rect">
            <a:avLst/>
          </a:prstGeom>
          <a:noFill/>
        </p:spPr>
      </p:pic>
      <p:pic>
        <p:nvPicPr>
          <p:cNvPr id="20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666" y="3906768"/>
            <a:ext cx="684294" cy="535534"/>
          </a:xfrm>
          <a:prstGeom prst="rect">
            <a:avLst/>
          </a:prstGeom>
          <a:noFill/>
        </p:spPr>
      </p:pic>
      <p:pic>
        <p:nvPicPr>
          <p:cNvPr id="21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86416"/>
            <a:ext cx="684294" cy="535534"/>
          </a:xfrm>
          <a:prstGeom prst="rect">
            <a:avLst/>
          </a:prstGeom>
          <a:noFill/>
        </p:spPr>
      </p:pic>
      <p:pic>
        <p:nvPicPr>
          <p:cNvPr id="23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602" y="3434858"/>
            <a:ext cx="684294" cy="535534"/>
          </a:xfrm>
          <a:prstGeom prst="rect">
            <a:avLst/>
          </a:prstGeom>
          <a:noFill/>
        </p:spPr>
      </p:pic>
      <p:pic>
        <p:nvPicPr>
          <p:cNvPr id="24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650" y="3178304"/>
            <a:ext cx="684294" cy="535534"/>
          </a:xfrm>
          <a:prstGeom prst="rect">
            <a:avLst/>
          </a:prstGeom>
          <a:noFill/>
        </p:spPr>
      </p:pic>
      <p:pic>
        <p:nvPicPr>
          <p:cNvPr id="25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698" y="3394328"/>
            <a:ext cx="684294" cy="535534"/>
          </a:xfrm>
          <a:prstGeom prst="rect">
            <a:avLst/>
          </a:prstGeom>
          <a:noFill/>
        </p:spPr>
      </p:pic>
      <p:pic>
        <p:nvPicPr>
          <p:cNvPr id="26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18264"/>
            <a:ext cx="684294" cy="535534"/>
          </a:xfrm>
          <a:prstGeom prst="rect">
            <a:avLst/>
          </a:prstGeom>
          <a:noFill/>
        </p:spPr>
      </p:pic>
      <p:pic>
        <p:nvPicPr>
          <p:cNvPr id="27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22890"/>
            <a:ext cx="684294" cy="535534"/>
          </a:xfrm>
          <a:prstGeom prst="rect">
            <a:avLst/>
          </a:prstGeom>
          <a:noFill/>
        </p:spPr>
      </p:pic>
      <p:pic>
        <p:nvPicPr>
          <p:cNvPr id="28" name="Picture 4" descr="Image result for produc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86416"/>
            <a:ext cx="684294" cy="535534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4427984" y="1450112"/>
            <a:ext cx="3096344" cy="3024336"/>
          </a:xfrm>
          <a:prstGeom prst="ellipse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50112"/>
            <a:ext cx="432048" cy="432048"/>
          </a:xfrm>
          <a:prstGeom prst="rect">
            <a:avLst/>
          </a:prstGeom>
          <a:noFill/>
        </p:spPr>
      </p:pic>
      <p:pic>
        <p:nvPicPr>
          <p:cNvPr id="36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50112"/>
            <a:ext cx="432048" cy="432048"/>
          </a:xfrm>
          <a:prstGeom prst="rect">
            <a:avLst/>
          </a:prstGeom>
          <a:noFill/>
        </p:spPr>
      </p:pic>
      <p:pic>
        <p:nvPicPr>
          <p:cNvPr id="37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450112"/>
            <a:ext cx="432048" cy="432048"/>
          </a:xfrm>
          <a:prstGeom prst="rect">
            <a:avLst/>
          </a:prstGeom>
          <a:noFill/>
        </p:spPr>
      </p:pic>
      <p:pic>
        <p:nvPicPr>
          <p:cNvPr id="38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954168"/>
            <a:ext cx="432048" cy="432048"/>
          </a:xfrm>
          <a:prstGeom prst="rect">
            <a:avLst/>
          </a:prstGeom>
          <a:noFill/>
        </p:spPr>
      </p:pic>
      <p:pic>
        <p:nvPicPr>
          <p:cNvPr id="39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954168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954168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458224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458224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2564904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034288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034288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3140968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8873" y="361035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921" y="361035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4977" y="3610352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11440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11440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6" descr="Image result for buy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114408"/>
            <a:ext cx="432048" cy="432048"/>
          </a:xfrm>
          <a:prstGeom prst="rect">
            <a:avLst/>
          </a:prstGeom>
          <a:noFill/>
        </p:spPr>
      </p:pic>
      <p:pic>
        <p:nvPicPr>
          <p:cNvPr id="44040" name="Picture 8" descr="Image result for networkin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0977" y="1783258"/>
            <a:ext cx="3119999" cy="2340000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/>
          <p:nvPr/>
        </p:nvCxnSpPr>
        <p:spPr>
          <a:xfrm>
            <a:off x="2411760" y="1378104"/>
            <a:ext cx="0" cy="32403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9552" y="4762480"/>
          <a:ext cx="828092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556284"/>
                <a:gridCol w="1584176"/>
              </a:tblGrid>
              <a:tr h="244827"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Компани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Үйлчилгээ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Нийт</a:t>
                      </a:r>
                      <a:r>
                        <a:rPr lang="mn-MN" sz="1600" baseline="0" dirty="0" smtClean="0"/>
                        <a:t>  бүтээгдэхүүн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Сарын төлбөр</a:t>
                      </a:r>
                      <a:endParaRPr 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Netflix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Кино,</a:t>
                      </a:r>
                      <a:r>
                        <a:rPr lang="mn-MN" sz="1600" baseline="0" dirty="0" smtClean="0"/>
                        <a:t> нэвтрүүлэг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7000 </a:t>
                      </a:r>
                      <a:r>
                        <a:rPr lang="mn-MN" sz="1600" dirty="0" smtClean="0"/>
                        <a:t>кино,</a:t>
                      </a:r>
                      <a:r>
                        <a:rPr lang="mn-MN" sz="1600" baseline="0" dirty="0" smtClean="0"/>
                        <a:t> 1500 нэвтрүүлэг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8$ -16$</a:t>
                      </a:r>
                      <a:endParaRPr 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Spotify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Дуу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 </a:t>
                      </a:r>
                      <a:r>
                        <a:rPr lang="mn-MN" sz="1600" dirty="0" smtClean="0"/>
                        <a:t>сая</a:t>
                      </a:r>
                      <a:r>
                        <a:rPr lang="mn-MN" sz="1600" baseline="0" dirty="0" smtClean="0"/>
                        <a:t> дуу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10$</a:t>
                      </a:r>
                      <a:endParaRPr 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Kindle</a:t>
                      </a:r>
                      <a:r>
                        <a:rPr lang="en-US" sz="1600" baseline="0" dirty="0" smtClean="0"/>
                        <a:t> Unlimited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Ном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mn-MN" sz="1600" baseline="0" dirty="0" smtClean="0"/>
                        <a:t>сая ном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10$</a:t>
                      </a:r>
                      <a:endParaRPr lang="en-US" sz="16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Ikea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Тавилга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92978" y="1362889"/>
            <a:ext cx="3312368" cy="5184576"/>
          </a:xfrm>
          <a:prstGeom prst="roundRect">
            <a:avLst>
              <a:gd name="adj" fmla="val 77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19872" y="2875057"/>
            <a:ext cx="327600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Дэлхийн нэгдсэн үйлдлийн систем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59" y="1286108"/>
            <a:ext cx="2099702" cy="18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63289"/>
            <a:ext cx="2376996" cy="15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63089"/>
            <a:ext cx="2612132" cy="18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 result for goog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2254" y="3235097"/>
            <a:ext cx="1423414" cy="544061"/>
          </a:xfrm>
          <a:prstGeom prst="rect">
            <a:avLst/>
          </a:prstGeom>
          <a:noFill/>
        </p:spPr>
      </p:pic>
      <p:pic>
        <p:nvPicPr>
          <p:cNvPr id="1032" name="Picture 8" descr="Image result for facebook logo"/>
          <p:cNvPicPr>
            <a:picLocks noChangeAspect="1" noChangeArrowheads="1"/>
          </p:cNvPicPr>
          <p:nvPr/>
        </p:nvPicPr>
        <p:blipFill>
          <a:blip r:embed="rId6" cstate="print"/>
          <a:srcRect t="30240" b="28181"/>
          <a:stretch>
            <a:fillRect/>
          </a:stretch>
        </p:blipFill>
        <p:spPr bwMode="auto">
          <a:xfrm>
            <a:off x="4774382" y="3739153"/>
            <a:ext cx="1656184" cy="688632"/>
          </a:xfrm>
          <a:prstGeom prst="rect">
            <a:avLst/>
          </a:prstGeom>
          <a:noFill/>
        </p:spPr>
      </p:pic>
      <p:pic>
        <p:nvPicPr>
          <p:cNvPr id="1034" name="Picture 10" descr="Image result for twitte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0246" y="3811161"/>
            <a:ext cx="1080120" cy="1080120"/>
          </a:xfrm>
          <a:prstGeom prst="rect">
            <a:avLst/>
          </a:prstGeom>
          <a:noFill/>
        </p:spPr>
      </p:pic>
      <p:pic>
        <p:nvPicPr>
          <p:cNvPr id="1036" name="Picture 12" descr="Image result for instagram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8358" y="4433719"/>
            <a:ext cx="1872208" cy="484901"/>
          </a:xfrm>
          <a:prstGeom prst="rect">
            <a:avLst/>
          </a:prstGeom>
          <a:noFill/>
        </p:spPr>
      </p:pic>
      <p:pic>
        <p:nvPicPr>
          <p:cNvPr id="1038" name="Picture 14" descr="Image result for amaz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6430" y="3163089"/>
            <a:ext cx="1309786" cy="394982"/>
          </a:xfrm>
          <a:prstGeom prst="rect">
            <a:avLst/>
          </a:prstGeom>
          <a:noFill/>
        </p:spPr>
      </p:pic>
      <p:pic>
        <p:nvPicPr>
          <p:cNvPr id="1040" name="Picture 16" descr="Image result for big data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36994" y="5584985"/>
            <a:ext cx="895763" cy="639534"/>
          </a:xfrm>
          <a:prstGeom prst="rect">
            <a:avLst/>
          </a:prstGeom>
          <a:noFill/>
        </p:spPr>
      </p:pic>
      <p:pic>
        <p:nvPicPr>
          <p:cNvPr id="1042" name="Picture 18" descr="Image result for cloud computing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6316" y="5537529"/>
            <a:ext cx="1327812" cy="771791"/>
          </a:xfrm>
          <a:prstGeom prst="rect">
            <a:avLst/>
          </a:prstGeom>
          <a:noFill/>
        </p:spPr>
      </p:pic>
      <p:pic>
        <p:nvPicPr>
          <p:cNvPr id="1044" name="Picture 20" descr="Image result for artificial intelligence 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7915" y="5481483"/>
            <a:ext cx="823755" cy="823755"/>
          </a:xfrm>
          <a:prstGeom prst="rect">
            <a:avLst/>
          </a:prstGeom>
          <a:noFill/>
        </p:spPr>
      </p:pic>
      <p:sp>
        <p:nvSpPr>
          <p:cNvPr id="1046" name="AutoShape 22" descr="Image result for picture picto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Image result for picture picto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Image result for selfie pictogr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4986" y="1807512"/>
            <a:ext cx="818982" cy="818982"/>
          </a:xfrm>
          <a:prstGeom prst="rect">
            <a:avLst/>
          </a:prstGeom>
          <a:noFill/>
        </p:spPr>
      </p:pic>
      <p:pic>
        <p:nvPicPr>
          <p:cNvPr id="1052" name="Picture 28" descr="Image result for video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821740"/>
            <a:ext cx="936104" cy="771448"/>
          </a:xfrm>
          <a:prstGeom prst="rect">
            <a:avLst/>
          </a:prstGeom>
          <a:noFill/>
        </p:spPr>
      </p:pic>
      <p:pic>
        <p:nvPicPr>
          <p:cNvPr id="1054" name="Picture 30" descr="Image result for text message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1906414"/>
            <a:ext cx="648072" cy="648072"/>
          </a:xfrm>
          <a:prstGeom prst="rect">
            <a:avLst/>
          </a:prstGeom>
          <a:noFill/>
        </p:spPr>
      </p:pic>
      <p:pic>
        <p:nvPicPr>
          <p:cNvPr id="1056" name="Picture 32" descr="Image result for data 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1834406"/>
            <a:ext cx="792088" cy="792088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3059832" y="2154977"/>
            <a:ext cx="360040" cy="360040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086726" y="3667145"/>
            <a:ext cx="360040" cy="360040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086726" y="5597914"/>
            <a:ext cx="360040" cy="360040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732240" y="1722929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48264" y="1461791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Байршил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732240" y="2416115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948264" y="2154977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Сонирхол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32240" y="3136195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948264" y="2875057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Сэтгэл хөдлөл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745687" y="3856275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961711" y="3595137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Найз нөхөд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32240" y="4576355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948264" y="4315217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Өвчин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32240" y="5296435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948264" y="5035297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Зан ааш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732240" y="5989621"/>
            <a:ext cx="216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948264" y="5728483"/>
            <a:ext cx="194421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Боловсрол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995936" y="1205426"/>
            <a:ext cx="208823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Мэдэх, удирдах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4786322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002060"/>
                </a:solidFill>
              </a:rPr>
              <a:t>ШАЛТГААНЫГ ОЙЛГОН МЭДРЭХ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Image result for understanding icon"/>
          <p:cNvPicPr>
            <a:picLocks noChangeAspect="1" noChangeArrowheads="1"/>
          </p:cNvPicPr>
          <p:nvPr/>
        </p:nvPicPr>
        <p:blipFill>
          <a:blip r:embed="rId3" cstate="print"/>
          <a:srcRect l="14649" t="11718" r="15038" b="12109"/>
          <a:stretch>
            <a:fillRect/>
          </a:stretch>
        </p:blipFill>
        <p:spPr bwMode="auto">
          <a:xfrm>
            <a:off x="2857488" y="571480"/>
            <a:ext cx="342902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21739"/>
            <a:ext cx="853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ja-JP" sz="3600" b="1" dirty="0" smtClean="0">
                <a:solidFill>
                  <a:srgbClr val="7030A0"/>
                </a:solidFill>
              </a:rPr>
              <a:t>Мэдээллийн хувьсгалуудын нэгдэл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info-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66179"/>
            <a:ext cx="900000" cy="900000"/>
          </a:xfrm>
          <a:prstGeom prst="rect">
            <a:avLst/>
          </a:prstGeom>
        </p:spPr>
      </p:pic>
      <p:pic>
        <p:nvPicPr>
          <p:cNvPr id="9" name="Picture 8" descr="compu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31" y="3805355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0694" y="128586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МЭДЭЭЛЭЛ СОЛИЛЦОХ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643702" y="1749350"/>
            <a:ext cx="576064" cy="396000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Image result for boo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37485"/>
            <a:ext cx="900000" cy="900000"/>
          </a:xfrm>
          <a:prstGeom prst="rect">
            <a:avLst/>
          </a:prstGeom>
          <a:noFill/>
        </p:spPr>
      </p:pic>
      <p:pic>
        <p:nvPicPr>
          <p:cNvPr id="1028" name="Picture 4" descr="Image result for languag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90" y="1028802"/>
            <a:ext cx="900000" cy="900000"/>
          </a:xfrm>
          <a:prstGeom prst="rect">
            <a:avLst/>
          </a:prstGeom>
          <a:noFill/>
        </p:spPr>
      </p:pic>
      <p:pic>
        <p:nvPicPr>
          <p:cNvPr id="1030" name="Picture 6" descr="Image result for internet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852" y="4669495"/>
            <a:ext cx="900000" cy="900000"/>
          </a:xfrm>
          <a:prstGeom prst="rect">
            <a:avLst/>
          </a:prstGeom>
          <a:noFill/>
        </p:spPr>
      </p:pic>
      <p:pic>
        <p:nvPicPr>
          <p:cNvPr id="1032" name="Picture 8" descr="Image result for artificial intelligence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643578"/>
            <a:ext cx="900000" cy="900000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500166" y="1142984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Хэл, яриа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1500166" y="2071678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Үсэг, ном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1500166" y="3016864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Холбоо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1500166" y="3929066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Компьютер</a:t>
            </a:r>
            <a:endParaRPr lang="en-US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1500166" y="4857760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Интернет</a:t>
            </a:r>
            <a:endParaRPr lang="en-US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1500166" y="5786454"/>
            <a:ext cx="3929090" cy="64294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800" dirty="0" smtClean="0"/>
              <a:t>Хиймэл оюун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500694" y="218151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МЭДЭЭЛЭЛ ХАДГАЛАХ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0694" y="3110211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АЛС ХОЛ ДАМЖУУЛАХ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0694" y="407194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БУСДААР БОДУУЛАХ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0694" y="4967599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ДЭЛХИЙГ НЭГТГЭХ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0694" y="5884101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sz="2400" dirty="0" smtClean="0">
                <a:solidFill>
                  <a:srgbClr val="002060"/>
                </a:solidFill>
              </a:rPr>
              <a:t>ШИЙДВЭР ГАРГУУЛАХ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643702" y="2643182"/>
            <a:ext cx="576064" cy="396000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Down Arrow 35"/>
          <p:cNvSpPr/>
          <p:nvPr/>
        </p:nvSpPr>
        <p:spPr>
          <a:xfrm>
            <a:off x="6643702" y="3604504"/>
            <a:ext cx="576064" cy="396000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Down Arrow 36"/>
          <p:cNvSpPr/>
          <p:nvPr/>
        </p:nvSpPr>
        <p:spPr>
          <a:xfrm>
            <a:off x="6643702" y="4533198"/>
            <a:ext cx="576064" cy="396000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Down Arrow 37"/>
          <p:cNvSpPr/>
          <p:nvPr/>
        </p:nvSpPr>
        <p:spPr>
          <a:xfrm>
            <a:off x="6643702" y="5461892"/>
            <a:ext cx="576064" cy="396000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3474464" y="1332498"/>
            <a:ext cx="648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Нялх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3310683" y="1792089"/>
            <a:ext cx="1584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Анхан 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 rot="16200000">
            <a:off x="3123883" y="2289673"/>
            <a:ext cx="2556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Дунд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2977284" y="2728026"/>
            <a:ext cx="3456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Ахлах</a:t>
            </a:r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2826483" y="3179826"/>
            <a:ext cx="4356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Цаг үеээсээ хоцроогүй хүн, байгууллага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671129" y="3653967"/>
            <a:ext cx="5292000" cy="285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Тэргүүлэгч, хүн, байгууллага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Хэн ч амжилтанд хүрч болно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4959" y="2292262"/>
          <a:ext cx="7416822" cy="37586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72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2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2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27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5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  <a:r>
                        <a:rPr lang="en-US" sz="3600" baseline="0" dirty="0"/>
                        <a:t>x</a:t>
                      </a:r>
                      <a:r>
                        <a:rPr lang="mn-MN" sz="3600" baseline="0" dirty="0"/>
                        <a:t> олон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1/100</a:t>
                      </a:r>
                      <a:r>
                        <a:rPr lang="mn-MN" sz="3600" dirty="0" smtClean="0"/>
                        <a:t> </a:t>
                      </a:r>
                      <a:r>
                        <a:rPr lang="mn-MN" sz="3600" dirty="0"/>
                        <a:t>хямд</a:t>
                      </a:r>
                      <a:endParaRPr lang="en-US" sz="3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100</a:t>
                      </a:r>
                      <a:r>
                        <a:rPr lang="mn-MN" sz="3600" dirty="0"/>
                        <a:t>0</a:t>
                      </a:r>
                      <a:r>
                        <a:rPr lang="en-US" sz="3600" dirty="0"/>
                        <a:t>x</a:t>
                      </a:r>
                      <a:r>
                        <a:rPr lang="mn-MN" sz="3600" dirty="0"/>
                        <a:t> их</a:t>
                      </a:r>
                      <a:endParaRPr lang="en-US" sz="3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5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6" descr="Image result for businessma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015" y="2409119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967" y="4689989"/>
            <a:ext cx="2233132" cy="12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mage result for money clipart black and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9295" y="2499233"/>
            <a:ext cx="1440160" cy="1140126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287" y="4596518"/>
            <a:ext cx="1642606" cy="13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Image result for innovation clipart black and 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599" y="2508286"/>
            <a:ext cx="1008112" cy="1008112"/>
          </a:xfrm>
          <a:prstGeom prst="rect">
            <a:avLst/>
          </a:prstGeom>
          <a:noFill/>
        </p:spPr>
      </p:pic>
      <p:pic>
        <p:nvPicPr>
          <p:cNvPr id="10" name="Picture 21" descr="Image result for iot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575" y="4497767"/>
            <a:ext cx="1512168" cy="15121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143501" y="2791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хуучин үе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3502" y="50963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шинэ  үе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959" y="1500174"/>
            <a:ext cx="23762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инновацийн бизнес санаачлагч нар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239" y="1500174"/>
            <a:ext cx="23762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шинэ санааг хэрэгжүүлэх өртөг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3511" y="1500174"/>
            <a:ext cx="23762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шинэ бизнесийн нөлөөлөл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Конверженс – Шилдэгүүдийн нэгдэл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12" descr="Image result for converg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76264" cy="237626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83568" y="2132856"/>
            <a:ext cx="244827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Технологи, инноваци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940152" y="2132936"/>
            <a:ext cx="2448272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Хүний нөөц, менежмент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265322" y="3068960"/>
            <a:ext cx="26640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/>
              <a:t>Үйл жиллагааны загвар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57224" y="4149080"/>
            <a:ext cx="1476000" cy="7200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Өөриймсөг ажилтан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411822" y="4149080"/>
            <a:ext cx="1404000" cy="7200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Үнэнч харилцагч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899617" y="4149080"/>
            <a:ext cx="1512000" cy="7200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Хялбар, хурдан үйлчилгээ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14253" y="4149080"/>
            <a:ext cx="1404000" cy="7200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Инновацийн соёл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024287" y="4149080"/>
            <a:ext cx="1404000" cy="7200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Байнгын сургалт</a:t>
            </a:r>
            <a:endParaRPr lang="en-US" sz="1600" dirty="0"/>
          </a:p>
        </p:txBody>
      </p:sp>
      <p:pic>
        <p:nvPicPr>
          <p:cNvPr id="13" name="Picture 12" descr="C:\Users\as3810\Downloads\Presentermedia\hole_hand_thumbs_up_4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1044020" cy="1670432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755576" y="5028912"/>
            <a:ext cx="777686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Байнгын амьд шинэчлэл,өөрчлөлтийн стратеги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755576" y="5801928"/>
            <a:ext cx="777686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Нийтийг хамарсан үйл ажиллагааны сүлжээ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9123" y="1339369"/>
            <a:ext cx="3929090" cy="4929222"/>
          </a:xfrm>
          <a:prstGeom prst="roundRect">
            <a:avLst>
              <a:gd name="adj" fmla="val 84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Хэрэглэгч бүгдийг мэднэ, шаардана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6866" name="Picture 2" descr="Image result for connected customers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88" y="3650523"/>
            <a:ext cx="3571899" cy="24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Image result for connected customers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64" y="1578821"/>
            <a:ext cx="355602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02519" y="2125187"/>
            <a:ext cx="7920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89651" y="3254587"/>
            <a:ext cx="7920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89651" y="4429345"/>
            <a:ext cx="7920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89651" y="5602289"/>
            <a:ext cx="7920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36021" y="1625121"/>
            <a:ext cx="321471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Ижил үйлчилгээнд өрсөлдөөн үүснэ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446907" y="2817795"/>
            <a:ext cx="321471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Хэрэглэгчдийг хуурах боломжгүй болно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446907" y="3982575"/>
            <a:ext cx="321471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Үйлчилгээг сайжруулах санал, шахалт ирнэ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446907" y="5186135"/>
            <a:ext cx="321471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Хэрэглэгчдийн бүтээгдэхүүн, үйлчилгээний талаарх мэдээлэл, мэдлэг нэмэгдэнэ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Мэргэшсэн багуудтай ажиллах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Image result for business outsourcing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9698"/>
            <a:ext cx="3672408" cy="3672409"/>
          </a:xfrm>
          <a:prstGeom prst="rect">
            <a:avLst/>
          </a:prstGeom>
          <a:noFill/>
        </p:spPr>
      </p:pic>
      <p:pic>
        <p:nvPicPr>
          <p:cNvPr id="33796" name="Picture 4" descr="Image result for person pic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1154"/>
            <a:ext cx="504056" cy="504056"/>
          </a:xfrm>
          <a:prstGeom prst="rect">
            <a:avLst/>
          </a:prstGeom>
          <a:noFill/>
        </p:spPr>
      </p:pic>
      <p:sp>
        <p:nvSpPr>
          <p:cNvPr id="33800" name="AutoShape 8" descr="Image result for laboratory picto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Image result for production pict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483" y="4633258"/>
            <a:ext cx="432000" cy="432000"/>
          </a:xfrm>
          <a:prstGeom prst="rect">
            <a:avLst/>
          </a:prstGeom>
          <a:noFill/>
        </p:spPr>
      </p:pic>
      <p:pic>
        <p:nvPicPr>
          <p:cNvPr id="33804" name="Picture 12" descr="Image result for translation picto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255" y="2028778"/>
            <a:ext cx="528000" cy="396000"/>
          </a:xfrm>
          <a:prstGeom prst="rect">
            <a:avLst/>
          </a:prstGeom>
          <a:noFill/>
        </p:spPr>
      </p:pic>
      <p:pic>
        <p:nvPicPr>
          <p:cNvPr id="33806" name="Picture 14" descr="Image result for service picto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10018"/>
            <a:ext cx="576064" cy="5760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588224" y="1352735"/>
            <a:ext cx="2232248" cy="54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Ажил үүргийн давхцалыг арилгах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4283968" y="1352735"/>
            <a:ext cx="2232248" cy="50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/>
              <a:t>Ажилбаруудыг бүрэн автоматжуулах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4283968" y="2034653"/>
            <a:ext cx="4536504" cy="50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Бүтцийн өөрчлөлт хийх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220072" y="2832647"/>
            <a:ext cx="2736304" cy="259228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117219" y="2538709"/>
            <a:ext cx="853079" cy="288000"/>
          </a:xfrm>
          <a:prstGeom prst="up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>
            <a:off x="5364088" y="1856735"/>
            <a:ext cx="0" cy="18000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668344" y="1862697"/>
            <a:ext cx="0" cy="18000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22925" y="2760639"/>
            <a:ext cx="1800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Шинэ технологитой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48464" y="2760639"/>
            <a:ext cx="1800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Хямд, хурдан, найдвартай </a:t>
            </a:r>
            <a:endParaRPr lang="en-US" dirty="0"/>
          </a:p>
        </p:txBody>
      </p:sp>
      <p:pic>
        <p:nvPicPr>
          <p:cNvPr id="33807" name="Picture 15" descr="C:\Users\Administrator\Desktop\PRESENTERMEDIA\PresenterMediaSymbols\badge_blank_button_orange_4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056783"/>
            <a:ext cx="1440000" cy="1440000"/>
          </a:xfrm>
          <a:prstGeom prst="rect">
            <a:avLst/>
          </a:prstGeom>
          <a:noFill/>
        </p:spPr>
      </p:pic>
      <p:pic>
        <p:nvPicPr>
          <p:cNvPr id="23" name="Picture 15" descr="C:\Users\Administrator\Desktop\PRESENTERMEDIA\PresenterMediaSymbols\badge_blank_button_orange_4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073866"/>
            <a:ext cx="1440000" cy="1440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9500" y="1347624"/>
            <a:ext cx="345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Шилдгүүдийг оновчтой ашиглах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4499054"/>
            <a:ext cx="11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>
                <a:solidFill>
                  <a:schemeClr val="bg1"/>
                </a:solidFill>
              </a:rPr>
              <a:t>Нууцлалын</a:t>
            </a:r>
          </a:p>
          <a:p>
            <a:pPr algn="ctr"/>
            <a:r>
              <a:rPr lang="mn-MN" sz="1600" dirty="0" smtClean="0">
                <a:solidFill>
                  <a:schemeClr val="bg1"/>
                </a:solidFill>
              </a:rPr>
              <a:t>гэрээ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49499" y="4507265"/>
            <a:ext cx="11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>
                <a:solidFill>
                  <a:schemeClr val="bg1"/>
                </a:solidFill>
              </a:rPr>
              <a:t>Тасралтгүй</a:t>
            </a:r>
          </a:p>
          <a:p>
            <a:pPr algn="ctr"/>
            <a:r>
              <a:rPr lang="mn-MN" sz="1600" dirty="0" smtClean="0">
                <a:solidFill>
                  <a:schemeClr val="bg1"/>
                </a:solidFill>
              </a:rPr>
              <a:t>үйлчилгээ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751" y="5740112"/>
            <a:ext cx="194400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Старт ап компаниуд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606182" y="5740112"/>
            <a:ext cx="194400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Микро лабораториуд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4672380" y="5740112"/>
            <a:ext cx="194400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Тусгай экспертийн баг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6732456" y="5740112"/>
            <a:ext cx="194400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Мэргэшсэн үйлчилгээ</a:t>
            </a:r>
            <a:endParaRPr lang="en-US" sz="2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44663" y="5596096"/>
            <a:ext cx="8136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92080" y="3562799"/>
            <a:ext cx="25922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>
                <a:solidFill>
                  <a:schemeClr val="bg2"/>
                </a:solidFill>
              </a:rPr>
              <a:t>Гадны мэргэшсэн багууд</a:t>
            </a:r>
          </a:p>
          <a:p>
            <a:pPr algn="ctr"/>
            <a:r>
              <a:rPr lang="mn-MN" dirty="0" smtClean="0"/>
              <a:t>Үндсэн үйл </a:t>
            </a:r>
          </a:p>
          <a:p>
            <a:pPr algn="ctr"/>
            <a:r>
              <a:rPr lang="mn-MN" dirty="0" smtClean="0"/>
              <a:t>ажиллагаанаас </a:t>
            </a:r>
          </a:p>
          <a:p>
            <a:pPr algn="ctr"/>
            <a:r>
              <a:rPr lang="mn-MN" dirty="0" smtClean="0"/>
              <a:t>бусад ажилд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568" y="4046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6000" b="1" dirty="0" smtClean="0">
                <a:solidFill>
                  <a:srgbClr val="7030A0"/>
                </a:solidFill>
              </a:rPr>
              <a:t>Агуулга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03980" y="1714488"/>
            <a:ext cx="704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rgbClr val="002060"/>
                </a:solidFill>
              </a:rPr>
              <a:t>Шинэ нөхцөл байдал</a:t>
            </a:r>
            <a:endParaRPr lang="mn-MN" sz="3200" b="1" dirty="0" smtClean="0">
              <a:solidFill>
                <a:srgbClr val="4F39D3"/>
              </a:solidFill>
            </a:endParaRPr>
          </a:p>
          <a:p>
            <a:r>
              <a:rPr lang="mn-MN" sz="2400" dirty="0" smtClean="0"/>
              <a:t>Бүгдийн хамарсан их шилжилт </a:t>
            </a:r>
            <a:r>
              <a:rPr lang="mn-MN" sz="2400" b="1" dirty="0" smtClean="0">
                <a:solidFill>
                  <a:srgbClr val="4F39D3"/>
                </a:solidFill>
              </a:rPr>
              <a:t>  </a:t>
            </a:r>
            <a:endParaRPr lang="en-US" sz="2400" b="1" dirty="0">
              <a:solidFill>
                <a:srgbClr val="4F39D3"/>
              </a:solidFill>
            </a:endParaRPr>
          </a:p>
        </p:txBody>
      </p:sp>
      <p:pic>
        <p:nvPicPr>
          <p:cNvPr id="48" name="Picture 10" descr="Image result for check mar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64" y="1786496"/>
            <a:ext cx="814003" cy="720080"/>
          </a:xfrm>
          <a:prstGeom prst="rect">
            <a:avLst/>
          </a:prstGeom>
          <a:noFill/>
        </p:spPr>
      </p:pic>
      <p:pic>
        <p:nvPicPr>
          <p:cNvPr id="61" name="Picture 10" descr="Image result for check mar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64" y="2794608"/>
            <a:ext cx="814003" cy="720080"/>
          </a:xfrm>
          <a:prstGeom prst="rect">
            <a:avLst/>
          </a:prstGeom>
          <a:noFill/>
        </p:spPr>
      </p:pic>
      <p:pic>
        <p:nvPicPr>
          <p:cNvPr id="63" name="Picture 10" descr="Image result for check mar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64" y="3835819"/>
            <a:ext cx="814003" cy="720080"/>
          </a:xfrm>
          <a:prstGeom prst="rect">
            <a:avLst/>
          </a:prstGeom>
          <a:noFill/>
        </p:spPr>
      </p:pic>
      <p:pic>
        <p:nvPicPr>
          <p:cNvPr id="65" name="Picture 10" descr="Image result for check mar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64" y="4882840"/>
            <a:ext cx="814003" cy="720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3792" y="2699634"/>
            <a:ext cx="704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rgbClr val="002060"/>
                </a:solidFill>
              </a:rPr>
              <a:t>Ойлгож мэдрэх</a:t>
            </a:r>
            <a:endParaRPr lang="mn-MN" sz="3200" b="1" dirty="0" smtClean="0">
              <a:solidFill>
                <a:srgbClr val="4F39D3"/>
              </a:solidFill>
            </a:endParaRPr>
          </a:p>
          <a:p>
            <a:r>
              <a:rPr lang="mn-MN" sz="2400" dirty="0" smtClean="0"/>
              <a:t>Шалтгаан, хүчин зүйл, онцлог </a:t>
            </a:r>
            <a:endParaRPr lang="en-US" sz="2400" b="1" dirty="0">
              <a:solidFill>
                <a:srgbClr val="4F39D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2313" y="3739817"/>
            <a:ext cx="704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rgbClr val="002060"/>
                </a:solidFill>
              </a:rPr>
              <a:t>Эхлээд хийх ажлууд</a:t>
            </a:r>
            <a:endParaRPr lang="mn-MN" sz="3200" b="1" dirty="0" smtClean="0">
              <a:solidFill>
                <a:srgbClr val="4F39D3"/>
              </a:solidFill>
            </a:endParaRPr>
          </a:p>
          <a:p>
            <a:r>
              <a:rPr lang="mn-MN" sz="2400" dirty="0" smtClean="0"/>
              <a:t>Өдөр тутмын үйл ажиллагаандаа ашиглаж эхлэх </a:t>
            </a:r>
            <a:r>
              <a:rPr lang="mn-MN" sz="2400" b="1" dirty="0" smtClean="0">
                <a:solidFill>
                  <a:srgbClr val="4F39D3"/>
                </a:solidFill>
              </a:rPr>
              <a:t> </a:t>
            </a:r>
            <a:endParaRPr lang="en-US" sz="2400" b="1" dirty="0">
              <a:solidFill>
                <a:srgbClr val="4F39D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3792" y="4777733"/>
            <a:ext cx="704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rgbClr val="002060"/>
                </a:solidFill>
              </a:rPr>
              <a:t>Дижитал шилжилтийг эхлүүлэх</a:t>
            </a:r>
            <a:endParaRPr lang="mn-MN" sz="3200" b="1" dirty="0" smtClean="0">
              <a:solidFill>
                <a:srgbClr val="4F39D3"/>
              </a:solidFill>
            </a:endParaRPr>
          </a:p>
          <a:p>
            <a:r>
              <a:rPr lang="mn-MN" sz="2400" dirty="0" smtClean="0"/>
              <a:t>Үйл ажиллагааны загвараа үндсээр нь өөрчлөх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60032" y="3201959"/>
            <a:ext cx="3744416" cy="1368152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61" y="1600200"/>
            <a:ext cx="4176464" cy="4049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Хялбар, хямд, хурдан, найдвартай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1746" name="AutoShape 2" descr="Image result for ban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Image result for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57" y="5301208"/>
            <a:ext cx="4127376" cy="8910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02333" y="5430191"/>
            <a:ext cx="3027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dirty="0" smtClean="0">
                <a:solidFill>
                  <a:schemeClr val="bg1"/>
                </a:solidFill>
              </a:rPr>
              <a:t>Бүх үйлчилгээг нэг дороос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3393568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Лавлагаа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6743529" y="3393568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Үйлчилгээ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5076056" y="3924476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Төлбөр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6754818" y="3931491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Хүргэлт</a:t>
            </a:r>
            <a:endParaRPr lang="en-US" sz="2000" dirty="0"/>
          </a:p>
        </p:txBody>
      </p:sp>
      <p:sp>
        <p:nvSpPr>
          <p:cNvPr id="16" name="Can 15"/>
          <p:cNvSpPr/>
          <p:nvPr/>
        </p:nvSpPr>
        <p:spPr>
          <a:xfrm>
            <a:off x="4995272" y="2407872"/>
            <a:ext cx="576064" cy="5040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703160" y="2407872"/>
            <a:ext cx="576064" cy="5040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411048" y="2407872"/>
            <a:ext cx="576064" cy="5040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7106744" y="2407872"/>
            <a:ext cx="576064" cy="5040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7803584" y="2406728"/>
            <a:ext cx="576064" cy="5040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1" name="Picture 7" descr="Image result for chat app ic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798" y="1543483"/>
            <a:ext cx="648000" cy="648000"/>
          </a:xfrm>
          <a:prstGeom prst="rect">
            <a:avLst/>
          </a:prstGeom>
          <a:noFill/>
        </p:spPr>
      </p:pic>
      <p:pic>
        <p:nvPicPr>
          <p:cNvPr id="31753" name="Picture 9" descr="Image result for shopping app ic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864"/>
            <a:ext cx="648000" cy="648000"/>
          </a:xfrm>
          <a:prstGeom prst="rect">
            <a:avLst/>
          </a:prstGeom>
          <a:noFill/>
        </p:spPr>
      </p:pic>
      <p:pic>
        <p:nvPicPr>
          <p:cNvPr id="31757" name="Picture 13" descr="Image result for entertainment app ic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878" y="1538203"/>
            <a:ext cx="648000" cy="648000"/>
          </a:xfrm>
          <a:prstGeom prst="rect">
            <a:avLst/>
          </a:prstGeom>
          <a:noFill/>
        </p:spPr>
      </p:pic>
      <p:pic>
        <p:nvPicPr>
          <p:cNvPr id="31759" name="Picture 15" descr="Image result for entertainment app ic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5711" y="1506081"/>
            <a:ext cx="648000" cy="648000"/>
          </a:xfrm>
          <a:prstGeom prst="rect">
            <a:avLst/>
          </a:prstGeom>
          <a:noFill/>
        </p:spPr>
      </p:pic>
      <p:pic>
        <p:nvPicPr>
          <p:cNvPr id="31761" name="Picture 17" descr="Image result for e-learning ic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4996" y="1556864"/>
            <a:ext cx="648000" cy="648000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>
          <a:xfrm flipH="1">
            <a:off x="5275952" y="2911928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90126" y="2924944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693283" y="2899985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91329" y="2924944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089375" y="2924944"/>
            <a:ext cx="0" cy="25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860032" y="4797152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Хувийн тохируулга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6793231" y="4797152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Хэрэглэгчийн оролцоо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4860032" y="5229200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Үйлчилгээний үнэ</a:t>
            </a:r>
            <a:endParaRPr lang="en-US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6793231" y="5229200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Ашиглахад хялбар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4860032" y="5661248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Онцлог үйлчилгээ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6793231" y="5661248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Тусламж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4860032" y="6104313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Бусадтай холбогдсон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6793231" y="6104313"/>
            <a:ext cx="180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Эрсдэлгүй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anagemen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857232"/>
            <a:ext cx="3599999" cy="36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786322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002060"/>
                </a:solidFill>
              </a:rPr>
              <a:t>ЭХНИЙ ЭЭЛЖИНД ХИЙГДЭХ АЖЛУУД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Үйлчлүүлэгчийн сэтгэл ханамж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1100758" y="1574429"/>
            <a:ext cx="2232248" cy="3142415"/>
          </a:xfrm>
          <a:prstGeom prst="triangl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59398" y="4521617"/>
            <a:ext cx="1905231" cy="1457080"/>
          </a:xfrm>
          <a:prstGeom prst="triangl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1480302" y="2654548"/>
            <a:ext cx="1476000" cy="2049471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1872647" y="3779042"/>
            <a:ext cx="684000" cy="936104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599272" y="4498933"/>
            <a:ext cx="1224000" cy="952730"/>
          </a:xfrm>
          <a:prstGeom prst="triangl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694" y="1862461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Мэдээлэлтэй болох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4694" y="2912964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Эргэцүүлэн бодох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654" y="387868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Үйлчлүүлэхээр шийдвэрлэх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694" y="4815615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Үнэнч  хэрэглэгч болох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8952" y="546095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Бусдад магтаж, уруу татах</a:t>
            </a:r>
            <a:endParaRPr lang="en-US" sz="2400" dirty="0"/>
          </a:p>
        </p:txBody>
      </p:sp>
      <p:sp>
        <p:nvSpPr>
          <p:cNvPr id="15" name="Teardrop 14"/>
          <p:cNvSpPr/>
          <p:nvPr/>
        </p:nvSpPr>
        <p:spPr>
          <a:xfrm rot="13417451">
            <a:off x="4428752" y="1558797"/>
            <a:ext cx="756000" cy="756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3434982">
            <a:off x="4430675" y="2489245"/>
            <a:ext cx="756000" cy="756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13514993">
            <a:off x="4416820" y="3425349"/>
            <a:ext cx="756000" cy="756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3477171">
            <a:off x="4416820" y="4389973"/>
            <a:ext cx="756000" cy="756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3623488">
            <a:off x="4416820" y="5316878"/>
            <a:ext cx="756000" cy="756000"/>
          </a:xfrm>
          <a:prstGeom prst="teardrop">
            <a:avLst>
              <a:gd name="adj" fmla="val 1363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2774" y="16942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002060"/>
                </a:solidFill>
              </a:rPr>
              <a:t>Маркетинг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774" y="2657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002060"/>
                </a:solidFill>
              </a:rPr>
              <a:t>Маркетинг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2774" y="357707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002060"/>
                </a:solidFill>
              </a:rPr>
              <a:t>Үйлчилгээ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2774" y="45131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002060"/>
                </a:solidFill>
              </a:rPr>
              <a:t>Чанар, хурд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2774" y="54731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002060"/>
                </a:solidFill>
              </a:rPr>
              <a:t>Оролцоо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53240" y="1646437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</a:t>
            </a:r>
            <a:r>
              <a:rPr lang="mn-MN" sz="2000" dirty="0" smtClean="0"/>
              <a:t>-</a:t>
            </a:r>
            <a:r>
              <a:rPr lang="en-US" sz="2000" dirty="0" smtClean="0"/>
              <a:t>Mail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6753240" y="2170371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Онлайн </a:t>
            </a:r>
            <a:r>
              <a:rPr lang="en-US" sz="2000" dirty="0" smtClean="0"/>
              <a:t>PR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6753240" y="2692206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Социал сүлжээ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6753240" y="3208300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</a:t>
            </a:r>
            <a:r>
              <a:rPr lang="mn-MN" sz="2000" dirty="0" smtClean="0"/>
              <a:t>сайт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6753240" y="3712356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Онлайн сервис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6753240" y="4698155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Нэгдсэн сүлжээ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6753240" y="5205879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Их өгөгдөл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6753240" y="5674015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Хиймэл оюун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6753240" y="4204206"/>
            <a:ext cx="2016224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Мобайл апп</a:t>
            </a:r>
            <a:endParaRPr lang="en-US" sz="2000" dirty="0"/>
          </a:p>
        </p:txBody>
      </p:sp>
      <p:sp>
        <p:nvSpPr>
          <p:cNvPr id="36" name="Left Brace 35"/>
          <p:cNvSpPr/>
          <p:nvPr/>
        </p:nvSpPr>
        <p:spPr>
          <a:xfrm>
            <a:off x="6445297" y="1678774"/>
            <a:ext cx="324000" cy="1908000"/>
          </a:xfrm>
          <a:prstGeom prst="leftBrace">
            <a:avLst>
              <a:gd name="adj1" fmla="val 31184"/>
              <a:gd name="adj2" fmla="val 508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6429350" y="3739066"/>
            <a:ext cx="324000" cy="2340000"/>
          </a:xfrm>
          <a:prstGeom prst="leftBrace">
            <a:avLst>
              <a:gd name="adj1" fmla="val 31184"/>
              <a:gd name="adj2" fmla="val 508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23528" y="3232408"/>
            <a:ext cx="4104456" cy="1728192"/>
          </a:xfrm>
          <a:prstGeom prst="roundRect">
            <a:avLst>
              <a:gd name="adj" fmla="val 10485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Өөриймсөг ажилтан, найрсаг байгууллага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02480" y="1382296"/>
            <a:ext cx="0" cy="3960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AutoShape 2" descr="Image result for engaged employ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Image result for idea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90" y="1884828"/>
            <a:ext cx="528410" cy="803312"/>
          </a:xfrm>
          <a:prstGeom prst="rect">
            <a:avLst/>
          </a:prstGeom>
          <a:noFill/>
        </p:spPr>
      </p:pic>
      <p:pic>
        <p:nvPicPr>
          <p:cNvPr id="23560" name="Picture 8" descr="Image result for heart icon"/>
          <p:cNvPicPr>
            <a:picLocks noChangeAspect="1" noChangeArrowheads="1"/>
          </p:cNvPicPr>
          <p:nvPr/>
        </p:nvPicPr>
        <p:blipFill>
          <a:blip r:embed="rId3" cstate="print"/>
          <a:srcRect l="8859" t="8859" r="11407" b="20267"/>
          <a:stretch>
            <a:fillRect/>
          </a:stretch>
        </p:blipFill>
        <p:spPr bwMode="auto">
          <a:xfrm>
            <a:off x="539552" y="2676916"/>
            <a:ext cx="360040" cy="320036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410445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Өөриймсөг ажилтан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788024" y="1268760"/>
            <a:ext cx="4104456" cy="50405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Найрсаг байгууллага</a:t>
            </a:r>
            <a:endParaRPr lang="en-US" sz="2400" dirty="0"/>
          </a:p>
        </p:txBody>
      </p:sp>
      <p:pic>
        <p:nvPicPr>
          <p:cNvPr id="23562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086" y="2276872"/>
            <a:ext cx="720000" cy="720000"/>
          </a:xfrm>
          <a:prstGeom prst="rect">
            <a:avLst/>
          </a:prstGeom>
          <a:noFill/>
        </p:spPr>
      </p:pic>
      <p:pic>
        <p:nvPicPr>
          <p:cNvPr id="15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142" y="2276872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32" y="2276872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720000" cy="720000"/>
          </a:xfrm>
          <a:prstGeom prst="rect">
            <a:avLst/>
          </a:prstGeom>
          <a:noFill/>
        </p:spPr>
      </p:pic>
      <p:pic>
        <p:nvPicPr>
          <p:cNvPr id="18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76872"/>
            <a:ext cx="720000" cy="720000"/>
          </a:xfrm>
          <a:prstGeom prst="rect">
            <a:avLst/>
          </a:prstGeom>
          <a:noFill/>
        </p:spPr>
      </p:pic>
      <p:pic>
        <p:nvPicPr>
          <p:cNvPr id="19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1406" y="2276872"/>
            <a:ext cx="720000" cy="720000"/>
          </a:xfrm>
          <a:prstGeom prst="rect">
            <a:avLst/>
          </a:prstGeom>
          <a:noFill/>
        </p:spPr>
      </p:pic>
      <p:pic>
        <p:nvPicPr>
          <p:cNvPr id="20" name="Picture 10" descr="Man People Life Suicide Suicidal Kill Desperate Death Stres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948" y="2276872"/>
            <a:ext cx="720000" cy="720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43608" y="19126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8 </a:t>
            </a:r>
            <a:r>
              <a:rPr lang="mn-MN" sz="2000" dirty="0" smtClean="0">
                <a:solidFill>
                  <a:srgbClr val="FF0000"/>
                </a:solidFill>
              </a:rPr>
              <a:t>ажилтны 1 л өөриймсөг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3564" name="Picture 12" descr="Image result for executiv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04416"/>
            <a:ext cx="504056" cy="625029"/>
          </a:xfrm>
          <a:prstGeom prst="rect">
            <a:avLst/>
          </a:prstGeom>
          <a:noFill/>
        </p:spPr>
      </p:pic>
      <p:pic>
        <p:nvPicPr>
          <p:cNvPr id="23566" name="Picture 14" descr="Image result for manager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871" y="3989771"/>
            <a:ext cx="468000" cy="468000"/>
          </a:xfrm>
          <a:prstGeom prst="rect">
            <a:avLst/>
          </a:prstGeom>
          <a:noFill/>
        </p:spPr>
      </p:pic>
      <p:pic>
        <p:nvPicPr>
          <p:cNvPr id="26" name="Picture 14" descr="Image result for manager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0935" y="3989771"/>
            <a:ext cx="468000" cy="468000"/>
          </a:xfrm>
          <a:prstGeom prst="rect">
            <a:avLst/>
          </a:prstGeom>
          <a:noFill/>
        </p:spPr>
      </p:pic>
      <p:pic>
        <p:nvPicPr>
          <p:cNvPr id="27" name="Picture 14" descr="Image result for manager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2265" y="3989771"/>
            <a:ext cx="468000" cy="468000"/>
          </a:xfrm>
          <a:prstGeom prst="rect">
            <a:avLst/>
          </a:prstGeom>
          <a:noFill/>
        </p:spPr>
      </p:pic>
      <p:pic>
        <p:nvPicPr>
          <p:cNvPr id="23568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28552"/>
            <a:ext cx="288000" cy="288000"/>
          </a:xfrm>
          <a:prstGeom prst="rect">
            <a:avLst/>
          </a:prstGeom>
          <a:noFill/>
        </p:spPr>
      </p:pic>
      <p:pic>
        <p:nvPicPr>
          <p:cNvPr id="29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616" y="4528552"/>
            <a:ext cx="288000" cy="288000"/>
          </a:xfrm>
          <a:prstGeom prst="rect">
            <a:avLst/>
          </a:prstGeom>
          <a:noFill/>
        </p:spPr>
      </p:pic>
      <p:pic>
        <p:nvPicPr>
          <p:cNvPr id="30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48" y="4528552"/>
            <a:ext cx="288000" cy="288000"/>
          </a:xfrm>
          <a:prstGeom prst="rect">
            <a:avLst/>
          </a:prstGeom>
          <a:noFill/>
        </p:spPr>
      </p:pic>
      <p:pic>
        <p:nvPicPr>
          <p:cNvPr id="31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80" y="4528552"/>
            <a:ext cx="288000" cy="288000"/>
          </a:xfrm>
          <a:prstGeom prst="rect">
            <a:avLst/>
          </a:prstGeom>
          <a:noFill/>
        </p:spPr>
      </p:pic>
      <p:pic>
        <p:nvPicPr>
          <p:cNvPr id="32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5972" y="4528552"/>
            <a:ext cx="288000" cy="288000"/>
          </a:xfrm>
          <a:prstGeom prst="rect">
            <a:avLst/>
          </a:prstGeom>
          <a:noFill/>
        </p:spPr>
      </p:pic>
      <p:pic>
        <p:nvPicPr>
          <p:cNvPr id="33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4036" y="4528552"/>
            <a:ext cx="288000" cy="288000"/>
          </a:xfrm>
          <a:prstGeom prst="rect">
            <a:avLst/>
          </a:prstGeom>
          <a:noFill/>
        </p:spPr>
      </p:pic>
      <p:pic>
        <p:nvPicPr>
          <p:cNvPr id="34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2068" y="4528552"/>
            <a:ext cx="288000" cy="288000"/>
          </a:xfrm>
          <a:prstGeom prst="rect">
            <a:avLst/>
          </a:prstGeom>
          <a:noFill/>
        </p:spPr>
      </p:pic>
      <p:pic>
        <p:nvPicPr>
          <p:cNvPr id="35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0100" y="4528552"/>
            <a:ext cx="288000" cy="288000"/>
          </a:xfrm>
          <a:prstGeom prst="rect">
            <a:avLst/>
          </a:prstGeom>
          <a:noFill/>
        </p:spPr>
      </p:pic>
      <p:pic>
        <p:nvPicPr>
          <p:cNvPr id="36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7508" y="4528552"/>
            <a:ext cx="288000" cy="288000"/>
          </a:xfrm>
          <a:prstGeom prst="rect">
            <a:avLst/>
          </a:prstGeom>
          <a:noFill/>
        </p:spPr>
      </p:pic>
      <p:pic>
        <p:nvPicPr>
          <p:cNvPr id="37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5572" y="4528552"/>
            <a:ext cx="288000" cy="288000"/>
          </a:xfrm>
          <a:prstGeom prst="rect">
            <a:avLst/>
          </a:prstGeom>
          <a:noFill/>
        </p:spPr>
      </p:pic>
      <p:pic>
        <p:nvPicPr>
          <p:cNvPr id="38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3604" y="4528552"/>
            <a:ext cx="288000" cy="288000"/>
          </a:xfrm>
          <a:prstGeom prst="rect">
            <a:avLst/>
          </a:prstGeom>
          <a:noFill/>
        </p:spPr>
      </p:pic>
      <p:pic>
        <p:nvPicPr>
          <p:cNvPr id="39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1636" y="4528552"/>
            <a:ext cx="288000" cy="288000"/>
          </a:xfrm>
          <a:prstGeom prst="rect">
            <a:avLst/>
          </a:prstGeom>
          <a:noFill/>
        </p:spPr>
      </p:pic>
      <p:pic>
        <p:nvPicPr>
          <p:cNvPr id="23570" name="Picture 18" descr="Image result for breaking connection icon"/>
          <p:cNvPicPr>
            <a:picLocks noChangeAspect="1" noChangeArrowheads="1"/>
          </p:cNvPicPr>
          <p:nvPr/>
        </p:nvPicPr>
        <p:blipFill>
          <a:blip r:embed="rId8" cstate="print"/>
          <a:srcRect l="15120" t="15120" r="13061" b="13061"/>
          <a:stretch>
            <a:fillRect/>
          </a:stretch>
        </p:blipFill>
        <p:spPr bwMode="auto">
          <a:xfrm rot="5400000">
            <a:off x="755576" y="3304416"/>
            <a:ext cx="1008112" cy="1008112"/>
          </a:xfrm>
          <a:prstGeom prst="rect">
            <a:avLst/>
          </a:prstGeom>
          <a:noFill/>
        </p:spPr>
      </p:pic>
      <p:pic>
        <p:nvPicPr>
          <p:cNvPr id="23572" name="Picture 20" descr="Image result for breaking connection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304416"/>
            <a:ext cx="720080" cy="720080"/>
          </a:xfrm>
          <a:prstGeom prst="rect">
            <a:avLst/>
          </a:prstGeom>
          <a:noFill/>
        </p:spPr>
      </p:pic>
      <p:pic>
        <p:nvPicPr>
          <p:cNvPr id="43" name="Picture 16" descr="Image result for employee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60" y="4528552"/>
            <a:ext cx="288000" cy="288000"/>
          </a:xfrm>
          <a:prstGeom prst="rect">
            <a:avLst/>
          </a:prstGeom>
          <a:noFill/>
        </p:spPr>
      </p:pic>
      <p:pic>
        <p:nvPicPr>
          <p:cNvPr id="23574" name="Picture 22" descr="Image result for social network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488" y="5517232"/>
            <a:ext cx="1080120" cy="1080120"/>
          </a:xfrm>
          <a:prstGeom prst="rect">
            <a:avLst/>
          </a:prstGeom>
          <a:noFill/>
        </p:spPr>
      </p:pic>
      <p:pic>
        <p:nvPicPr>
          <p:cNvPr id="23578" name="Picture 26" descr="Image result for approval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5589240"/>
            <a:ext cx="792088" cy="930159"/>
          </a:xfrm>
          <a:prstGeom prst="rect">
            <a:avLst/>
          </a:prstGeom>
          <a:noFill/>
        </p:spPr>
      </p:pic>
      <p:pic>
        <p:nvPicPr>
          <p:cNvPr id="23580" name="Picture 28" descr="Image result for agreed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661248"/>
            <a:ext cx="936104" cy="936104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67544" y="51479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Шийдвэрт туслах онлайн систем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686200" y="6021288"/>
            <a:ext cx="3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137408" y="6047576"/>
            <a:ext cx="3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6" name="AutoShape 34" descr="Image result for ide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90" name="Picture 38" descr="Image result for idea ic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2296" y="5729064"/>
            <a:ext cx="576064" cy="576064"/>
          </a:xfrm>
          <a:prstGeom prst="rect">
            <a:avLst/>
          </a:prstGeom>
          <a:noFill/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4788024" y="2182768"/>
          <a:ext cx="4032447" cy="173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44149"/>
                <a:gridCol w="1344149"/>
                <a:gridCol w="1344149"/>
              </a:tblGrid>
              <a:tr h="4560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/>
                        <a:t>Хэнд ашигтай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/>
                        <a:t>Хэзээ харэгждэг</a:t>
                      </a:r>
                      <a:endParaRPr lang="en-US" sz="1600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mn-MN" sz="1600" baseline="0" dirty="0" smtClean="0"/>
                        <a:t>Нээлттэй илэрхийлэх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Байгууллагад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Хугацааны</a:t>
                      </a:r>
                      <a:r>
                        <a:rPr lang="mn-MN" sz="1600" baseline="0" dirty="0" smtClean="0"/>
                        <a:t> дараа</a:t>
                      </a:r>
                      <a:endParaRPr lang="en-US" sz="1600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Чимээгүй</a:t>
                      </a:r>
                      <a:r>
                        <a:rPr lang="mn-MN" sz="1600" baseline="0" dirty="0" smtClean="0"/>
                        <a:t> ажиллах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Өөрт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600" dirty="0" smtClean="0"/>
                        <a:t>Шууд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4788024" y="2099712"/>
            <a:ext cx="1332000" cy="64807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94" name="Picture 42" descr="Image result for talk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1894736"/>
            <a:ext cx="792088" cy="792088"/>
          </a:xfrm>
          <a:prstGeom prst="rect">
            <a:avLst/>
          </a:prstGeom>
          <a:noFill/>
        </p:spPr>
      </p:pic>
      <p:pic>
        <p:nvPicPr>
          <p:cNvPr id="23596" name="Picture 44" descr="Image result for social network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77760" y="4304144"/>
            <a:ext cx="1440160" cy="1440160"/>
          </a:xfrm>
          <a:prstGeom prst="rect">
            <a:avLst/>
          </a:prstGeom>
          <a:noFill/>
        </p:spPr>
      </p:pic>
      <p:pic>
        <p:nvPicPr>
          <p:cNvPr id="23598" name="Picture 46" descr="Image result for forgive 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4140696"/>
            <a:ext cx="1646312" cy="1646312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4788024" y="58052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Саналаа нээлттэй илэрхийлэхийг дэмжиж урамшуулах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876256" y="58052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Шинэ туршилтад алдаа гаргахыг зөвшөөрдөг соёл</a:t>
            </a:r>
            <a:endParaRPr lang="en-US" sz="1600" dirty="0"/>
          </a:p>
        </p:txBody>
      </p:sp>
      <p:sp>
        <p:nvSpPr>
          <p:cNvPr id="65" name="Left-Right Arrow 64"/>
          <p:cNvSpPr/>
          <p:nvPr/>
        </p:nvSpPr>
        <p:spPr>
          <a:xfrm>
            <a:off x="4227200" y="5949280"/>
            <a:ext cx="684000" cy="504000"/>
          </a:xfrm>
          <a:prstGeom prst="left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Мэдээллийн аюулгүй байдлын сургалт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8436" name="Picture 4" descr="Image result for ãããã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1928826" cy="192882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928794" y="1428736"/>
            <a:ext cx="1571636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Татгалзах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29256" y="1428736"/>
            <a:ext cx="1571636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Зөвшөөрөх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4810" y="3214686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Танихгүй хүний хүсэлт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444810" y="3682270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Эргэлзээтэй файл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44810" y="4157160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Сенсаци мэдээлэл харах линк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444810" y="4655652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Ёс суртахууны хорт вэб сайт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444810" y="5164182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Их мөнгө амалсан санал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444810" y="5668381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Үнэгүй програм хангамж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451834" y="6161292"/>
            <a:ext cx="61920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Өөрийхөө тухай мэдээлэл</a:t>
            </a:r>
            <a:endParaRPr lang="en-US" sz="2000" dirty="0"/>
          </a:p>
        </p:txBody>
      </p:sp>
      <p:sp>
        <p:nvSpPr>
          <p:cNvPr id="14338" name="AutoShape 2" descr="Image result for malwa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malwa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Image result for malwar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68" y="3214686"/>
            <a:ext cx="642910" cy="642910"/>
          </a:xfrm>
          <a:prstGeom prst="rect">
            <a:avLst/>
          </a:prstGeom>
          <a:noFill/>
        </p:spPr>
      </p:pic>
      <p:sp>
        <p:nvSpPr>
          <p:cNvPr id="14344" name="AutoShape 8" descr="Image result for malwa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Image result for malwa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Image result for computer virus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68" y="4000504"/>
            <a:ext cx="714380" cy="714380"/>
          </a:xfrm>
          <a:prstGeom prst="rect">
            <a:avLst/>
          </a:prstGeom>
          <a:noFill/>
        </p:spPr>
      </p:pic>
      <p:pic>
        <p:nvPicPr>
          <p:cNvPr id="14350" name="Picture 14" descr="Image result for Spywar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68" y="4857760"/>
            <a:ext cx="642942" cy="642942"/>
          </a:xfrm>
          <a:prstGeom prst="rect">
            <a:avLst/>
          </a:prstGeom>
          <a:noFill/>
        </p:spPr>
      </p:pic>
      <p:pic>
        <p:nvPicPr>
          <p:cNvPr id="14352" name="Picture 16" descr="Image result for hacker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554" y="5643578"/>
            <a:ext cx="1000108" cy="1000108"/>
          </a:xfrm>
          <a:prstGeom prst="rect">
            <a:avLst/>
          </a:prstGeom>
          <a:noFill/>
        </p:spPr>
      </p:pic>
      <p:pic>
        <p:nvPicPr>
          <p:cNvPr id="14354" name="Picture 18" descr="Image result for firewall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0671" y="3286124"/>
            <a:ext cx="885831" cy="571504"/>
          </a:xfrm>
          <a:prstGeom prst="rect">
            <a:avLst/>
          </a:prstGeom>
          <a:noFill/>
        </p:spPr>
      </p:pic>
      <p:sp>
        <p:nvSpPr>
          <p:cNvPr id="14356" name="AutoShape 20" descr="Image result for ss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AutoShape 22" descr="Image result for ss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AutoShape 24" descr="Image result for ss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AutoShape 26" descr="Image result for ss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64" name="Picture 28" descr="Image result for ssl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0684" y="4071942"/>
            <a:ext cx="714380" cy="693410"/>
          </a:xfrm>
          <a:prstGeom prst="rect">
            <a:avLst/>
          </a:prstGeom>
          <a:noFill/>
        </p:spPr>
      </p:pic>
      <p:pic>
        <p:nvPicPr>
          <p:cNvPr id="14366" name="Picture 30" descr="Image result for captcha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0684" y="4914032"/>
            <a:ext cx="756000" cy="756000"/>
          </a:xfrm>
          <a:prstGeom prst="rect">
            <a:avLst/>
          </a:prstGeom>
          <a:noFill/>
        </p:spPr>
      </p:pic>
      <p:pic>
        <p:nvPicPr>
          <p:cNvPr id="14368" name="Picture 32" descr="Image result for antivirus ic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0684" y="585789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Онлайн ёс зүй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4457028"/>
            <a:ext cx="8358246" cy="1329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 descr="Image result for loving family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148" y="1214422"/>
            <a:ext cx="1104042" cy="1214446"/>
          </a:xfrm>
          <a:prstGeom prst="rect">
            <a:avLst/>
          </a:prstGeom>
          <a:noFill/>
        </p:spPr>
      </p:pic>
      <p:pic>
        <p:nvPicPr>
          <p:cNvPr id="12" name="Picture 26" descr="Image result for colleagu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1928826" cy="1080143"/>
          </a:xfrm>
          <a:prstGeom prst="rect">
            <a:avLst/>
          </a:prstGeom>
          <a:noFill/>
        </p:spPr>
      </p:pic>
      <p:pic>
        <p:nvPicPr>
          <p:cNvPr id="13" name="Picture 30" descr="Image result for person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785818" cy="15037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9190" y="178592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Гэр бүл </a:t>
            </a:r>
            <a:r>
              <a:rPr lang="en-US" dirty="0" smtClean="0"/>
              <a:t>(</a:t>
            </a:r>
            <a:r>
              <a:rPr lang="mn-MN" dirty="0" smtClean="0"/>
              <a:t> суурь, хүмүүжил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3857628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Боловсрол -</a:t>
            </a:r>
            <a:r>
              <a:rPr lang="en-US" dirty="0" smtClean="0"/>
              <a:t> </a:t>
            </a:r>
            <a:r>
              <a:rPr lang="mn-MN" dirty="0" smtClean="0"/>
              <a:t>Логик дүгнэлт</a:t>
            </a:r>
          </a:p>
          <a:p>
            <a:pPr algn="ctr"/>
            <a:r>
              <a:rPr lang="mn-MN" dirty="0" smtClean="0"/>
              <a:t>95</a:t>
            </a:r>
            <a:r>
              <a:rPr lang="en-US" dirty="0" smtClean="0"/>
              <a:t>% </a:t>
            </a:r>
            <a:r>
              <a:rPr lang="mn-MN" dirty="0" smtClean="0"/>
              <a:t>эмоциор дүгнэлт хийдэг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78619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Амьдралын тохиолдлуудад өгсөн дүгнэлт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542099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Онлайн ёс зүйн боловсрол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714612" y="3071810"/>
            <a:ext cx="785818" cy="4286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5143504" y="3357562"/>
            <a:ext cx="714380" cy="4286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3857620" y="2413222"/>
            <a:ext cx="1071570" cy="3013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 result for edu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71744"/>
            <a:ext cx="2625359" cy="1445917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431618" y="4557382"/>
            <a:ext cx="1908000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Мэдээлэл түгээх сувгуудаа сайтар тохируулах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0356" y="4557382"/>
            <a:ext cx="1908000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Мэдээлэлийн үзүүлэх нөлөө үр дүнг тооцоолох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488268" y="4557382"/>
            <a:ext cx="1908000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Зөв илэрхийлэх</a:t>
            </a:r>
          </a:p>
          <a:p>
            <a:pPr algn="ctr"/>
            <a:r>
              <a:rPr lang="mn-MN" dirty="0" smtClean="0"/>
              <a:t>товч, тодорхой, үнэн, баталгаатай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495848" y="4550492"/>
            <a:ext cx="2016000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Дүр эсгэх, гайхуулах, хов ярихаас зайлсхийх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285720" y="5929330"/>
            <a:ext cx="83582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Байгууллагын онлайн ёс зүйн журам гаргаж мөрдүүлэх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Дижитал минимализм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386" name="AutoShape 2" descr="Image result for notifica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Image result for how much data is generated every minute 2019"/>
          <p:cNvPicPr>
            <a:picLocks noChangeAspect="1" noChangeArrowheads="1"/>
          </p:cNvPicPr>
          <p:nvPr/>
        </p:nvPicPr>
        <p:blipFill>
          <a:blip r:embed="rId2" cstate="print"/>
          <a:srcRect t="14432"/>
          <a:stretch>
            <a:fillRect/>
          </a:stretch>
        </p:blipFill>
        <p:spPr bwMode="auto">
          <a:xfrm>
            <a:off x="395536" y="1412776"/>
            <a:ext cx="2812744" cy="2736304"/>
          </a:xfrm>
          <a:prstGeom prst="rect">
            <a:avLst/>
          </a:prstGeom>
          <a:noFill/>
        </p:spPr>
      </p:pic>
      <p:pic>
        <p:nvPicPr>
          <p:cNvPr id="12292" name="Picture 4" descr="Image result for tired me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1296144" cy="1039616"/>
          </a:xfrm>
          <a:prstGeom prst="rect">
            <a:avLst/>
          </a:prstGeom>
          <a:noFill/>
        </p:spPr>
      </p:pic>
      <p:pic>
        <p:nvPicPr>
          <p:cNvPr id="12294" name="Picture 6" descr="Image result for success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24800"/>
            <a:ext cx="1368152" cy="1368152"/>
          </a:xfrm>
          <a:prstGeom prst="rect">
            <a:avLst/>
          </a:prstGeom>
          <a:noFill/>
        </p:spPr>
      </p:pic>
      <p:pic>
        <p:nvPicPr>
          <p:cNvPr id="12296" name="Picture 8" descr="Image result for unpredictabl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12632"/>
            <a:ext cx="1368152" cy="1368152"/>
          </a:xfrm>
          <a:prstGeom prst="rect">
            <a:avLst/>
          </a:prstGeom>
          <a:noFill/>
        </p:spPr>
      </p:pic>
      <p:pic>
        <p:nvPicPr>
          <p:cNvPr id="12298" name="Picture 10" descr="Image result for smartphone addiction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556792"/>
            <a:ext cx="1584176" cy="24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436096" y="1556792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Хэзээ ч ирж болох</a:t>
            </a:r>
          </a:p>
          <a:p>
            <a:pPr algn="ctr"/>
            <a:r>
              <a:rPr lang="mn-MN" dirty="0" smtClean="0"/>
              <a:t>хариу мэдээллүүд</a:t>
            </a:r>
            <a:endParaRPr lang="en-US" dirty="0"/>
          </a:p>
        </p:txBody>
      </p:sp>
      <p:pic>
        <p:nvPicPr>
          <p:cNvPr id="12300" name="Picture 12" descr="Image result for like icon"/>
          <p:cNvPicPr>
            <a:picLocks noChangeAspect="1" noChangeArrowheads="1"/>
          </p:cNvPicPr>
          <p:nvPr/>
        </p:nvPicPr>
        <p:blipFill>
          <a:blip r:embed="rId7" cstate="print"/>
          <a:srcRect l="14175" t="13038" r="14951" b="13726"/>
          <a:stretch>
            <a:fillRect/>
          </a:stretch>
        </p:blipFill>
        <p:spPr bwMode="auto">
          <a:xfrm>
            <a:off x="5190268" y="2453092"/>
            <a:ext cx="504056" cy="520858"/>
          </a:xfrm>
          <a:prstGeom prst="rect">
            <a:avLst/>
          </a:prstGeom>
          <a:noFill/>
        </p:spPr>
      </p:pic>
      <p:sp>
        <p:nvSpPr>
          <p:cNvPr id="12304" name="AutoShape 16" descr="Image result for iphone messag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18" descr="Image result for iphone messag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8" name="Picture 20" descr="Image result for twitter follower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520" y="2464760"/>
            <a:ext cx="504056" cy="50405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436096" y="3212976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Өөрийгөө бусдаар үнэлүүлэх хүсэл</a:t>
            </a:r>
            <a:endParaRPr lang="en-US" dirty="0"/>
          </a:p>
        </p:txBody>
      </p:sp>
      <p:pic>
        <p:nvPicPr>
          <p:cNvPr id="12310" name="Picture 22" descr="Image result for facebook friends icon"/>
          <p:cNvPicPr>
            <a:picLocks noChangeAspect="1" noChangeArrowheads="1"/>
          </p:cNvPicPr>
          <p:nvPr/>
        </p:nvPicPr>
        <p:blipFill>
          <a:blip r:embed="rId9" cstate="print"/>
          <a:srcRect l="14286" t="19048" r="4762" b="14286"/>
          <a:stretch>
            <a:fillRect/>
          </a:stretch>
        </p:blipFill>
        <p:spPr bwMode="auto">
          <a:xfrm>
            <a:off x="6746308" y="2394112"/>
            <a:ext cx="720080" cy="593007"/>
          </a:xfrm>
          <a:prstGeom prst="rect">
            <a:avLst/>
          </a:prstGeom>
          <a:noFill/>
        </p:spPr>
      </p:pic>
      <p:sp>
        <p:nvSpPr>
          <p:cNvPr id="12312" name="AutoShape 24" descr="Image result for iphone messag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14" name="Picture 26" descr="Related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5992" y="2420888"/>
            <a:ext cx="558230" cy="55823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39552" y="4509120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Цаг, анхаарал, стресс – Үнэт баялаг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91736" y="4509120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Хааяа хэрэглэгддэг илүүдэл зүйлс олон бий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228184" y="4509120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Зорилгогүй хүн урсгалаар амьдардаг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Онлайн цагаа төлөвлө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47864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Чухал цөөхнийг хэрэглэ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Сануулгуудаа тохируул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67544" y="5792864"/>
            <a:ext cx="3240360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dirty="0" smtClean="0"/>
              <a:t>Цөөхөн чухал </a:t>
            </a:r>
            <a:endParaRPr lang="en-US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5508104" y="5792864"/>
            <a:ext cx="3240360" cy="57606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dirty="0" smtClean="0"/>
              <a:t>Олон дэмий</a:t>
            </a:r>
            <a:endParaRPr lang="en-US" sz="2800" dirty="0"/>
          </a:p>
        </p:txBody>
      </p:sp>
      <p:pic>
        <p:nvPicPr>
          <p:cNvPr id="12316" name="Picture 28" descr="Image result for ok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50108" y="5822668"/>
            <a:ext cx="576064" cy="576064"/>
          </a:xfrm>
          <a:prstGeom prst="rect">
            <a:avLst/>
          </a:prstGeom>
          <a:noFill/>
        </p:spPr>
      </p:pic>
      <p:pic>
        <p:nvPicPr>
          <p:cNvPr id="12318" name="Picture 30" descr="Image result for no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16304" y="5808600"/>
            <a:ext cx="576064" cy="576064"/>
          </a:xfrm>
          <a:prstGeom prst="rect">
            <a:avLst/>
          </a:prstGeom>
          <a:noFill/>
        </p:spPr>
      </p:pic>
      <p:sp>
        <p:nvSpPr>
          <p:cNvPr id="36" name="Right Arrow 35"/>
          <p:cNvSpPr/>
          <p:nvPr/>
        </p:nvSpPr>
        <p:spPr>
          <a:xfrm>
            <a:off x="2411760" y="1340768"/>
            <a:ext cx="1224136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Хэрэгтэй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2411760" y="3645024"/>
            <a:ext cx="1224136" cy="5040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Хэрэггүй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07904" y="1268760"/>
            <a:ext cx="288032" cy="302433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home\Desktop\PRESENTERMEDIA\PresenterMediaSymbols\badge_blank_button_blue_4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622" y="2431064"/>
            <a:ext cx="1404000" cy="140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M</a:t>
            </a:r>
            <a:r>
              <a:rPr lang="mn-MN" sz="3600" b="1" dirty="0" smtClean="0">
                <a:solidFill>
                  <a:srgbClr val="7030A0"/>
                </a:solidFill>
              </a:rPr>
              <a:t>енежментийн загвар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83284" y="1980237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Hexagon 6"/>
          <p:cNvSpPr/>
          <p:nvPr/>
        </p:nvSpPr>
        <p:spPr>
          <a:xfrm>
            <a:off x="383284" y="3217343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Hexagon 7"/>
          <p:cNvSpPr/>
          <p:nvPr/>
        </p:nvSpPr>
        <p:spPr>
          <a:xfrm>
            <a:off x="1429454" y="1359955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Hexagon 8"/>
          <p:cNvSpPr/>
          <p:nvPr/>
        </p:nvSpPr>
        <p:spPr>
          <a:xfrm>
            <a:off x="1472316" y="3806309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Hexagon 9"/>
          <p:cNvSpPr/>
          <p:nvPr/>
        </p:nvSpPr>
        <p:spPr>
          <a:xfrm>
            <a:off x="2505786" y="1959599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Hexagon 10"/>
          <p:cNvSpPr/>
          <p:nvPr/>
        </p:nvSpPr>
        <p:spPr>
          <a:xfrm>
            <a:off x="2556586" y="3191507"/>
            <a:ext cx="1214446" cy="1082248"/>
          </a:xfrm>
          <a:prstGeom prst="hexag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62468" name="Picture 4" descr="C:\Users\home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764" y="2480303"/>
            <a:ext cx="1332000" cy="1332000"/>
          </a:xfrm>
          <a:prstGeom prst="rect">
            <a:avLst/>
          </a:prstGeom>
          <a:noFill/>
        </p:spPr>
      </p:pic>
      <p:pic>
        <p:nvPicPr>
          <p:cNvPr id="62469" name="Picture 5" descr="C:\Users\home\Desktop\PRESENTERMEDIA\PresenterMediaSymbols\wax_stamp_seal2_pc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006" y="2361063"/>
            <a:ext cx="1548000" cy="1548000"/>
          </a:xfrm>
          <a:prstGeom prst="rect">
            <a:avLst/>
          </a:prstGeom>
          <a:noFill/>
        </p:spPr>
      </p:pic>
      <p:pic>
        <p:nvPicPr>
          <p:cNvPr id="62471" name="Picture 7" descr="C:\Users\home\Desktop\PRESENTERMEDIA\PresenterMediaSymbols\video_game_style_button_400_cl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456" y="2337427"/>
            <a:ext cx="1933714" cy="169200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3074776" y="1337295"/>
            <a:ext cx="4968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792722" y="1642501"/>
            <a:ext cx="612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469944" y="1894501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33966" y="4886587"/>
            <a:ext cx="5616000" cy="158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469944" y="4350401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3262" y="4550417"/>
            <a:ext cx="49320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65645" y="4218627"/>
            <a:ext cx="2772000" cy="158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079432" y="3999393"/>
            <a:ext cx="46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018826" y="4397001"/>
            <a:ext cx="252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29454" y="2883531"/>
            <a:ext cx="13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/>
              <a:t>АЖИГЛА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09146" y="2901294"/>
            <a:ext cx="12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/>
              <a:t>ДҮГНЭ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46880" y="2875593"/>
            <a:ext cx="12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/>
              <a:t>ШИЙД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84208" y="2837493"/>
            <a:ext cx="12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/>
              <a:t>ХИЙ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26424" y="3396297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Эргэх холбоо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3724" y="2186613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Автомат</a:t>
            </a:r>
          </a:p>
          <a:p>
            <a:pPr algn="ctr"/>
            <a:r>
              <a:rPr lang="mn-MN" sz="1600" dirty="0" smtClean="0"/>
              <a:t>удирдлага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467554" y="4056701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Орчноо мэдрэх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37246" y="3447097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Шинэ мэдээлэл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37246" y="2207251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Цугларсан мэдээлэл</a:t>
            </a:r>
            <a:endParaRPr lang="en-US" sz="1600" dirty="0"/>
          </a:p>
        </p:txBody>
      </p:sp>
      <p:sp>
        <p:nvSpPr>
          <p:cNvPr id="43" name="Right Arrow 42"/>
          <p:cNvSpPr/>
          <p:nvPr/>
        </p:nvSpPr>
        <p:spPr>
          <a:xfrm>
            <a:off x="3526556" y="2934331"/>
            <a:ext cx="428628" cy="35719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205258" y="2932683"/>
            <a:ext cx="428628" cy="35719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919770" y="2932683"/>
            <a:ext cx="428628" cy="35719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669432" y="1623047"/>
            <a:ext cx="1285884" cy="4286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Оношлох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026754" y="1623047"/>
            <a:ext cx="1285884" cy="4286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Таамаглах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384076" y="1623047"/>
            <a:ext cx="1285884" cy="42862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Зааварлах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02693" y="1636110"/>
            <a:ext cx="126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/>
              <a:t>Өгөдлийн цэвэрлэгээ</a:t>
            </a:r>
            <a:endParaRPr lang="en-US" sz="16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323861" y="5088276"/>
          <a:ext cx="2517981" cy="1463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{5DA37D80-6434-44D0-A028-1B22A696006F}</a:tableStyleId>
              </a:tblPr>
              <a:tblGrid>
                <a:gridCol w="305210"/>
                <a:gridCol w="1069764"/>
                <a:gridCol w="1143007"/>
              </a:tblGrid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V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Volatility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Тогтворгүй</a:t>
                      </a:r>
                      <a:endParaRPr lang="en-US" sz="1400" b="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Uncertainty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Тодорхойгүй</a:t>
                      </a:r>
                      <a:endParaRPr lang="en-US" sz="14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Төвөгтэй</a:t>
                      </a:r>
                      <a:endParaRPr lang="en-US" sz="14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Ambiguity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Эргэлзээтэй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21422" y="5097360"/>
          <a:ext cx="2357454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752"/>
                <a:gridCol w="1000132"/>
                <a:gridCol w="1071570"/>
              </a:tblGrid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Plan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Төлөвлө</a:t>
                      </a:r>
                      <a:endParaRPr lang="en-US" sz="1400" b="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Do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Гүйцэтгэ</a:t>
                      </a:r>
                      <a:endParaRPr lang="en-US" sz="1400" b="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Check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Шалга</a:t>
                      </a:r>
                      <a:endParaRPr lang="en-US" sz="1400" b="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Act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Сайжруул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286512" y="5088276"/>
          <a:ext cx="2357454" cy="1463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5752"/>
                <a:gridCol w="1071570"/>
                <a:gridCol w="1000132"/>
              </a:tblGrid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Observe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b="0" dirty="0" smtClean="0"/>
                        <a:t>Ажигла</a:t>
                      </a:r>
                      <a:endParaRPr lang="en-US" sz="1400" b="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Дүгнэ</a:t>
                      </a:r>
                      <a:endParaRPr lang="en-US" sz="14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Шийд</a:t>
                      </a:r>
                      <a:endParaRPr lang="en-US" sz="14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Хий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rot="10800000">
            <a:off x="2877184" y="5830409"/>
            <a:ext cx="43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5843818" y="5823883"/>
            <a:ext cx="43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4" name="Picture 10" descr="Image result for ok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4906" y="5244644"/>
            <a:ext cx="432000" cy="432000"/>
          </a:xfrm>
          <a:prstGeom prst="rect">
            <a:avLst/>
          </a:prstGeom>
          <a:noFill/>
        </p:spPr>
      </p:pic>
      <p:pic>
        <p:nvPicPr>
          <p:cNvPr id="62476" name="Picture 12" descr="Image result for no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493" y="5296019"/>
            <a:ext cx="360000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Давтан сургах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1052736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etrain</a:t>
            </a:r>
          </a:p>
          <a:p>
            <a:r>
              <a:rPr lang="en-US" sz="3600" dirty="0" smtClean="0"/>
              <a:t>		</a:t>
            </a:r>
            <a:r>
              <a:rPr lang="mn-MN" sz="2800" b="1" dirty="0" smtClean="0"/>
              <a:t>Хүмүүсийн мэдлэг чадварыг өөрчил</a:t>
            </a:r>
          </a:p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educe</a:t>
            </a:r>
          </a:p>
          <a:p>
            <a:r>
              <a:rPr lang="mn-MN" sz="3600" b="1" dirty="0" smtClean="0"/>
              <a:t>		</a:t>
            </a:r>
            <a:r>
              <a:rPr lang="mn-MN" sz="2800" b="1" dirty="0" smtClean="0"/>
              <a:t>Ажлын цагийг бууруул </a:t>
            </a:r>
            <a:r>
              <a:rPr lang="en-US" sz="2800" b="1" dirty="0" smtClean="0"/>
              <a:t>(AI</a:t>
            </a:r>
            <a:r>
              <a:rPr lang="mn-MN" sz="2800" b="1" dirty="0" smtClean="0"/>
              <a:t>-тай хослох</a:t>
            </a:r>
            <a:r>
              <a:rPr lang="en-US" sz="2800" b="1" dirty="0" smtClean="0"/>
              <a:t>)</a:t>
            </a:r>
            <a:endParaRPr lang="mn-MN" sz="3600" dirty="0" smtClean="0"/>
          </a:p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edistribute</a:t>
            </a:r>
            <a:endParaRPr lang="mn-MN" sz="3600" dirty="0" smtClean="0"/>
          </a:p>
          <a:p>
            <a:r>
              <a:rPr lang="mn-MN" sz="2800" b="1" dirty="0" smtClean="0"/>
              <a:t>		Ажил үүргийн дахин хуваарьлалт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786322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002060"/>
                </a:solidFill>
              </a:rPr>
              <a:t>ДИЖИТАЛ ШИЛЖИЛТИЙГ ЭХЛҮҮЛЭХ НЬ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Image result for digital transforma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63" y="703878"/>
            <a:ext cx="612631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Үндэслэл,</a:t>
            </a:r>
            <a:r>
              <a:rPr lang="en-US" altLang="ja-JP" sz="36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 шалтгаан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3430098"/>
            <a:ext cx="2808312" cy="2160810"/>
          </a:xfrm>
          <a:prstGeom prst="roundRect">
            <a:avLst>
              <a:gd name="adj" fmla="val 9818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dirty="0" smtClean="0">
                <a:latin typeface="Arial" pitchFamily="34" charset="0"/>
                <a:cs typeface="Arial" pitchFamily="34" charset="0"/>
              </a:rPr>
              <a:t>Технологийн өндөр мэдлэг чадвартай</a:t>
            </a:r>
          </a:p>
          <a:p>
            <a:pPr algn="ctr"/>
            <a:r>
              <a:rPr kumimoji="1" lang="mn-MN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төрийн албан хаагчдад тулгуурласан</a:t>
            </a:r>
            <a:r>
              <a:rPr kumimoji="1" lang="mn-MN" altLang="ja-JP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kumimoji="1" lang="mn-MN" altLang="ja-JP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mn-MN" altLang="ja-JP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ТӨРИЙН АЛБАНЫ ИННОВАЦИ</a:t>
            </a:r>
            <a:endParaRPr kumimoji="1" lang="ja-JP" alt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704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ja-JP" b="1" dirty="0" smtClean="0">
                <a:cs typeface="Arial" pitchFamily="34" charset="0"/>
              </a:rPr>
              <a:t>Гадаад хүчин зүйлс</a:t>
            </a:r>
            <a:endParaRPr kumimoji="1" lang="ja-JP" altLang="en-US" b="1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2704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ja-JP" b="1" dirty="0" smtClean="0">
                <a:cs typeface="Arial" pitchFamily="34" charset="0"/>
              </a:rPr>
              <a:t>Дотоод хүчин зүйлс</a:t>
            </a:r>
            <a:endParaRPr kumimoji="1" lang="ja-JP" altLang="en-US" b="1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774484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Дэлхий нийтийн их шилжилт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2422556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sz="1400" dirty="0" smtClean="0">
                <a:latin typeface="Arial" pitchFamily="34" charset="0"/>
                <a:cs typeface="Arial" pitchFamily="34" charset="0"/>
              </a:rPr>
              <a:t>Технологийн суурь хувьсгалууд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070628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Дижитал шилжилт зайлшгүй болсон нь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3718700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sz="1300" dirty="0" smtClean="0">
                <a:latin typeface="Arial" pitchFamily="34" charset="0"/>
                <a:cs typeface="Arial" pitchFamily="34" charset="0"/>
              </a:rPr>
              <a:t>Хэрэглэгч, үйлчлүүлэгч, иргэдийн хэрэглээ, чадвар</a:t>
            </a:r>
            <a:endParaRPr kumimoji="1" lang="ja-JP" alt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4366772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Хурдан, тав тухтай, хялбар шийдлүүд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8184" y="2422556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Төрийн үйлчилгээний талаарх шүүмжлэл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8184" y="3079506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Төрийн албаны үйл ажиллагааны гажуудал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1774484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Иргэн төвтэй төрийн үйлчилгээны зорилт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8184" y="3727578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Салбар хоорондын үйлчилгээний уялдаа муу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4375650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300" dirty="0" smtClean="0">
                <a:latin typeface="Arial" pitchFamily="34" charset="0"/>
                <a:cs typeface="Arial" pitchFamily="34" charset="0"/>
              </a:rPr>
              <a:t>Авилга, хүнд сурталыг таслах нийгмийн шаардлага</a:t>
            </a:r>
            <a:endParaRPr kumimoji="1" lang="ja-JP" alt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806932"/>
            <a:ext cx="82089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dirty="0" smtClean="0">
                <a:latin typeface="Arial" pitchFamily="34" charset="0"/>
                <a:cs typeface="Arial" pitchFamily="34" charset="0"/>
              </a:rPr>
              <a:t>Төрийн албан хаагчийн технологи, инновацийн сургалт нь төрийн алба, төрийн үйлчилгээний инновацийн суурь нөхцөл юм.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184" y="5014844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n-MN" altLang="ja-JP" sz="1400" dirty="0" smtClean="0">
                <a:latin typeface="Arial" pitchFamily="34" charset="0"/>
                <a:cs typeface="Arial" pitchFamily="34" charset="0"/>
              </a:rPr>
              <a:t>Төрийн үйл ажиллагааны нээлттэй байх зарчим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5014844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altLang="ja-JP" sz="1400" dirty="0" smtClean="0">
                <a:latin typeface="Arial" pitchFamily="34" charset="0"/>
                <a:cs typeface="Arial" pitchFamily="34" charset="0"/>
              </a:rPr>
              <a:t>Инноваци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blogs.kqed.org/mindshift/wp-content/blogs.dir/42/files/2013/10/154062807-640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8389"/>
            <a:ext cx="2428892" cy="156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3996920" y="2930032"/>
            <a:ext cx="936104" cy="576064"/>
          </a:xfrm>
          <a:prstGeom prst="down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760" y="1286958"/>
            <a:ext cx="29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/>
              <a:t>ТЕХНОЛОГИЖСОН НИЙГЭМ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60536" y="1567933"/>
            <a:ext cx="3857652" cy="42185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8984" y="4424355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</a:rPr>
              <a:t>Орчин үеийн байгууллага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5720" y="2139437"/>
          <a:ext cx="2262182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2182"/>
              </a:tblGrid>
              <a:tr h="370840">
                <a:tc>
                  <a:txBody>
                    <a:bodyPr/>
                    <a:lstStyle/>
                    <a:p>
                      <a:r>
                        <a:rPr lang="mn-MN" b="0" dirty="0" smtClean="0">
                          <a:solidFill>
                            <a:srgbClr val="002060"/>
                          </a:solidFill>
                        </a:rPr>
                        <a:t>Үндсэн</a:t>
                      </a:r>
                      <a:r>
                        <a:rPr lang="mn-MN" b="0" baseline="0" dirty="0" smtClean="0">
                          <a:solidFill>
                            <a:srgbClr val="002060"/>
                          </a:solidFill>
                        </a:rPr>
                        <a:t> ажиллагаа</a:t>
                      </a:r>
                      <a:endParaRPr lang="mn-MN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mn-MN" b="0" dirty="0" smtClean="0"/>
                        <a:t>Үйлчилгээ тусламж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002060"/>
                          </a:solidFill>
                        </a:rPr>
                        <a:t>Байгууллгын бүтэц</a:t>
                      </a:r>
                    </a:p>
                    <a:p>
                      <a:pPr algn="r"/>
                      <a:r>
                        <a:rPr lang="mn-MN" dirty="0" smtClean="0"/>
                        <a:t>Шатласан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002060"/>
                          </a:solidFill>
                        </a:rPr>
                        <a:t>Гүйцэтгэлийн</a:t>
                      </a:r>
                      <a:r>
                        <a:rPr lang="mn-MN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n-MN" dirty="0" smtClean="0">
                          <a:solidFill>
                            <a:srgbClr val="002060"/>
                          </a:solidFill>
                        </a:rPr>
                        <a:t>хэлбэр</a:t>
                      </a:r>
                    </a:p>
                    <a:p>
                      <a:pPr algn="r"/>
                      <a:r>
                        <a:rPr lang="mn-MN" dirty="0" smtClean="0"/>
                        <a:t>Үүрэг даалгавар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002060"/>
                          </a:solidFill>
                        </a:rPr>
                        <a:t>Менежмент</a:t>
                      </a:r>
                    </a:p>
                    <a:p>
                      <a:pPr algn="r"/>
                      <a:r>
                        <a:rPr lang="mn-MN" dirty="0" smtClean="0"/>
                        <a:t>Төлөвлөлт, гүйцэтгэл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002060"/>
                          </a:solidFill>
                        </a:rPr>
                        <a:t>Мэдээлэл</a:t>
                      </a:r>
                    </a:p>
                    <a:p>
                      <a:pPr algn="r"/>
                      <a:r>
                        <a:rPr lang="mn-MN" dirty="0" smtClean="0"/>
                        <a:t>Дарагдмал</a:t>
                      </a:r>
                      <a:r>
                        <a:rPr lang="mn-MN" baseline="0" dirty="0" smtClean="0"/>
                        <a:t> -Нууц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96098" y="2139437"/>
          <a:ext cx="2262182" cy="3200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62182"/>
              </a:tblGrid>
              <a:tr h="370840">
                <a:tc>
                  <a:txBody>
                    <a:bodyPr/>
                    <a:lstStyle/>
                    <a:p>
                      <a:r>
                        <a:rPr lang="mn-MN" b="0" dirty="0" smtClean="0">
                          <a:solidFill>
                            <a:srgbClr val="7030A0"/>
                          </a:solidFill>
                        </a:rPr>
                        <a:t>Үндсэн</a:t>
                      </a:r>
                      <a:r>
                        <a:rPr lang="mn-MN" b="0" baseline="0" dirty="0" smtClean="0">
                          <a:solidFill>
                            <a:srgbClr val="7030A0"/>
                          </a:solidFill>
                        </a:rPr>
                        <a:t> ажиллагаа</a:t>
                      </a:r>
                      <a:endParaRPr lang="mn-MN" b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r"/>
                      <a:r>
                        <a:rPr lang="mn-MN" b="0" dirty="0" smtClean="0"/>
                        <a:t>Хамтран</a:t>
                      </a:r>
                      <a:r>
                        <a:rPr lang="mn-MN" b="0" baseline="0" dirty="0" smtClean="0"/>
                        <a:t> шийдэх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7030A0"/>
                          </a:solidFill>
                        </a:rPr>
                        <a:t>Байгууллгын бүтэц</a:t>
                      </a:r>
                    </a:p>
                    <a:p>
                      <a:pPr algn="r"/>
                      <a:r>
                        <a:rPr lang="mn-MN" dirty="0" smtClean="0"/>
                        <a:t>Сүлжээ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7030A0"/>
                          </a:solidFill>
                        </a:rPr>
                        <a:t>Гүйцэтгэлийн</a:t>
                      </a:r>
                      <a:r>
                        <a:rPr lang="mn-MN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mn-MN" dirty="0" smtClean="0">
                          <a:solidFill>
                            <a:srgbClr val="7030A0"/>
                          </a:solidFill>
                        </a:rPr>
                        <a:t>хэлбэр</a:t>
                      </a:r>
                    </a:p>
                    <a:p>
                      <a:pPr algn="r"/>
                      <a:r>
                        <a:rPr lang="mn-MN" dirty="0" smtClean="0"/>
                        <a:t>Итгэж </a:t>
                      </a:r>
                      <a:r>
                        <a:rPr lang="mn-MN" baseline="0" dirty="0" smtClean="0"/>
                        <a:t>дэмжих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7030A0"/>
                          </a:solidFill>
                        </a:rPr>
                        <a:t>Менежмент</a:t>
                      </a:r>
                    </a:p>
                    <a:p>
                      <a:pPr algn="r"/>
                      <a:r>
                        <a:rPr lang="mn-MN" dirty="0" smtClean="0"/>
                        <a:t>Туршилт, өөрчлөлт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7030A0"/>
                          </a:solidFill>
                        </a:rPr>
                        <a:t>Мэдээлэл</a:t>
                      </a:r>
                    </a:p>
                    <a:p>
                      <a:pPr algn="r"/>
                      <a:r>
                        <a:rPr lang="mn-MN" dirty="0" smtClean="0"/>
                        <a:t>Шилэн-Нээлттэй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2643174" y="2428483"/>
            <a:ext cx="3888000" cy="100013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800" dirty="0" smtClean="0"/>
              <a:t>Дижитал шилжилт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Байгууллагын хувьсал өөрчлөлт 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54845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002060"/>
                </a:solidFill>
              </a:rPr>
              <a:t>Хуучин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53439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002060"/>
                </a:solidFill>
              </a:rPr>
              <a:t>Шинэ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988626"/>
            <a:ext cx="8572560" cy="432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Шинэчлэлийн гол нөхцөл бол ажиллагсадын сэтгэлгээний өөрчлөлт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Дижитал шилжилт хялбар биш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Image result for financ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25614"/>
            <a:ext cx="1652582" cy="1652582"/>
          </a:xfrm>
          <a:prstGeom prst="rect">
            <a:avLst/>
          </a:prstGeom>
          <a:noFill/>
        </p:spPr>
      </p:pic>
      <p:pic>
        <p:nvPicPr>
          <p:cNvPr id="9220" name="Picture 4" descr="Image result for expert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782" y="1325614"/>
            <a:ext cx="1791705" cy="1500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571736" y="1335122"/>
            <a:ext cx="3857652" cy="150019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136665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dirty="0" smtClean="0"/>
              <a:t> 1.3 их наяд доллар зарцуулсан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</a:t>
            </a:r>
            <a:r>
              <a:rPr lang="en-US" dirty="0" smtClean="0"/>
              <a:t>70% </a:t>
            </a:r>
            <a:r>
              <a:rPr lang="mn-MN" dirty="0" smtClean="0"/>
              <a:t>амжилтгүй болсон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900 тэрбум  долларын алдагдал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2018 онд эрсдэлээр  10-р байр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 2019 онд эрсдэлийн  1-р байр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14414" y="3049634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Удирдагчийн хандлага, арга барил, хуучирсан сэтгэлгээ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214414" y="3636904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Бизнес загварыг өөрчлөөгүй, зөвхөн сайжруулахыг оролдсон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214414" y="4208408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Үйлчлүүлэгчийн оролцоо, сэтгэлгээний өөрчлөлтийг ойлгоогүй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1214414" y="4804052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Яарсан, хурдан гайхалтай үр дүн хүссэн</a:t>
            </a:r>
            <a:r>
              <a:rPr lang="en-US" sz="2000" dirty="0" smtClean="0"/>
              <a:t>, </a:t>
            </a:r>
            <a:r>
              <a:rPr lang="mn-MN" sz="2000" dirty="0" smtClean="0"/>
              <a:t>буруу стратеги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214414" y="5375556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Багаа бүруу сонгосон, бүтэцийн өөрчлөлт хийгээгүй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214414" y="5951772"/>
            <a:ext cx="7344000" cy="500066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2000" dirty="0" smtClean="0"/>
              <a:t>Хөрөнгө мөнгөөр бүгдийг шийдэхийг чармайсан</a:t>
            </a:r>
            <a:endParaRPr lang="en-US" sz="2000" dirty="0"/>
          </a:p>
        </p:txBody>
      </p:sp>
      <p:pic>
        <p:nvPicPr>
          <p:cNvPr id="9221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42" y="3121732"/>
            <a:ext cx="432000" cy="432000"/>
          </a:xfrm>
          <a:prstGeom prst="rect">
            <a:avLst/>
          </a:prstGeom>
          <a:noFill/>
        </p:spPr>
      </p:pic>
      <p:pic>
        <p:nvPicPr>
          <p:cNvPr id="14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89864"/>
            <a:ext cx="432000" cy="432000"/>
          </a:xfrm>
          <a:prstGeom prst="rect">
            <a:avLst/>
          </a:prstGeom>
          <a:noFill/>
        </p:spPr>
      </p:pic>
      <p:pic>
        <p:nvPicPr>
          <p:cNvPr id="15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61368"/>
            <a:ext cx="432000" cy="432000"/>
          </a:xfrm>
          <a:prstGeom prst="rect">
            <a:avLst/>
          </a:prstGeom>
          <a:noFill/>
        </p:spPr>
      </p:pic>
      <p:pic>
        <p:nvPicPr>
          <p:cNvPr id="16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857760"/>
            <a:ext cx="432000" cy="432000"/>
          </a:xfrm>
          <a:prstGeom prst="rect">
            <a:avLst/>
          </a:prstGeom>
          <a:noFill/>
        </p:spPr>
      </p:pic>
      <p:pic>
        <p:nvPicPr>
          <p:cNvPr id="17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447408"/>
            <a:ext cx="432000" cy="432000"/>
          </a:xfrm>
          <a:prstGeom prst="rect">
            <a:avLst/>
          </a:prstGeom>
          <a:noFill/>
        </p:spPr>
      </p:pic>
      <p:pic>
        <p:nvPicPr>
          <p:cNvPr id="18" name="Picture 5" descr="C:\Users\home\Desktop\PRESENTERMEDIA\PresenterMediaSymbols\exclamation_point_button_symbol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072206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2" y="476672"/>
            <a:ext cx="896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Технологийн шинэчлэл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27650" name="Picture 2" descr="Image result for building"/>
          <p:cNvPicPr>
            <a:picLocks noChangeAspect="1" noChangeArrowheads="1"/>
          </p:cNvPicPr>
          <p:nvPr/>
        </p:nvPicPr>
        <p:blipFill>
          <a:blip r:embed="rId2" cstate="print"/>
          <a:srcRect l="31343"/>
          <a:stretch>
            <a:fillRect/>
          </a:stretch>
        </p:blipFill>
        <p:spPr bwMode="auto">
          <a:xfrm flipH="1">
            <a:off x="285720" y="1357298"/>
            <a:ext cx="3429024" cy="5027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786322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Их өгөгдөл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-32" y="4242238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Систем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-32" y="3670734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Дэд бүтэц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32" y="2886014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Санаачлагч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-32" y="2285992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Менежер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-32" y="1714488"/>
            <a:ext cx="18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000" dirty="0" smtClean="0"/>
              <a:t>Удирдагч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0034" y="3641726"/>
            <a:ext cx="8429684" cy="158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0430" y="3786190"/>
            <a:ext cx="5286412" cy="52322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800" dirty="0" smtClean="0"/>
              <a:t>Шинэ технологи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30" y="1357298"/>
            <a:ext cx="5286412" cy="52322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800" dirty="0" smtClean="0"/>
              <a:t>Инноваци сэтгэлгээ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3571868" y="2143116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Удирдагчийн манлайлал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215074" y="2143116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Ажиллагсдын 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мэдлэг чадвар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71868" y="2571744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Цахим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ёс зүй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15074" y="2571744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Онлайн 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харилцаа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571868" y="3000372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Инновацийн 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удирдлага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215074" y="3000372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Энтрепрёнер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 сэтгэлгээ 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571868" y="4572008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Мэдээллийн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архитектур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15074" y="4572008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Мэдээллийн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систем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571868" y="5000636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Өгөгдлийн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шинжилгээ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215074" y="5000636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Үүлэн 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тооцоолол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571868" y="5429264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Мэдээллийн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аюулгүй байдал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215074" y="5429264"/>
            <a:ext cx="257176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700"/>
              </a:lnSpc>
            </a:pPr>
            <a:r>
              <a:rPr lang="mn-MN" dirty="0" smtClean="0"/>
              <a:t>Мобайл </a:t>
            </a:r>
          </a:p>
          <a:p>
            <a:pPr algn="r">
              <a:lnSpc>
                <a:spcPts val="1700"/>
              </a:lnSpc>
            </a:pPr>
            <a:r>
              <a:rPr lang="mn-MN" dirty="0" smtClean="0"/>
              <a:t>технологи</a:t>
            </a:r>
            <a:endParaRPr lang="en-US" dirty="0"/>
          </a:p>
        </p:txBody>
      </p:sp>
      <p:pic>
        <p:nvPicPr>
          <p:cNvPr id="39" name="Picture 8" descr="Image result for grass 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168" y="5871960"/>
            <a:ext cx="5184674" cy="427503"/>
          </a:xfrm>
          <a:prstGeom prst="rect">
            <a:avLst/>
          </a:prstGeom>
          <a:noFill/>
        </p:spPr>
      </p:pic>
      <p:sp>
        <p:nvSpPr>
          <p:cNvPr id="27652" name="AutoShape 4" descr="Image result for pictogram c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Image result for pictogram c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2143116"/>
            <a:ext cx="396000" cy="396000"/>
          </a:xfrm>
          <a:prstGeom prst="rect">
            <a:avLst/>
          </a:prstGeom>
          <a:noFill/>
        </p:spPr>
      </p:pic>
      <p:sp>
        <p:nvSpPr>
          <p:cNvPr id="27656" name="AutoShape 8" descr="Image result for pictogram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8" name="Picture 10" descr="Image result for pictogram knowle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5046"/>
            <a:ext cx="540000" cy="540000"/>
          </a:xfrm>
          <a:prstGeom prst="rect">
            <a:avLst/>
          </a:prstGeom>
          <a:noFill/>
        </p:spPr>
      </p:pic>
      <p:pic>
        <p:nvPicPr>
          <p:cNvPr id="27660" name="Picture 12" descr="Image result for pictogram digi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7770" y="2570032"/>
            <a:ext cx="396000" cy="396000"/>
          </a:xfrm>
          <a:prstGeom prst="rect">
            <a:avLst/>
          </a:prstGeom>
          <a:noFill/>
        </p:spPr>
      </p:pic>
      <p:pic>
        <p:nvPicPr>
          <p:cNvPr id="27662" name="Picture 14" descr="Image result for pictogram eth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599880"/>
            <a:ext cx="360000" cy="360000"/>
          </a:xfrm>
          <a:prstGeom prst="rect">
            <a:avLst/>
          </a:prstGeom>
          <a:noFill/>
        </p:spPr>
      </p:pic>
      <p:pic>
        <p:nvPicPr>
          <p:cNvPr id="27664" name="Picture 16" descr="Image result for pictogram id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5418" y="3000372"/>
            <a:ext cx="444292" cy="432000"/>
          </a:xfrm>
          <a:prstGeom prst="rect">
            <a:avLst/>
          </a:prstGeom>
          <a:noFill/>
        </p:spPr>
      </p:pic>
      <p:sp>
        <p:nvSpPr>
          <p:cNvPr id="27666" name="AutoShape 18" descr="Image result for pictogram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8" name="Picture 20" descr="Image result for pictogram networ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619266"/>
            <a:ext cx="324000" cy="324000"/>
          </a:xfrm>
          <a:prstGeom prst="rect">
            <a:avLst/>
          </a:prstGeom>
          <a:noFill/>
        </p:spPr>
      </p:pic>
      <p:pic>
        <p:nvPicPr>
          <p:cNvPr id="27670" name="Picture 22" descr="Image result for pictogram databa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3770" y="5042840"/>
            <a:ext cx="324000" cy="324000"/>
          </a:xfrm>
          <a:prstGeom prst="rect">
            <a:avLst/>
          </a:prstGeom>
          <a:noFill/>
        </p:spPr>
      </p:pic>
      <p:sp>
        <p:nvSpPr>
          <p:cNvPr id="27672" name="AutoShape 24" descr="Image result for pictogram secu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4" name="Picture 26" descr="Image result for pictogram information securit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2061" y="5468658"/>
            <a:ext cx="338435" cy="360000"/>
          </a:xfrm>
          <a:prstGeom prst="rect">
            <a:avLst/>
          </a:prstGeom>
          <a:noFill/>
        </p:spPr>
      </p:pic>
      <p:sp>
        <p:nvSpPr>
          <p:cNvPr id="27676" name="AutoShape 28" descr="Image result for pictogram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8" name="Picture 30" descr="Image result for pictogram statistic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90492" y="5052365"/>
            <a:ext cx="324000" cy="324000"/>
          </a:xfrm>
          <a:prstGeom prst="rect">
            <a:avLst/>
          </a:prstGeom>
          <a:noFill/>
        </p:spPr>
      </p:pic>
      <p:sp>
        <p:nvSpPr>
          <p:cNvPr id="27680" name="AutoShape 32" descr="Image result for pictogram mob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82" name="Picture 34" descr="Image result for pictogram mob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12" y="5462602"/>
            <a:ext cx="360000" cy="360000"/>
          </a:xfrm>
          <a:prstGeom prst="rect">
            <a:avLst/>
          </a:prstGeom>
          <a:noFill/>
        </p:spPr>
      </p:pic>
      <p:sp>
        <p:nvSpPr>
          <p:cNvPr id="27684" name="AutoShape 36" descr="Image result for pictogram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86" name="Picture 38" descr="Image result for pictogram databas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4619633"/>
            <a:ext cx="324000" cy="324000"/>
          </a:xfrm>
          <a:prstGeom prst="rect">
            <a:avLst/>
          </a:prstGeom>
          <a:noFill/>
        </p:spPr>
      </p:pic>
      <p:sp>
        <p:nvSpPr>
          <p:cNvPr id="27688" name="AutoShape 40" descr="Image result for pictogram start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0" name="AutoShape 42" descr="Image result for pictogram start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92" name="Picture 44" descr="Image result for pictogram businessma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72224" y="3038472"/>
            <a:ext cx="480000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Дижитал шилжилтийн баг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5418" y="5143512"/>
            <a:ext cx="2643206" cy="10715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Өндөр зэрэглэлийн зөвлөх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3240062" y="5143512"/>
            <a:ext cx="2643206" cy="10715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Фронт оффисийн ажилтнууд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5954706" y="5143512"/>
            <a:ext cx="2643206" cy="10715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Дотоод </a:t>
            </a:r>
          </a:p>
          <a:p>
            <a:pPr algn="ctr"/>
            <a:r>
              <a:rPr lang="mn-MN" sz="2000" dirty="0" smtClean="0"/>
              <a:t>старт ап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811434" y="1571612"/>
            <a:ext cx="2214578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Удирдагч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8492" y="3214686"/>
            <a:ext cx="162000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Хөгжлийн</a:t>
            </a:r>
          </a:p>
          <a:p>
            <a:pPr algn="ctr"/>
            <a:r>
              <a:rPr lang="mn-MN" dirty="0" smtClean="0"/>
              <a:t>захирал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78" y="3214686"/>
            <a:ext cx="162000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Үйлчилгээний</a:t>
            </a:r>
          </a:p>
          <a:p>
            <a:pPr algn="ctr"/>
            <a:r>
              <a:rPr lang="mn-MN" dirty="0" smtClean="0"/>
              <a:t>захирал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34904" y="3214686"/>
            <a:ext cx="162000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Борлуулалтынзахирал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48954" y="3214686"/>
            <a:ext cx="162000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Технологийн</a:t>
            </a:r>
          </a:p>
          <a:p>
            <a:pPr algn="ctr"/>
            <a:r>
              <a:rPr lang="mn-MN" dirty="0" smtClean="0"/>
              <a:t>захирал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418" y="2257586"/>
            <a:ext cx="1620000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Д.Ш Менежер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5418" y="3929066"/>
            <a:ext cx="6929486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Дижитал шилжилтийн баг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82674" y="3000372"/>
            <a:ext cx="52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276311" y="3106735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919385" y="3106735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703747" y="3106735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489697" y="3106735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432209" y="2520884"/>
            <a:ext cx="90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63466" y="2511064"/>
            <a:ext cx="172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6200000">
            <a:off x="6347615" y="2964653"/>
            <a:ext cx="3571900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/>
              <a:t>Дижитал хамтрагчдын сүлжээ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Хуучин аргаар шинийг бүтээхгүй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Image result for data 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225" y="1357298"/>
            <a:ext cx="3507865" cy="3416356"/>
          </a:xfrm>
          <a:prstGeom prst="rect">
            <a:avLst/>
          </a:prstGeom>
          <a:noFill/>
        </p:spPr>
      </p:pic>
      <p:pic>
        <p:nvPicPr>
          <p:cNvPr id="5122" name="Picture 2" descr="Image result for blue ocean strateg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357586" cy="33575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71488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Үйл ажиллагааны өөр загвар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471488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Дижитал мэдээлэл үүсгэх, бүртгэх, хэрэглэх хэрэгсэл ба орчин</a:t>
            </a:r>
            <a:endParaRPr lang="en-US" sz="2400" dirty="0"/>
          </a:p>
        </p:txBody>
      </p:sp>
      <p:sp>
        <p:nvSpPr>
          <p:cNvPr id="7" name="Plus 6"/>
          <p:cNvSpPr/>
          <p:nvPr/>
        </p:nvSpPr>
        <p:spPr>
          <a:xfrm>
            <a:off x="4143372" y="3000372"/>
            <a:ext cx="1071570" cy="857256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Дижитал шилжилт тасралтгүй үргэлжлэнэ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Image result for pc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15604"/>
            <a:ext cx="5095468" cy="262098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55" y="1500174"/>
            <a:ext cx="82407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2357430"/>
            <a:ext cx="542928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smtClean="0"/>
              <a:t>Ажлын байр </a:t>
            </a:r>
            <a:r>
              <a:rPr lang="mn-MN" sz="2400" dirty="0" smtClean="0"/>
              <a:t>дахь сургалт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18564" y="2361298"/>
            <a:ext cx="1800000" cy="7143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Албан бус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778842" y="2357430"/>
            <a:ext cx="1008000" cy="7143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dirty="0" smtClean="0"/>
              <a:t>Албан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10214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Насан туршийн байнгын сургалт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6043769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Өдөр тутмын хөгжүүлэлт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145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000" b="1" dirty="0" smtClean="0">
                <a:solidFill>
                  <a:srgbClr val="002060"/>
                </a:solidFill>
              </a:rPr>
              <a:t>Зугатах </a:t>
            </a:r>
            <a:r>
              <a:rPr lang="mn-MN" sz="4000" b="1" dirty="0" smtClean="0">
                <a:solidFill>
                  <a:srgbClr val="002060"/>
                </a:solidFill>
              </a:rPr>
              <a:t>зам байхгүй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7224" y="4786322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 smtClean="0">
                <a:solidFill>
                  <a:srgbClr val="002060"/>
                </a:solidFill>
              </a:rPr>
              <a:t>ТЕХНОЛОГИЙН ШИНЭ НӨХЦӨЛ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3010" name="Picture 2" descr="Image result for new situa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6"/>
            <a:ext cx="402381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827584" y="1196752"/>
            <a:ext cx="0" cy="468052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7584" y="5805264"/>
            <a:ext cx="791249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rot="21401002">
            <a:off x="815874" y="1477909"/>
            <a:ext cx="7722891" cy="4056065"/>
          </a:xfrm>
          <a:custGeom>
            <a:avLst/>
            <a:gdLst>
              <a:gd name="connsiteX0" fmla="*/ 0 w 7244861"/>
              <a:gd name="connsiteY0" fmla="*/ 4628271 h 4722056"/>
              <a:gd name="connsiteX1" fmla="*/ 4079631 w 7244861"/>
              <a:gd name="connsiteY1" fmla="*/ 4445391 h 4722056"/>
              <a:gd name="connsiteX2" fmla="*/ 6428935 w 7244861"/>
              <a:gd name="connsiteY2" fmla="*/ 2968283 h 4722056"/>
              <a:gd name="connsiteX3" fmla="*/ 7244861 w 7244861"/>
              <a:gd name="connsiteY3" fmla="*/ 0 h 47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4861" h="4722056">
                <a:moveTo>
                  <a:pt x="0" y="4628271"/>
                </a:moveTo>
                <a:cubicBezTo>
                  <a:pt x="1504071" y="4675163"/>
                  <a:pt x="3008142" y="4722056"/>
                  <a:pt x="4079631" y="4445391"/>
                </a:cubicBezTo>
                <a:cubicBezTo>
                  <a:pt x="5151120" y="4168726"/>
                  <a:pt x="5901397" y="3709181"/>
                  <a:pt x="6428935" y="2968283"/>
                </a:cubicBezTo>
                <a:cubicBezTo>
                  <a:pt x="6956473" y="2227385"/>
                  <a:pt x="7100667" y="1113692"/>
                  <a:pt x="7244861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9616" y="5473360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0290" y="5085184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8126" y="3685500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4636" y="5573504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19872" y="5515572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8" y="535748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96144" y="5046838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8236" y="491304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03824" y="472347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05924" y="4551324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20280" y="4393248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6296" y="422109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10124" y="4033208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38238" y="3671924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84376" y="3476298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56384" y="322872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28392" y="306896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100400" y="285293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44272" y="2680792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186468" y="2521032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216280" y="234888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44416" y="2204872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266868" y="2032720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296672" y="186057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24800" y="170081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340544" y="1528664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68680" y="1384656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374356" y="1268768"/>
            <a:ext cx="72000" cy="720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58679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dirty="0" smtClean="0">
                <a:latin typeface="Arial" pitchFamily="34" charset="0"/>
                <a:cs typeface="Arial" pitchFamily="34" charset="0"/>
              </a:rPr>
              <a:t>1000000 жилийн өмнө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95936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dirty="0" smtClean="0">
                <a:latin typeface="Arial" pitchFamily="34" charset="0"/>
                <a:cs typeface="Arial" pitchFamily="34" charset="0"/>
              </a:rPr>
              <a:t>200  жилийн өмнө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4168" y="587727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ja-JP" dirty="0" smtClean="0">
                <a:latin typeface="Arial" pitchFamily="34" charset="0"/>
                <a:cs typeface="Arial" pitchFamily="34" charset="0"/>
              </a:rPr>
              <a:t>50 жилийн өмнө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-999037" y="329066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2800" b="1" dirty="0" smtClean="0">
                <a:latin typeface="Arial" pitchFamily="34" charset="0"/>
                <a:cs typeface="Arial" pitchFamily="34" charset="0"/>
              </a:rPr>
              <a:t>Хөгжлийн хурд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5896" y="61445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2800" b="1" dirty="0" smtClean="0">
                <a:latin typeface="Arial" pitchFamily="34" charset="0"/>
                <a:cs typeface="Arial" pitchFamily="34" charset="0"/>
              </a:rPr>
              <a:t>Жилүүд</a:t>
            </a:r>
            <a:endParaRPr kumimoji="1" lang="ja-JP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3608" y="52084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b="1" dirty="0" smtClean="0">
                <a:latin typeface="Arial" pitchFamily="34" charset="0"/>
                <a:cs typeface="Arial" pitchFamily="34" charset="0"/>
              </a:rPr>
              <a:t>ГАЛ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83768" y="48484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b="1" dirty="0" smtClean="0">
                <a:latin typeface="Arial" pitchFamily="34" charset="0"/>
                <a:cs typeface="Arial" pitchFamily="34" charset="0"/>
              </a:rPr>
              <a:t>ЦАХИЛГААН, ХӨДӨЛГҮҮР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80112" y="33362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b="1" dirty="0" smtClean="0">
                <a:latin typeface="Arial" pitchFamily="34" charset="0"/>
                <a:cs typeface="Arial" pitchFamily="34" charset="0"/>
              </a:rPr>
              <a:t>КОМПЬЮТЕР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Мега шилжилт ба суурь технологи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172440" y="1628840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956416" y="1412776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316416" y="1412776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156674" y="1196792"/>
            <a:ext cx="360000" cy="3600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28384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altLang="ja-JP" b="1" dirty="0" smtClean="0">
                <a:latin typeface="Arial" pitchFamily="34" charset="0"/>
                <a:cs typeface="Arial" pitchFamily="34" charset="0"/>
              </a:rPr>
              <a:t>Одоо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68144" y="119675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n-MN" dirty="0" smtClean="0"/>
              <a:t> </a:t>
            </a:r>
            <a:r>
              <a:rPr lang="en-US" dirty="0" smtClean="0"/>
              <a:t> </a:t>
            </a:r>
            <a:r>
              <a:rPr lang="mn-MN" dirty="0" smtClean="0"/>
              <a:t>Хиймэл оюун</a:t>
            </a:r>
          </a:p>
          <a:p>
            <a:pPr>
              <a:buFont typeface="Arial" pitchFamily="34" charset="0"/>
              <a:buChar char="•"/>
            </a:pPr>
            <a:r>
              <a:rPr lang="mn-MN" dirty="0" smtClean="0"/>
              <a:t> </a:t>
            </a:r>
            <a:r>
              <a:rPr lang="en-US" dirty="0" smtClean="0"/>
              <a:t> 5G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Quantum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mn-MN" dirty="0" smtClean="0"/>
              <a:t>Дижитал амьдрал</a:t>
            </a:r>
            <a:endParaRPr lang="en-US" dirty="0"/>
          </a:p>
        </p:txBody>
      </p:sp>
      <p:pic>
        <p:nvPicPr>
          <p:cNvPr id="1026" name="Picture 2" descr="Image result for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85125"/>
            <a:ext cx="4248472" cy="1351787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1043608" y="2636912"/>
            <a:ext cx="417646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400" dirty="0" smtClean="0"/>
              <a:t>Ажил, амьдрал бүхэлдээ өөрчлөгдөнө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451" y="1906854"/>
            <a:ext cx="2934365" cy="11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46754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Хөгжлийн хурд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138532" y="1408582"/>
            <a:ext cx="0" cy="5040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62868" y="1408582"/>
            <a:ext cx="0" cy="5040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9640" y="134551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Амьдралын хэв маяг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354556" y="13365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Бизнесийн өрсөлдөөн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6250642" y="13365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/>
              <a:t>Дижиталчлал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290660" y="178081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S&amp;P500 </a:t>
            </a:r>
            <a:r>
              <a:rPr lang="mn-MN" sz="2000" b="1" dirty="0" smtClean="0">
                <a:solidFill>
                  <a:srgbClr val="FF0000"/>
                </a:solidFill>
              </a:rPr>
              <a:t>дэх нас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3972" name="Picture 4" descr="Image result for äººå·¥ç¥è½ã¨ã­ããã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998" y="1840630"/>
            <a:ext cx="1245502" cy="1133406"/>
          </a:xfrm>
          <a:prstGeom prst="rect">
            <a:avLst/>
          </a:prstGeom>
          <a:noFill/>
        </p:spPr>
      </p:pic>
      <p:pic>
        <p:nvPicPr>
          <p:cNvPr id="83976" name="Picture 8" descr="Image result for compute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598" y="1948891"/>
            <a:ext cx="936104" cy="864336"/>
          </a:xfrm>
          <a:prstGeom prst="rect">
            <a:avLst/>
          </a:prstGeom>
          <a:noFill/>
        </p:spPr>
      </p:pic>
      <p:pic>
        <p:nvPicPr>
          <p:cNvPr id="83978" name="Picture 10" descr="Image result for ancient hunting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94" y="1904171"/>
            <a:ext cx="863429" cy="1080120"/>
          </a:xfrm>
          <a:prstGeom prst="rect">
            <a:avLst/>
          </a:prstGeom>
          <a:noFill/>
        </p:spPr>
      </p:pic>
      <p:pic>
        <p:nvPicPr>
          <p:cNvPr id="83980" name="Picture 12" descr="Image result for artificial intelligence clipart"/>
          <p:cNvPicPr>
            <a:picLocks noChangeAspect="1" noChangeArrowheads="1"/>
          </p:cNvPicPr>
          <p:nvPr/>
        </p:nvPicPr>
        <p:blipFill>
          <a:blip r:embed="rId6" cstate="print"/>
          <a:srcRect t="12389" b="7082"/>
          <a:stretch>
            <a:fillRect/>
          </a:stretch>
        </p:blipFill>
        <p:spPr bwMode="auto">
          <a:xfrm>
            <a:off x="7667264" y="1721328"/>
            <a:ext cx="1303916" cy="1176889"/>
          </a:xfrm>
          <a:prstGeom prst="rect">
            <a:avLst/>
          </a:prstGeom>
          <a:noFill/>
        </p:spPr>
      </p:pic>
      <p:pic>
        <p:nvPicPr>
          <p:cNvPr id="83981" name="Picture 13" descr="C:\Users\Administrator\Desktop\PRESENTERMEDIA\PresenterMediaSymbols\glossy_green_button_arrow_right_4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3343" y="3064766"/>
            <a:ext cx="824880" cy="824880"/>
          </a:xfrm>
          <a:prstGeom prst="rect">
            <a:avLst/>
          </a:prstGeom>
          <a:noFill/>
        </p:spPr>
      </p:pic>
      <p:pic>
        <p:nvPicPr>
          <p:cNvPr id="68" name="Picture 13" descr="C:\Users\Administrator\Desktop\PRESENTERMEDIA\PresenterMediaSymbols\glossy_green_button_arrow_right_4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4490" y="3048152"/>
            <a:ext cx="824880" cy="824880"/>
          </a:xfrm>
          <a:prstGeom prst="rect">
            <a:avLst/>
          </a:prstGeom>
          <a:noFill/>
        </p:spPr>
      </p:pic>
      <p:sp>
        <p:nvSpPr>
          <p:cNvPr id="69" name="Isosceles Triangle 68"/>
          <p:cNvSpPr/>
          <p:nvPr/>
        </p:nvSpPr>
        <p:spPr>
          <a:xfrm rot="5400000">
            <a:off x="1229293" y="2250098"/>
            <a:ext cx="360000" cy="36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 rot="5400000">
            <a:off x="7352107" y="2188313"/>
            <a:ext cx="360000" cy="36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83" name="AutoShape 15" descr="Image result for timeline bord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5" name="AutoShape 17" descr="Image result for timeline bord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58212" y="3712838"/>
            <a:ext cx="24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93" name="Picture 25" descr="Image result for drop clipart"/>
          <p:cNvPicPr>
            <a:picLocks noChangeAspect="1" noChangeArrowheads="1"/>
          </p:cNvPicPr>
          <p:nvPr/>
        </p:nvPicPr>
        <p:blipFill>
          <a:blip r:embed="rId8" cstate="print"/>
          <a:srcRect l="14019" r="15885" b="6656"/>
          <a:stretch>
            <a:fillRect/>
          </a:stretch>
        </p:blipFill>
        <p:spPr bwMode="auto">
          <a:xfrm>
            <a:off x="245888" y="3789731"/>
            <a:ext cx="154286" cy="216000"/>
          </a:xfrm>
          <a:prstGeom prst="rect">
            <a:avLst/>
          </a:prstGeom>
          <a:noFill/>
        </p:spPr>
      </p:pic>
      <p:sp>
        <p:nvSpPr>
          <p:cNvPr id="75" name="Oval 74"/>
          <p:cNvSpPr/>
          <p:nvPr/>
        </p:nvSpPr>
        <p:spPr>
          <a:xfrm>
            <a:off x="258212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255630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44885" y="364108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562468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25" descr="Image result for drop clipart"/>
          <p:cNvPicPr>
            <a:picLocks noChangeAspect="1" noChangeArrowheads="1"/>
          </p:cNvPicPr>
          <p:nvPr/>
        </p:nvPicPr>
        <p:blipFill>
          <a:blip r:embed="rId8" cstate="print"/>
          <a:srcRect l="14019" r="15885" b="6656"/>
          <a:stretch>
            <a:fillRect/>
          </a:stretch>
        </p:blipFill>
        <p:spPr bwMode="auto">
          <a:xfrm>
            <a:off x="1256054" y="3789256"/>
            <a:ext cx="154286" cy="216000"/>
          </a:xfrm>
          <a:prstGeom prst="rect">
            <a:avLst/>
          </a:prstGeom>
          <a:noFill/>
        </p:spPr>
      </p:pic>
      <p:pic>
        <p:nvPicPr>
          <p:cNvPr id="99" name="Picture 25" descr="Image result for drop clipart"/>
          <p:cNvPicPr>
            <a:picLocks noChangeAspect="1" noChangeArrowheads="1"/>
          </p:cNvPicPr>
          <p:nvPr/>
        </p:nvPicPr>
        <p:blipFill>
          <a:blip r:embed="rId8" cstate="print"/>
          <a:srcRect l="14019" r="15885" b="6656"/>
          <a:stretch>
            <a:fillRect/>
          </a:stretch>
        </p:blipFill>
        <p:spPr bwMode="auto">
          <a:xfrm>
            <a:off x="1842388" y="3789256"/>
            <a:ext cx="154286" cy="216000"/>
          </a:xfrm>
          <a:prstGeom prst="rect">
            <a:avLst/>
          </a:prstGeom>
          <a:noFill/>
        </p:spPr>
      </p:pic>
      <p:pic>
        <p:nvPicPr>
          <p:cNvPr id="100" name="Picture 25" descr="Image result for drop clipart"/>
          <p:cNvPicPr>
            <a:picLocks noChangeAspect="1" noChangeArrowheads="1"/>
          </p:cNvPicPr>
          <p:nvPr/>
        </p:nvPicPr>
        <p:blipFill>
          <a:blip r:embed="rId8" cstate="print"/>
          <a:srcRect l="14019" r="15885" b="6656"/>
          <a:stretch>
            <a:fillRect/>
          </a:stretch>
        </p:blipFill>
        <p:spPr bwMode="auto">
          <a:xfrm>
            <a:off x="2557121" y="3785539"/>
            <a:ext cx="154286" cy="216000"/>
          </a:xfrm>
          <a:prstGeom prst="rect">
            <a:avLst/>
          </a:prstGeom>
          <a:noFill/>
        </p:spPr>
      </p:pic>
      <p:cxnSp>
        <p:nvCxnSpPr>
          <p:cNvPr id="101" name="Straight Connector 100"/>
          <p:cNvCxnSpPr/>
          <p:nvPr/>
        </p:nvCxnSpPr>
        <p:spPr>
          <a:xfrm>
            <a:off x="3489899" y="3712838"/>
            <a:ext cx="244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489899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443769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013569" y="364108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94155" y="3639147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6488168" y="3712838"/>
            <a:ext cx="2448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488168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463701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504392" y="363701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792424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97" name="Picture 29" descr="Image result for drop clipart"/>
          <p:cNvPicPr>
            <a:picLocks noChangeAspect="1" noChangeArrowheads="1"/>
          </p:cNvPicPr>
          <p:nvPr/>
        </p:nvPicPr>
        <p:blipFill>
          <a:blip r:embed="rId9" cstate="print"/>
          <a:srcRect t="10001" r="-381" b="9990"/>
          <a:stretch>
            <a:fillRect/>
          </a:stretch>
        </p:blipFill>
        <p:spPr bwMode="auto">
          <a:xfrm>
            <a:off x="3483720" y="3795367"/>
            <a:ext cx="162000" cy="216000"/>
          </a:xfrm>
          <a:prstGeom prst="rect">
            <a:avLst/>
          </a:prstGeom>
          <a:noFill/>
        </p:spPr>
      </p:pic>
      <p:pic>
        <p:nvPicPr>
          <p:cNvPr id="121" name="Picture 29" descr="Image result for drop clipart"/>
          <p:cNvPicPr>
            <a:picLocks noChangeAspect="1" noChangeArrowheads="1"/>
          </p:cNvPicPr>
          <p:nvPr/>
        </p:nvPicPr>
        <p:blipFill>
          <a:blip r:embed="rId9" cstate="print"/>
          <a:srcRect t="10001" r="-381" b="9990"/>
          <a:stretch>
            <a:fillRect/>
          </a:stretch>
        </p:blipFill>
        <p:spPr bwMode="auto">
          <a:xfrm>
            <a:off x="4442110" y="3802104"/>
            <a:ext cx="162000" cy="216000"/>
          </a:xfrm>
          <a:prstGeom prst="rect">
            <a:avLst/>
          </a:prstGeom>
          <a:noFill/>
        </p:spPr>
      </p:pic>
      <p:pic>
        <p:nvPicPr>
          <p:cNvPr id="122" name="Picture 29" descr="Image result for drop clipart"/>
          <p:cNvPicPr>
            <a:picLocks noChangeAspect="1" noChangeArrowheads="1"/>
          </p:cNvPicPr>
          <p:nvPr/>
        </p:nvPicPr>
        <p:blipFill>
          <a:blip r:embed="rId9" cstate="print"/>
          <a:srcRect t="10001" r="-381" b="9990"/>
          <a:stretch>
            <a:fillRect/>
          </a:stretch>
        </p:blipFill>
        <p:spPr bwMode="auto">
          <a:xfrm>
            <a:off x="5010740" y="3801118"/>
            <a:ext cx="162000" cy="216000"/>
          </a:xfrm>
          <a:prstGeom prst="rect">
            <a:avLst/>
          </a:prstGeom>
          <a:noFill/>
        </p:spPr>
      </p:pic>
      <p:pic>
        <p:nvPicPr>
          <p:cNvPr id="123" name="Picture 29" descr="Image result for drop clipart"/>
          <p:cNvPicPr>
            <a:picLocks noChangeAspect="1" noChangeArrowheads="1"/>
          </p:cNvPicPr>
          <p:nvPr/>
        </p:nvPicPr>
        <p:blipFill>
          <a:blip r:embed="rId9" cstate="print"/>
          <a:srcRect t="10001" r="-381" b="9990"/>
          <a:stretch>
            <a:fillRect/>
          </a:stretch>
        </p:blipFill>
        <p:spPr bwMode="auto">
          <a:xfrm>
            <a:off x="5790595" y="3781129"/>
            <a:ext cx="162000" cy="216000"/>
          </a:xfrm>
          <a:prstGeom prst="rect">
            <a:avLst/>
          </a:prstGeom>
          <a:noFill/>
        </p:spPr>
      </p:pic>
      <p:pic>
        <p:nvPicPr>
          <p:cNvPr id="84001" name="Picture 33" descr="Image result for drop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3091" y="3803431"/>
            <a:ext cx="131129" cy="180000"/>
          </a:xfrm>
          <a:prstGeom prst="rect">
            <a:avLst/>
          </a:prstGeom>
          <a:noFill/>
        </p:spPr>
      </p:pic>
      <p:pic>
        <p:nvPicPr>
          <p:cNvPr id="125" name="Picture 33" descr="Image result for drop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6920" y="3808533"/>
            <a:ext cx="131129" cy="180000"/>
          </a:xfrm>
          <a:prstGeom prst="rect">
            <a:avLst/>
          </a:prstGeom>
          <a:noFill/>
        </p:spPr>
      </p:pic>
      <p:pic>
        <p:nvPicPr>
          <p:cNvPr id="126" name="Picture 33" descr="Image result for drop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8485" y="3803431"/>
            <a:ext cx="131129" cy="180000"/>
          </a:xfrm>
          <a:prstGeom prst="rect">
            <a:avLst/>
          </a:prstGeom>
          <a:noFill/>
        </p:spPr>
      </p:pic>
      <p:pic>
        <p:nvPicPr>
          <p:cNvPr id="127" name="Picture 33" descr="Image result for drop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10234" y="3803431"/>
            <a:ext cx="131129" cy="180000"/>
          </a:xfrm>
          <a:prstGeom prst="rect">
            <a:avLst/>
          </a:prstGeom>
          <a:noFill/>
        </p:spPr>
      </p:pic>
      <p:sp>
        <p:nvSpPr>
          <p:cNvPr id="128" name="Oval 127"/>
          <p:cNvSpPr/>
          <p:nvPr/>
        </p:nvSpPr>
        <p:spPr>
          <a:xfrm>
            <a:off x="2200406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25" descr="Image result for drop clipart"/>
          <p:cNvPicPr>
            <a:picLocks noChangeAspect="1" noChangeArrowheads="1"/>
          </p:cNvPicPr>
          <p:nvPr/>
        </p:nvPicPr>
        <p:blipFill>
          <a:blip r:embed="rId8" cstate="print"/>
          <a:srcRect l="14019" r="15885" b="6656"/>
          <a:stretch>
            <a:fillRect/>
          </a:stretch>
        </p:blipFill>
        <p:spPr bwMode="auto">
          <a:xfrm>
            <a:off x="2197909" y="3784846"/>
            <a:ext cx="154286" cy="216000"/>
          </a:xfrm>
          <a:prstGeom prst="rect">
            <a:avLst/>
          </a:prstGeom>
          <a:noFill/>
        </p:spPr>
      </p:pic>
      <p:sp>
        <p:nvSpPr>
          <p:cNvPr id="130" name="Oval 129"/>
          <p:cNvSpPr/>
          <p:nvPr/>
        </p:nvSpPr>
        <p:spPr>
          <a:xfrm>
            <a:off x="5434115" y="3639147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29" descr="Image result for drop clipart"/>
          <p:cNvPicPr>
            <a:picLocks noChangeAspect="1" noChangeArrowheads="1"/>
          </p:cNvPicPr>
          <p:nvPr/>
        </p:nvPicPr>
        <p:blipFill>
          <a:blip r:embed="rId9" cstate="print"/>
          <a:srcRect t="10001" r="-381" b="9990"/>
          <a:stretch>
            <a:fillRect/>
          </a:stretch>
        </p:blipFill>
        <p:spPr bwMode="auto">
          <a:xfrm>
            <a:off x="5431286" y="3788563"/>
            <a:ext cx="162000" cy="216000"/>
          </a:xfrm>
          <a:prstGeom prst="rect">
            <a:avLst/>
          </a:prstGeom>
          <a:noFill/>
        </p:spPr>
      </p:pic>
      <p:sp>
        <p:nvSpPr>
          <p:cNvPr id="132" name="Oval 131"/>
          <p:cNvSpPr/>
          <p:nvPr/>
        </p:nvSpPr>
        <p:spPr>
          <a:xfrm>
            <a:off x="8072344" y="3640830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33" descr="Image result for drop 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86437" y="3810865"/>
            <a:ext cx="131129" cy="180000"/>
          </a:xfrm>
          <a:prstGeom prst="rect">
            <a:avLst/>
          </a:prstGeom>
          <a:noFill/>
        </p:spPr>
      </p:pic>
      <p:sp>
        <p:nvSpPr>
          <p:cNvPr id="134" name="Rounded Rectangle 133"/>
          <p:cNvSpPr/>
          <p:nvPr/>
        </p:nvSpPr>
        <p:spPr>
          <a:xfrm>
            <a:off x="219255" y="3208782"/>
            <a:ext cx="252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100.000 </a:t>
            </a:r>
            <a:r>
              <a:rPr lang="mn-MN" sz="2000" b="1" dirty="0" smtClean="0"/>
              <a:t>жил</a:t>
            </a:r>
            <a:endParaRPr lang="en-US" sz="2000" b="1" dirty="0"/>
          </a:p>
        </p:txBody>
      </p:sp>
      <p:sp>
        <p:nvSpPr>
          <p:cNvPr id="135" name="Rounded Rectangle 134"/>
          <p:cNvSpPr/>
          <p:nvPr/>
        </p:nvSpPr>
        <p:spPr>
          <a:xfrm>
            <a:off x="3498844" y="3219799"/>
            <a:ext cx="234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100 </a:t>
            </a:r>
            <a:r>
              <a:rPr lang="mn-MN" sz="2000" b="1" dirty="0" smtClean="0"/>
              <a:t>жил</a:t>
            </a:r>
            <a:endParaRPr lang="en-US" sz="2000" b="1" dirty="0"/>
          </a:p>
        </p:txBody>
      </p:sp>
      <p:sp>
        <p:nvSpPr>
          <p:cNvPr id="136" name="Rounded Rectangle 135"/>
          <p:cNvSpPr/>
          <p:nvPr/>
        </p:nvSpPr>
        <p:spPr>
          <a:xfrm>
            <a:off x="6607290" y="3220815"/>
            <a:ext cx="2340000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 </a:t>
            </a:r>
            <a:r>
              <a:rPr lang="mn-MN" sz="2000" b="1" dirty="0" smtClean="0"/>
              <a:t>жил</a:t>
            </a:r>
            <a:endParaRPr lang="en-US" sz="2000" b="1" dirty="0"/>
          </a:p>
        </p:txBody>
      </p:sp>
      <p:sp>
        <p:nvSpPr>
          <p:cNvPr id="137" name="Rectangle 136"/>
          <p:cNvSpPr/>
          <p:nvPr/>
        </p:nvSpPr>
        <p:spPr>
          <a:xfrm>
            <a:off x="258212" y="4151578"/>
            <a:ext cx="2664296" cy="23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304320" y="4144886"/>
            <a:ext cx="2664296" cy="2304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295998" y="4145142"/>
            <a:ext cx="2664296" cy="2304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215816" y="4151579"/>
            <a:ext cx="27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sz="1400" dirty="0" smtClean="0"/>
              <a:t> Амьдралын өөрчлөлт</a:t>
            </a:r>
          </a:p>
          <a:p>
            <a:r>
              <a:rPr lang="mn-MN" sz="1400" dirty="0" smtClean="0"/>
              <a:t>Өмнөх </a:t>
            </a:r>
            <a:r>
              <a:rPr lang="en-US" sz="1400" dirty="0" smtClean="0"/>
              <a:t>3</a:t>
            </a:r>
            <a:r>
              <a:rPr lang="mn-MN" sz="1400" dirty="0" smtClean="0"/>
              <a:t>00 жил </a:t>
            </a:r>
            <a:r>
              <a:rPr lang="en-US" sz="1400" dirty="0" smtClean="0"/>
              <a:t>= </a:t>
            </a:r>
            <a:r>
              <a:rPr lang="mn-MN" sz="1400" dirty="0" smtClean="0"/>
              <a:t>Одоо 15 жил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Хөдөө аж ахуйд ажиллагсад</a:t>
            </a:r>
          </a:p>
          <a:p>
            <a:r>
              <a:rPr lang="en-US" sz="1400" dirty="0" smtClean="0"/>
              <a:t>3</a:t>
            </a:r>
            <a:r>
              <a:rPr lang="mn-MN" sz="1400" dirty="0" smtClean="0"/>
              <a:t>00 жилд </a:t>
            </a:r>
            <a:r>
              <a:rPr lang="en-US" sz="1400" dirty="0" smtClean="0"/>
              <a:t>80% - c 5%</a:t>
            </a:r>
            <a:r>
              <a:rPr lang="mn-MN" sz="1400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Мэдээлэл, өгөгдлийн хэмжээ </a:t>
            </a:r>
          </a:p>
          <a:p>
            <a:r>
              <a:rPr lang="mn-MN" sz="1400" dirty="0" smtClean="0"/>
              <a:t>Нэг жилд </a:t>
            </a:r>
            <a:r>
              <a:rPr lang="en-US" sz="1400" dirty="0" smtClean="0"/>
              <a:t>= </a:t>
            </a:r>
            <a:r>
              <a:rPr lang="mn-MN" sz="1400" dirty="0" smtClean="0"/>
              <a:t>Өмнөх бүх үеийн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Технологийн ажилгүйдэл </a:t>
            </a:r>
          </a:p>
          <a:p>
            <a:r>
              <a:rPr lang="mn-MN" sz="1400" dirty="0" smtClean="0"/>
              <a:t>2030 он гэхэд 30-50 </a:t>
            </a:r>
            <a:r>
              <a:rPr lang="en-US" sz="1400" dirty="0" smtClean="0"/>
              <a:t>%</a:t>
            </a:r>
            <a:endParaRPr lang="mn-MN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mn-MN" sz="1400" dirty="0" smtClean="0"/>
              <a:t>Автоматжуулалт, хиймэл оюун </a:t>
            </a:r>
          </a:p>
          <a:p>
            <a:r>
              <a:rPr lang="mn-MN" sz="1400" dirty="0" smtClean="0"/>
              <a:t>15 жилд боломжит бүх ажил</a:t>
            </a:r>
            <a:endParaRPr lang="en-US" sz="1400" dirty="0" smtClean="0"/>
          </a:p>
        </p:txBody>
      </p:sp>
      <p:sp>
        <p:nvSpPr>
          <p:cNvPr id="141" name="TextBox 140"/>
          <p:cNvSpPr txBox="1"/>
          <p:nvPr/>
        </p:nvSpPr>
        <p:spPr>
          <a:xfrm>
            <a:off x="3279502" y="4159966"/>
            <a:ext cx="280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sz="1400" dirty="0" smtClean="0"/>
              <a:t> Тэргүүлэгч компани байх жил 1920 онд 67 жил,2010 онд 15 жил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Тэргүүлэгчээс хасагдсан хувь</a:t>
            </a:r>
          </a:p>
          <a:p>
            <a:r>
              <a:rPr lang="mn-MN" sz="1400" dirty="0" smtClean="0"/>
              <a:t>2000 оноос хойш 50</a:t>
            </a:r>
            <a:r>
              <a:rPr lang="en-US" sz="1400" dirty="0" smtClean="0"/>
              <a:t>%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</a:t>
            </a:r>
            <a:r>
              <a:rPr lang="en-US" sz="1400" dirty="0" smtClean="0"/>
              <a:t>5</a:t>
            </a:r>
            <a:r>
              <a:rPr lang="mn-MN" sz="1400" dirty="0" smtClean="0"/>
              <a:t>0</a:t>
            </a:r>
            <a:r>
              <a:rPr lang="en-US" sz="1400" dirty="0" smtClean="0"/>
              <a:t> </a:t>
            </a:r>
            <a:r>
              <a:rPr lang="mn-MN" sz="1400" dirty="0" smtClean="0"/>
              <a:t>сая хэрэглэгчтэй болсон жил </a:t>
            </a:r>
          </a:p>
          <a:p>
            <a:r>
              <a:rPr lang="mn-MN" sz="1400" dirty="0" smtClean="0"/>
              <a:t>Машин 67, Интернет7,</a:t>
            </a:r>
            <a:r>
              <a:rPr lang="en-US" sz="1400" dirty="0" err="1" smtClean="0"/>
              <a:t>PokeGo</a:t>
            </a:r>
            <a:r>
              <a:rPr lang="mn-MN" sz="1400" dirty="0" smtClean="0"/>
              <a:t> 10ө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 </a:t>
            </a:r>
            <a:r>
              <a:rPr lang="mn-MN" sz="1400" dirty="0" smtClean="0"/>
              <a:t>Стартап-ийн тэсрэлт</a:t>
            </a:r>
            <a:r>
              <a:rPr lang="en-US" sz="1400" dirty="0" smtClean="0"/>
              <a:t> - *corn</a:t>
            </a:r>
            <a:endParaRPr lang="mn-MN" sz="1400" dirty="0" smtClean="0"/>
          </a:p>
          <a:p>
            <a:r>
              <a:rPr lang="en-US" sz="1400" dirty="0" err="1" smtClean="0"/>
              <a:t>Uni</a:t>
            </a:r>
            <a:r>
              <a:rPr lang="en-US" sz="1400" dirty="0" smtClean="0"/>
              <a:t> 279, </a:t>
            </a:r>
            <a:r>
              <a:rPr lang="en-US" sz="1400" dirty="0" err="1" smtClean="0"/>
              <a:t>Deca</a:t>
            </a:r>
            <a:r>
              <a:rPr lang="en-US" sz="1400" dirty="0" smtClean="0"/>
              <a:t> 21, </a:t>
            </a:r>
            <a:r>
              <a:rPr lang="en-US" sz="1400" dirty="0" err="1" smtClean="0"/>
              <a:t>Hecto</a:t>
            </a:r>
            <a:r>
              <a:rPr lang="en-US" sz="1400" dirty="0" smtClean="0"/>
              <a:t> 6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Японы компаний 30 жил</a:t>
            </a:r>
          </a:p>
          <a:p>
            <a:r>
              <a:rPr lang="mn-MN" sz="1400" dirty="0" smtClean="0"/>
              <a:t>1989 онд 29, 2019 онд 1 эхний 50д</a:t>
            </a:r>
            <a:endParaRPr lang="en-US" sz="1400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6278420" y="4149080"/>
            <a:ext cx="27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sz="1400" dirty="0" smtClean="0"/>
              <a:t> 10 жилийн өмнө</a:t>
            </a:r>
          </a:p>
          <a:p>
            <a:r>
              <a:rPr lang="mn-MN" sz="1400" dirty="0" smtClean="0"/>
              <a:t>Компьютер, Интернет</a:t>
            </a:r>
            <a:r>
              <a:rPr lang="en-US" sz="1400" dirty="0" smtClean="0"/>
              <a:t>, Mobile</a:t>
            </a:r>
            <a:endParaRPr lang="mn-MN" sz="1400" dirty="0" smtClean="0"/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 7 жилийн өмнө</a:t>
            </a:r>
          </a:p>
          <a:p>
            <a:r>
              <a:rPr lang="en-US" sz="1400" dirty="0" smtClean="0"/>
              <a:t>e</a:t>
            </a:r>
            <a:r>
              <a:rPr lang="mn-MN" sz="1400" dirty="0" smtClean="0"/>
              <a:t>-</a:t>
            </a:r>
            <a:r>
              <a:rPr lang="en-US" sz="1400" dirty="0" smtClean="0"/>
              <a:t>Commerce, e-Gov, Cloud 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5</a:t>
            </a:r>
            <a:r>
              <a:rPr lang="mn-MN" sz="1400" dirty="0" smtClean="0"/>
              <a:t> жилийн өмнө</a:t>
            </a:r>
          </a:p>
          <a:p>
            <a:r>
              <a:rPr lang="mn-MN" sz="1400" dirty="0" smtClean="0"/>
              <a:t>Социал сүлжээ, </a:t>
            </a:r>
            <a:r>
              <a:rPr lang="en-US" sz="1400" dirty="0" smtClean="0"/>
              <a:t>Smart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2 жилийн өмнө</a:t>
            </a:r>
          </a:p>
          <a:p>
            <a:r>
              <a:rPr lang="en-US" sz="1400" dirty="0" err="1" smtClean="0"/>
              <a:t>IoT</a:t>
            </a:r>
            <a:r>
              <a:rPr lang="en-US" sz="1400" dirty="0" smtClean="0"/>
              <a:t>, </a:t>
            </a:r>
            <a:r>
              <a:rPr lang="en-US" sz="1400" dirty="0" err="1" smtClean="0"/>
              <a:t>Blockchain</a:t>
            </a:r>
            <a:r>
              <a:rPr lang="en-US" sz="1400" dirty="0" smtClean="0"/>
              <a:t>, AR</a:t>
            </a:r>
          </a:p>
          <a:p>
            <a:pPr>
              <a:buFont typeface="Wingdings" pitchFamily="2" charset="2"/>
              <a:buChar char="v"/>
            </a:pPr>
            <a:r>
              <a:rPr lang="mn-MN" sz="1400" dirty="0" smtClean="0"/>
              <a:t>Өнөөдөр</a:t>
            </a:r>
          </a:p>
          <a:p>
            <a:r>
              <a:rPr lang="mn-MN" sz="1400" dirty="0" smtClean="0"/>
              <a:t>Хиймэл оюун, </a:t>
            </a:r>
            <a:r>
              <a:rPr lang="en-US" sz="1400" dirty="0" smtClean="0"/>
              <a:t>5G, DX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6754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altLang="ja-JP" sz="3600" b="1" dirty="0" smtClean="0">
                <a:solidFill>
                  <a:srgbClr val="7030A0"/>
                </a:solidFill>
                <a:cs typeface="Arial" pitchFamily="34" charset="0"/>
              </a:rPr>
              <a:t>Технологи зөвшөөрөл хүлээдэггүй</a:t>
            </a:r>
            <a:endParaRPr kumimoji="1" lang="ja-JP" altLang="en-US" sz="3600" b="1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85002" name="Picture 10" descr="Image result for ä¼æ¥­ã®ã¯ãªããã¢ã¼ã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358" y="1628800"/>
            <a:ext cx="2428875" cy="2343151"/>
          </a:xfrm>
          <a:prstGeom prst="rect">
            <a:avLst/>
          </a:prstGeom>
          <a:noFill/>
        </p:spPr>
      </p:pic>
      <p:pic>
        <p:nvPicPr>
          <p:cNvPr id="85000" name="Picture 8" descr="Image result for ä¼æ¥­ã®ã¯ãªããã¢ã¼ã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486" y="2780928"/>
            <a:ext cx="1440160" cy="1023114"/>
          </a:xfrm>
          <a:prstGeom prst="rect">
            <a:avLst/>
          </a:prstGeom>
          <a:noFill/>
        </p:spPr>
      </p:pic>
      <p:pic>
        <p:nvPicPr>
          <p:cNvPr id="85004" name="Picture 12" descr="Image result for å¤ãã®äººã®ã¯ãªããã¢ã¼ã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81128"/>
            <a:ext cx="2529754" cy="1398662"/>
          </a:xfrm>
          <a:prstGeom prst="rect">
            <a:avLst/>
          </a:prstGeom>
          <a:noFill/>
        </p:spPr>
      </p:pic>
      <p:pic>
        <p:nvPicPr>
          <p:cNvPr id="85008" name="Picture 16" descr="Image result for smartphon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130" y="4303982"/>
            <a:ext cx="936104" cy="955782"/>
          </a:xfrm>
          <a:prstGeom prst="rect">
            <a:avLst/>
          </a:prstGeom>
          <a:noFill/>
        </p:spPr>
      </p:pic>
      <p:pic>
        <p:nvPicPr>
          <p:cNvPr id="85012" name="Picture 20" descr="Image result for automobile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1223658" cy="613868"/>
          </a:xfrm>
          <a:prstGeom prst="rect">
            <a:avLst/>
          </a:prstGeom>
          <a:noFill/>
        </p:spPr>
      </p:pic>
      <p:pic>
        <p:nvPicPr>
          <p:cNvPr id="85014" name="Picture 22" descr="Image result for tv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44824"/>
            <a:ext cx="1632181" cy="1224136"/>
          </a:xfrm>
          <a:prstGeom prst="rect">
            <a:avLst/>
          </a:prstGeom>
          <a:noFill/>
        </p:spPr>
      </p:pic>
      <p:pic>
        <p:nvPicPr>
          <p:cNvPr id="85016" name="Picture 24" descr="Image result for intern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01249"/>
            <a:ext cx="1296144" cy="899200"/>
          </a:xfrm>
          <a:prstGeom prst="rect">
            <a:avLst/>
          </a:prstGeom>
          <a:noFill/>
        </p:spPr>
      </p:pic>
      <p:pic>
        <p:nvPicPr>
          <p:cNvPr id="20" name="Picture 2" descr="Image result for artificial intelligence robo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445224"/>
            <a:ext cx="1368152" cy="8055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123728" y="1340768"/>
            <a:ext cx="504056" cy="5256584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018" name="Picture 26" descr="Image result for blast clipart"/>
          <p:cNvPicPr>
            <a:picLocks noChangeAspect="1" noChangeArrowheads="1"/>
          </p:cNvPicPr>
          <p:nvPr/>
        </p:nvPicPr>
        <p:blipFill>
          <a:blip r:embed="rId11" cstate="print"/>
          <a:srcRect l="10000" r="10000"/>
          <a:stretch>
            <a:fillRect/>
          </a:stretch>
        </p:blipFill>
        <p:spPr bwMode="auto">
          <a:xfrm>
            <a:off x="1835696" y="1412776"/>
            <a:ext cx="1332369" cy="1064589"/>
          </a:xfrm>
          <a:prstGeom prst="rect">
            <a:avLst/>
          </a:prstGeom>
          <a:noFill/>
        </p:spPr>
      </p:pic>
      <p:pic>
        <p:nvPicPr>
          <p:cNvPr id="23" name="Picture 26" descr="Image result for blast clipart"/>
          <p:cNvPicPr>
            <a:picLocks noChangeAspect="1" noChangeArrowheads="1"/>
          </p:cNvPicPr>
          <p:nvPr/>
        </p:nvPicPr>
        <p:blipFill>
          <a:blip r:embed="rId11" cstate="print"/>
          <a:srcRect l="10000" r="10000"/>
          <a:stretch>
            <a:fillRect/>
          </a:stretch>
        </p:blipFill>
        <p:spPr bwMode="auto">
          <a:xfrm>
            <a:off x="1835696" y="3933056"/>
            <a:ext cx="1332369" cy="1064589"/>
          </a:xfrm>
          <a:prstGeom prst="rect">
            <a:avLst/>
          </a:prstGeom>
          <a:noFill/>
        </p:spPr>
      </p:pic>
      <p:pic>
        <p:nvPicPr>
          <p:cNvPr id="24" name="Picture 26" descr="Image result for blast clipart"/>
          <p:cNvPicPr>
            <a:picLocks noChangeAspect="1" noChangeArrowheads="1"/>
          </p:cNvPicPr>
          <p:nvPr/>
        </p:nvPicPr>
        <p:blipFill>
          <a:blip r:embed="rId12" cstate="print"/>
          <a:srcRect l="10000" r="10000"/>
          <a:stretch>
            <a:fillRect/>
          </a:stretch>
        </p:blipFill>
        <p:spPr bwMode="auto">
          <a:xfrm>
            <a:off x="1763688" y="5661248"/>
            <a:ext cx="1152128" cy="920573"/>
          </a:xfrm>
          <a:prstGeom prst="rect">
            <a:avLst/>
          </a:prstGeom>
          <a:noFill/>
        </p:spPr>
      </p:pic>
      <p:sp>
        <p:nvSpPr>
          <p:cNvPr id="25" name="Right Arrow 24"/>
          <p:cNvSpPr/>
          <p:nvPr/>
        </p:nvSpPr>
        <p:spPr>
          <a:xfrm>
            <a:off x="1763688" y="1556792"/>
            <a:ext cx="1224136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763688" y="2492896"/>
            <a:ext cx="1224136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763688" y="3501008"/>
            <a:ext cx="1224136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767882" y="4520006"/>
            <a:ext cx="1224136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763688" y="5517232"/>
            <a:ext cx="1224136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868144" y="1628800"/>
            <a:ext cx="0" cy="442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12160" y="1988840"/>
            <a:ext cx="2376264" cy="16561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012160" y="4365104"/>
            <a:ext cx="2376264" cy="16561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84168" y="22768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solidFill>
                  <a:schemeClr val="bg1"/>
                </a:solidFill>
              </a:rPr>
              <a:t>Хурдан ойлгож,  </a:t>
            </a:r>
          </a:p>
          <a:p>
            <a:pPr algn="ctr"/>
            <a:r>
              <a:rPr lang="mn-MN" sz="2400" dirty="0" smtClean="0">
                <a:solidFill>
                  <a:schemeClr val="bg1"/>
                </a:solidFill>
              </a:rPr>
              <a:t>үр ашигтайгаар нэвтрүүлэх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45811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solidFill>
                  <a:schemeClr val="bg1"/>
                </a:solidFill>
              </a:rPr>
              <a:t>Удаашрах</a:t>
            </a:r>
          </a:p>
          <a:p>
            <a:pPr algn="ctr"/>
            <a:r>
              <a:rPr lang="mn-MN" sz="2400" dirty="0" smtClean="0">
                <a:solidFill>
                  <a:schemeClr val="bg1"/>
                </a:solidFill>
              </a:rPr>
              <a:t>Эргэлзэх</a:t>
            </a:r>
          </a:p>
          <a:p>
            <a:pPr algn="ctr"/>
            <a:r>
              <a:rPr lang="mn-MN" sz="2400" dirty="0" smtClean="0">
                <a:solidFill>
                  <a:schemeClr val="bg1"/>
                </a:solidFill>
              </a:rPr>
              <a:t>Үгүйсгэх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14847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FF0000"/>
                </a:solidFill>
              </a:rPr>
              <a:t>Хөгжил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4168" y="38418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/>
              <a:t>Дампуурал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Технологид ялсан нь дэлхийг захирна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9393" name="Picture 1" descr="C:\Users\Administrator\Desktop\PRESENTERMEDIA\PresenterMediaSymbols\usa_flag_perspective_4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8498"/>
            <a:ext cx="2304000" cy="1728000"/>
          </a:xfrm>
          <a:prstGeom prst="rect">
            <a:avLst/>
          </a:prstGeom>
          <a:noFill/>
        </p:spPr>
      </p:pic>
      <p:pic>
        <p:nvPicPr>
          <p:cNvPr id="59394" name="Picture 2" descr="C:\Users\Administrator\Desktop\PRESENTERMEDIA\PresenterMediaSymbols\china_flag_perspective_400_cl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78498"/>
            <a:ext cx="2304000" cy="1728000"/>
          </a:xfrm>
          <a:prstGeom prst="rect">
            <a:avLst/>
          </a:prstGeom>
          <a:noFill/>
        </p:spPr>
      </p:pic>
      <p:pic>
        <p:nvPicPr>
          <p:cNvPr id="59395" name="Picture 3" descr="C:\Users\Administrator\Desktop\PRESENTERMEDIA\PresenterMediaSymbols\european_union_flag_400_c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726" y="4258400"/>
            <a:ext cx="1200000" cy="900000"/>
          </a:xfrm>
          <a:prstGeom prst="rect">
            <a:avLst/>
          </a:prstGeom>
          <a:noFill/>
        </p:spPr>
      </p:pic>
      <p:pic>
        <p:nvPicPr>
          <p:cNvPr id="59396" name="Picture 4" descr="C:\Users\Administrator\Desktop\PRESENTERMEDIA\PresenterMediaSymbols\russia_flag_perspective_400_cl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4246" y="4222496"/>
            <a:ext cx="1200000" cy="900000"/>
          </a:xfrm>
          <a:prstGeom prst="rect">
            <a:avLst/>
          </a:prstGeom>
          <a:noFill/>
        </p:spPr>
      </p:pic>
      <p:pic>
        <p:nvPicPr>
          <p:cNvPr id="59397" name="Picture 5" descr="C:\Users\Administrator\Desktop\PRESENTERMEDIA\PresenterMediaSymbols\south_korea_flag_400_cl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4206" y="4294504"/>
            <a:ext cx="1200000" cy="900000"/>
          </a:xfrm>
          <a:prstGeom prst="rect">
            <a:avLst/>
          </a:prstGeom>
          <a:noFill/>
        </p:spPr>
      </p:pic>
      <p:pic>
        <p:nvPicPr>
          <p:cNvPr id="59398" name="Picture 6" descr="C:\Users\Administrator\Desktop\PRESENTERMEDIA\PresenterMediaSymbols\japan_flag_perspective_4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0030" y="4258400"/>
            <a:ext cx="1200000" cy="900000"/>
          </a:xfrm>
          <a:prstGeom prst="rect">
            <a:avLst/>
          </a:prstGeom>
          <a:noFill/>
        </p:spPr>
      </p:pic>
      <p:pic>
        <p:nvPicPr>
          <p:cNvPr id="59399" name="Picture 7" descr="C:\Users\Administrator\Desktop\PRESENTERMEDIA\PresenterMediaSymbols\flag_united_nations_400_cl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6414" y="4258400"/>
            <a:ext cx="1200002" cy="900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755576" y="3817342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47864" y="3817342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Computing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76416" y="3817342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3385294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chain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47864" y="3385294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76416" y="3385294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Autonomous cars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55576" y="2953246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347864" y="2953246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 Economy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976416" y="2953246"/>
            <a:ext cx="234000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 tech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916200" y="1197288"/>
            <a:ext cx="1728000" cy="9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AI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4644200" y="1197288"/>
            <a:ext cx="1728000" cy="9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5G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3761884" y="1988840"/>
            <a:ext cx="1728000" cy="9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Quantum</a:t>
            </a:r>
          </a:p>
          <a:p>
            <a:pPr algn="ctr"/>
            <a:r>
              <a:rPr lang="en-US" sz="2000" dirty="0" smtClean="0"/>
              <a:t>computer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54478" y="5198405"/>
            <a:ext cx="7560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0" name="Picture 8" descr="C:\Users\Administrator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54" y="5234133"/>
            <a:ext cx="1440000" cy="1440000"/>
          </a:xfrm>
          <a:prstGeom prst="rect">
            <a:avLst/>
          </a:prstGeom>
          <a:noFill/>
        </p:spPr>
      </p:pic>
      <p:pic>
        <p:nvPicPr>
          <p:cNvPr id="27" name="Picture 8" descr="C:\Users\Administrator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2790" y="5229200"/>
            <a:ext cx="1440000" cy="1440000"/>
          </a:xfrm>
          <a:prstGeom prst="rect">
            <a:avLst/>
          </a:prstGeom>
          <a:noFill/>
        </p:spPr>
      </p:pic>
      <p:pic>
        <p:nvPicPr>
          <p:cNvPr id="28" name="Picture 8" descr="C:\Users\Administrator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6966" y="5229200"/>
            <a:ext cx="1440000" cy="1440000"/>
          </a:xfrm>
          <a:prstGeom prst="rect">
            <a:avLst/>
          </a:prstGeom>
          <a:noFill/>
        </p:spPr>
      </p:pic>
      <p:pic>
        <p:nvPicPr>
          <p:cNvPr id="29" name="Picture 8" descr="C:\Users\Administrator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3150" y="5229200"/>
            <a:ext cx="1440000" cy="1440000"/>
          </a:xfrm>
          <a:prstGeom prst="rect">
            <a:avLst/>
          </a:prstGeom>
          <a:noFill/>
        </p:spPr>
      </p:pic>
      <p:pic>
        <p:nvPicPr>
          <p:cNvPr id="30" name="Picture 8" descr="C:\Users\Administrator\Desktop\PRESENTERMEDIA\PresenterMediaSymbols\badge_blank_button_yellow_400_cl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7326" y="5229200"/>
            <a:ext cx="1440000" cy="14400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51901" y="57239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Стратеги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27403" y="57239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Геополитик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47147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Хөрөнгө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89884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Хүний нөөц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87507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/>
              <a:t>Оюуны өмч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7030A0"/>
                </a:solidFill>
              </a:rPr>
              <a:t>Төр ба бизнесийн харилцаа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20" descr="Image result for entrepreneur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830" y="1531856"/>
            <a:ext cx="1928826" cy="1928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5008" y="1285860"/>
            <a:ext cx="3071834" cy="4857784"/>
          </a:xfrm>
          <a:prstGeom prst="rect">
            <a:avLst/>
          </a:prstGeom>
          <a:noFill/>
          <a:ln w="381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8" descr="Image result for r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0610" y="4286256"/>
            <a:ext cx="2462040" cy="178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 result for fighting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114" y="2071678"/>
            <a:ext cx="1853960" cy="1853960"/>
          </a:xfrm>
          <a:prstGeom prst="rect">
            <a:avLst/>
          </a:prstGeom>
          <a:noFill/>
        </p:spPr>
      </p:pic>
      <p:pic>
        <p:nvPicPr>
          <p:cNvPr id="8" name="Picture 4" descr="Image result for governmen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483" y="1500174"/>
            <a:ext cx="2286016" cy="2278345"/>
          </a:xfrm>
          <a:prstGeom prst="rect">
            <a:avLst/>
          </a:prstGeom>
          <a:noFill/>
        </p:spPr>
      </p:pic>
      <p:pic>
        <p:nvPicPr>
          <p:cNvPr id="9" name="Picture 14" descr="Image result for citizen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64554"/>
            <a:ext cx="2841779" cy="2322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 descr="Image result for high technology and money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8372" y="3317806"/>
            <a:ext cx="2858057" cy="122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57158" y="1285860"/>
            <a:ext cx="3071834" cy="4857784"/>
          </a:xfrm>
          <a:prstGeom prst="rect">
            <a:avLst/>
          </a:prstGeom>
          <a:noFill/>
          <a:ln w="381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1317</Words>
  <Application>Microsoft Office PowerPoint</Application>
  <PresentationFormat>On-screen Show (4:3)</PresentationFormat>
  <Paragraphs>487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home</cp:lastModifiedBy>
  <cp:revision>253</cp:revision>
  <dcterms:created xsi:type="dcterms:W3CDTF">2019-04-29T08:45:05Z</dcterms:created>
  <dcterms:modified xsi:type="dcterms:W3CDTF">2019-05-03T14:44:19Z</dcterms:modified>
</cp:coreProperties>
</file>