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62" r:id="rId4"/>
    <p:sldId id="263" r:id="rId5"/>
    <p:sldId id="321" r:id="rId6"/>
    <p:sldId id="322" r:id="rId7"/>
    <p:sldId id="264" r:id="rId8"/>
    <p:sldId id="299" r:id="rId9"/>
    <p:sldId id="265" r:id="rId10"/>
    <p:sldId id="266" r:id="rId11"/>
    <p:sldId id="315" r:id="rId12"/>
    <p:sldId id="270" r:id="rId13"/>
    <p:sldId id="267" r:id="rId14"/>
    <p:sldId id="268" r:id="rId15"/>
    <p:sldId id="269" r:id="rId16"/>
    <p:sldId id="278" r:id="rId17"/>
    <p:sldId id="324" r:id="rId18"/>
    <p:sldId id="282" r:id="rId19"/>
    <p:sldId id="308" r:id="rId20"/>
    <p:sldId id="343" r:id="rId21"/>
    <p:sldId id="344" r:id="rId22"/>
    <p:sldId id="345" r:id="rId23"/>
    <p:sldId id="346" r:id="rId24"/>
    <p:sldId id="347" r:id="rId25"/>
    <p:sldId id="348" r:id="rId26"/>
    <p:sldId id="355" r:id="rId27"/>
    <p:sldId id="356" r:id="rId28"/>
    <p:sldId id="357" r:id="rId29"/>
    <p:sldId id="358" r:id="rId30"/>
    <p:sldId id="359" r:id="rId31"/>
    <p:sldId id="360" r:id="rId32"/>
    <p:sldId id="361" r:id="rId33"/>
    <p:sldId id="362" r:id="rId34"/>
    <p:sldId id="364" r:id="rId35"/>
    <p:sldId id="323" r:id="rId36"/>
    <p:sldId id="284" r:id="rId37"/>
    <p:sldId id="351" r:id="rId38"/>
    <p:sldId id="350" r:id="rId39"/>
    <p:sldId id="352" r:id="rId40"/>
    <p:sldId id="353" r:id="rId41"/>
    <p:sldId id="349" r:id="rId42"/>
    <p:sldId id="290" r:id="rId43"/>
    <p:sldId id="291" r:id="rId44"/>
    <p:sldId id="292" r:id="rId45"/>
    <p:sldId id="293" r:id="rId46"/>
    <p:sldId id="313"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1A00"/>
    <a:srgbClr val="0000CC"/>
    <a:srgbClr val="FF0000"/>
    <a:srgbClr val="003296"/>
    <a:srgbClr val="FE9202"/>
    <a:srgbClr val="1D3A00"/>
    <a:srgbClr val="E39A39"/>
    <a:srgbClr val="5EEC3C"/>
    <a:srgbClr val="FFC901"/>
    <a:srgbClr val="FE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71" autoAdjust="0"/>
  </p:normalViewPr>
  <p:slideViewPr>
    <p:cSldViewPr>
      <p:cViewPr varScale="1">
        <p:scale>
          <a:sx n="79" d="100"/>
          <a:sy n="79" d="100"/>
        </p:scale>
        <p:origin x="852" y="27"/>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347B6-7961-42DE-B5A0-1E2219213172}" type="datetimeFigureOut">
              <a:rPr lang="en-US" smtClean="0"/>
              <a:t>6/6/2022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6CC0E8-F149-4DF5-959D-528CA8BEAA80}" type="slidenum">
              <a:rPr lang="en-US" smtClean="0"/>
              <a:t>‹#›</a:t>
            </a:fld>
            <a:endParaRPr lang="en-US"/>
          </a:p>
        </p:txBody>
      </p:sp>
    </p:spTree>
    <p:extLst>
      <p:ext uri="{BB962C8B-B14F-4D97-AF65-F5344CB8AC3E}">
        <p14:creationId xmlns:p14="http://schemas.microsoft.com/office/powerpoint/2010/main" val="374444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34AA3-179D-4DA1-B7D8-85B0259B5763}" type="slidenum">
              <a:rPr lang="en-US" smtClean="0"/>
              <a:pPr/>
              <a:t>16</a:t>
            </a:fld>
            <a:endParaRPr lang="en-US"/>
          </a:p>
        </p:txBody>
      </p:sp>
    </p:spTree>
    <p:extLst>
      <p:ext uri="{BB962C8B-B14F-4D97-AF65-F5344CB8AC3E}">
        <p14:creationId xmlns:p14="http://schemas.microsoft.com/office/powerpoint/2010/main" val="2242550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26</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465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27</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7919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28</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99827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29</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70626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30</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7018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31</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0894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32</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00426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33</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39087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34</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75483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E34AA3-179D-4DA1-B7D8-85B0259B5763}" type="slidenum">
              <a:rPr lang="en-US" smtClean="0"/>
              <a:pPr/>
              <a:t>36</a:t>
            </a:fld>
            <a:endParaRPr lang="en-US"/>
          </a:p>
        </p:txBody>
      </p:sp>
    </p:spTree>
    <p:extLst>
      <p:ext uri="{BB962C8B-B14F-4D97-AF65-F5344CB8AC3E}">
        <p14:creationId xmlns:p14="http://schemas.microsoft.com/office/powerpoint/2010/main" val="173431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E34AA3-179D-4DA1-B7D8-85B0259B5763}" type="slidenum">
              <a:rPr lang="en-US" smtClean="0"/>
              <a:pPr/>
              <a:t>18</a:t>
            </a:fld>
            <a:endParaRPr lang="en-US"/>
          </a:p>
        </p:txBody>
      </p:sp>
    </p:spTree>
    <p:extLst>
      <p:ext uri="{BB962C8B-B14F-4D97-AF65-F5344CB8AC3E}">
        <p14:creationId xmlns:p14="http://schemas.microsoft.com/office/powerpoint/2010/main" val="1734316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E34AA3-179D-4DA1-B7D8-85B0259B5763}" type="slidenum">
              <a:rPr lang="en-US" smtClean="0"/>
              <a:pPr/>
              <a:t>37</a:t>
            </a:fld>
            <a:endParaRPr lang="en-US"/>
          </a:p>
        </p:txBody>
      </p:sp>
    </p:spTree>
    <p:extLst>
      <p:ext uri="{BB962C8B-B14F-4D97-AF65-F5344CB8AC3E}">
        <p14:creationId xmlns:p14="http://schemas.microsoft.com/office/powerpoint/2010/main" val="110024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E34AA3-179D-4DA1-B7D8-85B0259B5763}" type="slidenum">
              <a:rPr lang="en-US" smtClean="0"/>
              <a:pPr/>
              <a:t>38</a:t>
            </a:fld>
            <a:endParaRPr lang="en-US"/>
          </a:p>
        </p:txBody>
      </p:sp>
    </p:spTree>
    <p:extLst>
      <p:ext uri="{BB962C8B-B14F-4D97-AF65-F5344CB8AC3E}">
        <p14:creationId xmlns:p14="http://schemas.microsoft.com/office/powerpoint/2010/main" val="3758268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E34AA3-179D-4DA1-B7D8-85B0259B5763}" type="slidenum">
              <a:rPr lang="en-US" smtClean="0"/>
              <a:pPr/>
              <a:t>41</a:t>
            </a:fld>
            <a:endParaRPr lang="en-US"/>
          </a:p>
        </p:txBody>
      </p:sp>
    </p:spTree>
    <p:extLst>
      <p:ext uri="{BB962C8B-B14F-4D97-AF65-F5344CB8AC3E}">
        <p14:creationId xmlns:p14="http://schemas.microsoft.com/office/powerpoint/2010/main" val="3748829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42</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26476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43</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26476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44</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26476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45</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2647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19</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3967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20</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4487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21</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2396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22</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8393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23</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136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24</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7736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DE7804-B4C8-4B84-97DA-37EA2A6E97C6}" type="slidenum">
              <a:rPr lang="et-EE"/>
              <a:pPr/>
              <a:t>25</a:t>
            </a:fld>
            <a:endParaRPr lang="et-EE"/>
          </a:p>
        </p:txBody>
      </p:sp>
      <p:sp>
        <p:nvSpPr>
          <p:cNvPr id="41985" name="Rectangle 1"/>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56017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808225"/>
            <a:ext cx="8246070" cy="878054"/>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48965" y="2877160"/>
            <a:ext cx="8246071" cy="458115"/>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D1E00DFB-2C03-4729-AB24-0ADA44C1FD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6" name="Title 15"/>
          <p:cNvSpPr>
            <a:spLocks noGrp="1"/>
          </p:cNvSpPr>
          <p:nvPr>
            <p:ph type="title"/>
          </p:nvPr>
        </p:nvSpPr>
        <p:spPr>
          <a:xfrm>
            <a:off x="1143000" y="502445"/>
            <a:ext cx="6858000" cy="401859"/>
          </a:xfrm>
        </p:spPr>
        <p:txBody>
          <a:bodyPr>
            <a:noAutofit/>
          </a:bodyPr>
          <a:lstStyle>
            <a:lvl1pPr algn="ctr">
              <a:defRPr sz="2700" b="0">
                <a:solidFill>
                  <a:schemeClr val="accent1"/>
                </a:solidFill>
                <a:latin typeface="Sinkin Sans 200 X Light" pitchFamily="50" charset="0"/>
              </a:defRPr>
            </a:lvl1pPr>
          </a:lstStyle>
          <a:p>
            <a:r>
              <a:rPr lang="en-US" dirty="0"/>
              <a:t>Click to edit Master title style</a:t>
            </a:r>
            <a:endParaRPr lang="en-GB" dirty="0"/>
          </a:p>
        </p:txBody>
      </p:sp>
      <p:sp>
        <p:nvSpPr>
          <p:cNvPr id="18" name="Text Placeholder 17"/>
          <p:cNvSpPr>
            <a:spLocks noGrp="1"/>
          </p:cNvSpPr>
          <p:nvPr>
            <p:ph type="body" sz="quarter" idx="14" hasCustomPrompt="1"/>
          </p:nvPr>
        </p:nvSpPr>
        <p:spPr>
          <a:xfrm>
            <a:off x="1143000" y="2249078"/>
            <a:ext cx="2228850" cy="609600"/>
          </a:xfrm>
        </p:spPr>
        <p:txBody>
          <a:bodyPr lIns="0" tIns="0" rIns="0" bIns="0">
            <a:normAutofit/>
          </a:bodyPr>
          <a:lstStyle>
            <a:lvl1pPr marL="0" indent="0">
              <a:lnSpc>
                <a:spcPts val="1275"/>
              </a:lnSpc>
              <a:buNone/>
              <a:defRPr sz="70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19" name="Text Placeholder 17"/>
          <p:cNvSpPr>
            <a:spLocks noGrp="1"/>
          </p:cNvSpPr>
          <p:nvPr>
            <p:ph type="body" sz="quarter" idx="15" hasCustomPrompt="1"/>
          </p:nvPr>
        </p:nvSpPr>
        <p:spPr>
          <a:xfrm>
            <a:off x="5553075" y="2250255"/>
            <a:ext cx="2228850" cy="609600"/>
          </a:xfrm>
        </p:spPr>
        <p:txBody>
          <a:bodyPr lIns="0" tIns="0" rIns="0" bIns="0">
            <a:normAutofit/>
          </a:bodyPr>
          <a:lstStyle>
            <a:lvl1pPr marL="0" indent="0">
              <a:lnSpc>
                <a:spcPts val="1275"/>
              </a:lnSpc>
              <a:buNone/>
              <a:defRPr sz="700">
                <a:solidFill>
                  <a:schemeClr val="accent6"/>
                </a:solidFill>
                <a:latin typeface="Sinkin Sans 300 Light" pitchFamily="50" charset="0"/>
              </a:defRPr>
            </a:lvl1pPr>
          </a:lstStyle>
          <a:p>
            <a:pPr lvl="0"/>
            <a:r>
              <a:rPr lang="en-US" dirty="0"/>
              <a:t>Click to edit Master text  styles </a:t>
            </a:r>
            <a:r>
              <a:rPr lang="en-US" dirty="0" err="1"/>
              <a:t>lorem</a:t>
            </a:r>
            <a:r>
              <a:rPr lang="en-US" dirty="0"/>
              <a:t> </a:t>
            </a:r>
            <a:r>
              <a:rPr lang="en-US" dirty="0" err="1"/>
              <a:t>ipsum</a:t>
            </a:r>
            <a:r>
              <a:rPr lang="en-US" dirty="0"/>
              <a:t> dolor sit </a:t>
            </a:r>
            <a:r>
              <a:rPr lang="en-US" dirty="0" err="1"/>
              <a:t>amet</a:t>
            </a:r>
            <a:r>
              <a:rPr lang="en-US" dirty="0"/>
              <a:t> </a:t>
            </a:r>
            <a:r>
              <a:rPr lang="en-US" dirty="0" err="1"/>
              <a:t>aleh</a:t>
            </a:r>
            <a:r>
              <a:rPr lang="en-US" dirty="0"/>
              <a:t> </a:t>
            </a:r>
            <a:r>
              <a:rPr lang="en-US" dirty="0" err="1"/>
              <a:t>pue</a:t>
            </a:r>
            <a:r>
              <a:rPr lang="en-US" dirty="0"/>
              <a:t> h </a:t>
            </a:r>
            <a:r>
              <a:rPr lang="en-US" dirty="0" err="1"/>
              <a:t>om</a:t>
            </a:r>
            <a:r>
              <a:rPr lang="en-US" dirty="0"/>
              <a:t> </a:t>
            </a:r>
            <a:r>
              <a:rPr lang="en-US" dirty="0" err="1"/>
              <a:t>alah</a:t>
            </a:r>
            <a:r>
              <a:rPr lang="en-US" dirty="0"/>
              <a:t> </a:t>
            </a:r>
            <a:r>
              <a:rPr lang="en-US" dirty="0" err="1"/>
              <a:t>hai</a:t>
            </a:r>
            <a:r>
              <a:rPr lang="en-US" dirty="0"/>
              <a:t> </a:t>
            </a:r>
            <a:r>
              <a:rPr lang="en-US" dirty="0" err="1"/>
              <a:t>meutuwah</a:t>
            </a:r>
            <a:r>
              <a:rPr lang="en-US" dirty="0"/>
              <a:t> </a:t>
            </a:r>
            <a:r>
              <a:rPr lang="en-US" dirty="0" err="1"/>
              <a:t>ka</a:t>
            </a:r>
            <a:r>
              <a:rPr lang="en-US" dirty="0"/>
              <a:t> </a:t>
            </a:r>
            <a:r>
              <a:rPr lang="en-US" dirty="0" err="1"/>
              <a:t>abeh</a:t>
            </a:r>
            <a:r>
              <a:rPr lang="en-US" dirty="0"/>
              <a:t> </a:t>
            </a:r>
            <a:r>
              <a:rPr lang="en-US" dirty="0" err="1"/>
              <a:t>cara</a:t>
            </a:r>
            <a:r>
              <a:rPr lang="en-US" dirty="0"/>
              <a:t> </a:t>
            </a:r>
            <a:r>
              <a:rPr lang="en-US" dirty="0" err="1"/>
              <a:t>mita</a:t>
            </a:r>
            <a:r>
              <a:rPr lang="en-US" dirty="0"/>
              <a:t> </a:t>
            </a:r>
            <a:r>
              <a:rPr lang="en-US" dirty="0" err="1"/>
              <a:t>peng</a:t>
            </a:r>
            <a:endParaRPr lang="en-US" dirty="0"/>
          </a:p>
        </p:txBody>
      </p:sp>
      <p:sp>
        <p:nvSpPr>
          <p:cNvPr id="21" name="Content Placeholder 20"/>
          <p:cNvSpPr>
            <a:spLocks noGrp="1"/>
          </p:cNvSpPr>
          <p:nvPr>
            <p:ph sz="quarter" idx="16" hasCustomPrompt="1"/>
          </p:nvPr>
        </p:nvSpPr>
        <p:spPr>
          <a:xfrm>
            <a:off x="1143000" y="1910642"/>
            <a:ext cx="3533775" cy="219075"/>
          </a:xfrm>
        </p:spPr>
        <p:txBody>
          <a:bodyPr lIns="0" tIns="0" rIns="0" bIns="0">
            <a:normAutofit/>
          </a:bodyPr>
          <a:lstStyle>
            <a:lvl1pPr marL="0" indent="0">
              <a:buNone/>
              <a:defRPr sz="1100">
                <a:solidFill>
                  <a:schemeClr val="accent1"/>
                </a:solidFill>
                <a:latin typeface="Sinkin Sans 300 Light" pitchFamily="50" charset="0"/>
              </a:defRPr>
            </a:lvl1pPr>
          </a:lstStyle>
          <a:p>
            <a:pPr lvl="0"/>
            <a:r>
              <a:rPr lang="en-GB" dirty="0"/>
              <a:t>Click to edit Content Heading</a:t>
            </a:r>
          </a:p>
        </p:txBody>
      </p:sp>
      <p:sp>
        <p:nvSpPr>
          <p:cNvPr id="22" name="Content Placeholder 20"/>
          <p:cNvSpPr>
            <a:spLocks noGrp="1"/>
          </p:cNvSpPr>
          <p:nvPr>
            <p:ph sz="quarter" idx="17" hasCustomPrompt="1"/>
          </p:nvPr>
        </p:nvSpPr>
        <p:spPr>
          <a:xfrm>
            <a:off x="4900613" y="1910642"/>
            <a:ext cx="3100387" cy="219075"/>
          </a:xfrm>
        </p:spPr>
        <p:txBody>
          <a:bodyPr lIns="0" tIns="0" rIns="0" bIns="0">
            <a:normAutofit/>
          </a:bodyPr>
          <a:lstStyle>
            <a:lvl1pPr marL="0" indent="0">
              <a:buNone/>
              <a:defRPr sz="1100">
                <a:solidFill>
                  <a:schemeClr val="accent1"/>
                </a:solidFill>
                <a:latin typeface="Sinkin Sans 300 Light" pitchFamily="50" charset="0"/>
              </a:defRPr>
            </a:lvl1pPr>
          </a:lstStyle>
          <a:p>
            <a:pPr lvl="0"/>
            <a:r>
              <a:rPr lang="en-GB" dirty="0"/>
              <a:t>Click to edit Content Heading</a:t>
            </a:r>
          </a:p>
        </p:txBody>
      </p:sp>
      <p:sp>
        <p:nvSpPr>
          <p:cNvPr id="23" name="Text Placeholder 17"/>
          <p:cNvSpPr>
            <a:spLocks noGrp="1"/>
          </p:cNvSpPr>
          <p:nvPr>
            <p:ph type="body" sz="quarter" idx="18" hasCustomPrompt="1"/>
          </p:nvPr>
        </p:nvSpPr>
        <p:spPr>
          <a:xfrm>
            <a:off x="1143000" y="964082"/>
            <a:ext cx="6858000" cy="186062"/>
          </a:xfrm>
        </p:spPr>
        <p:txBody>
          <a:bodyPr lIns="0" tIns="0" rIns="0" bIns="0">
            <a:normAutofit/>
          </a:bodyPr>
          <a:lstStyle>
            <a:lvl1pPr marL="0" indent="0" algn="ctr">
              <a:lnSpc>
                <a:spcPts val="1050"/>
              </a:lnSpc>
              <a:buNone/>
              <a:defRPr sz="800">
                <a:solidFill>
                  <a:schemeClr val="bg1">
                    <a:lumMod val="50000"/>
                  </a:schemeClr>
                </a:solidFill>
                <a:latin typeface="Sinkin Sans 300 Light" pitchFamily="50" charset="0"/>
              </a:defRPr>
            </a:lvl1pPr>
          </a:lstStyle>
          <a:p>
            <a:pPr lvl="0"/>
            <a:r>
              <a:rPr lang="en-GB" dirty="0"/>
              <a:t>write your relevant text here</a:t>
            </a:r>
          </a:p>
        </p:txBody>
      </p:sp>
    </p:spTree>
    <p:extLst>
      <p:ext uri="{BB962C8B-B14F-4D97-AF65-F5344CB8AC3E}">
        <p14:creationId xmlns:p14="http://schemas.microsoft.com/office/powerpoint/2010/main" val="397582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586585"/>
            <a:ext cx="8246070" cy="458116"/>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5"/>
            <a:ext cx="8246070" cy="3664920"/>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130" y="281175"/>
            <a:ext cx="6108200" cy="572644"/>
          </a:xfrm>
        </p:spPr>
        <p:txBody>
          <a:bodyPr>
            <a:normAutofit/>
          </a:bodyPr>
          <a:lstStyle>
            <a:lvl1pPr algn="r">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434130" y="1082877"/>
            <a:ext cx="6108200" cy="3625589"/>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8093365"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488533"/>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1960930"/>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488533"/>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1960930"/>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848A625B-696C-430E-BDD0-827845A7C9D8}"/>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fileprotector.en.uptodown.com/windows"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53.jpe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9.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hyperlink" Target="http://www.monpass.mn/" TargetMode="External"/><Relationship Id="rId2" Type="http://schemas.openxmlformats.org/officeDocument/2006/relationships/hyperlink" Target="mailto:info@monpass.mn" TargetMode="Externa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70" y="1655520"/>
            <a:ext cx="7940660" cy="1030758"/>
          </a:xfrm>
        </p:spPr>
        <p:txBody>
          <a:bodyPr>
            <a:normAutofit fontScale="90000"/>
          </a:bodyPr>
          <a:lstStyle/>
          <a:p>
            <a:r>
              <a:rPr lang="mn-MN" dirty="0"/>
              <a:t>ТООН ГАРЫН ҮСЭГ АШИГЛАН ГАРЫН ҮСЭГ ЗУРАХ, СИСТЕМД ХАНДАХ, ЭМЭЙЛ БАТАЛГААЖУУЛАХ</a:t>
            </a:r>
            <a:endParaRPr lang="en-US" dirty="0"/>
          </a:p>
        </p:txBody>
      </p:sp>
      <p:sp>
        <p:nvSpPr>
          <p:cNvPr id="3" name="Subtitle 2"/>
          <p:cNvSpPr>
            <a:spLocks noGrp="1"/>
          </p:cNvSpPr>
          <p:nvPr>
            <p:ph type="subTitle" idx="1"/>
          </p:nvPr>
        </p:nvSpPr>
        <p:spPr>
          <a:xfrm>
            <a:off x="601669" y="2877160"/>
            <a:ext cx="7940661" cy="916230"/>
          </a:xfrm>
        </p:spPr>
        <p:txBody>
          <a:bodyPr>
            <a:normAutofit fontScale="92500" lnSpcReduction="10000"/>
          </a:bodyPr>
          <a:lstStyle/>
          <a:p>
            <a:endParaRPr lang="mn-MN" dirty="0">
              <a:solidFill>
                <a:schemeClr val="tx1"/>
              </a:solidFill>
            </a:endParaRPr>
          </a:p>
          <a:p>
            <a:r>
              <a:rPr lang="mn-MN" b="1" dirty="0">
                <a:solidFill>
                  <a:srgbClr val="FFFF00"/>
                </a:solidFill>
              </a:rPr>
              <a:t>Мон Пасс СА тоон гэрчилгээ олгох байгууллага</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5"/>
          <p:cNvSpPr>
            <a:spLocks noGrp="1" noChangeArrowheads="1"/>
          </p:cNvSpPr>
          <p:nvPr>
            <p:ph type="title" sz="quarter"/>
          </p:nvPr>
        </p:nvSpPr>
        <p:spPr>
          <a:xfrm>
            <a:off x="423864" y="491945"/>
            <a:ext cx="8491537" cy="400050"/>
          </a:xfrm>
        </p:spPr>
        <p:txBody>
          <a:bodyPr>
            <a:noAutofit/>
          </a:bodyPr>
          <a:lstStyle/>
          <a:p>
            <a:r>
              <a:rPr lang="mn-MN" sz="2100" b="1" dirty="0">
                <a:solidFill>
                  <a:schemeClr val="bg1"/>
                </a:solidFill>
                <a:latin typeface="Gill Sans"/>
              </a:rPr>
              <a:t>ТӨРИЙН БАЙГУУЛЛАГЫН ТООН ГАРЫН </a:t>
            </a:r>
            <a:br>
              <a:rPr lang="en-US" sz="2100" b="1" dirty="0">
                <a:solidFill>
                  <a:schemeClr val="bg1"/>
                </a:solidFill>
                <a:latin typeface="Gill Sans"/>
              </a:rPr>
            </a:br>
            <a:r>
              <a:rPr lang="mn-MN" sz="2100" b="1" dirty="0">
                <a:solidFill>
                  <a:schemeClr val="bg1"/>
                </a:solidFill>
                <a:latin typeface="Gill Sans"/>
              </a:rPr>
              <a:t>ҮСГИЙН ХЭРЭГЛЭЭ </a:t>
            </a:r>
            <a:endParaRPr lang="en-US" sz="2100" b="1" dirty="0">
              <a:solidFill>
                <a:schemeClr val="bg1"/>
              </a:solidFill>
              <a:latin typeface="Gill Sans"/>
            </a:endParaRPr>
          </a:p>
        </p:txBody>
      </p:sp>
      <p:grpSp>
        <p:nvGrpSpPr>
          <p:cNvPr id="97" name="Group 96"/>
          <p:cNvGrpSpPr/>
          <p:nvPr/>
        </p:nvGrpSpPr>
        <p:grpSpPr>
          <a:xfrm>
            <a:off x="2742723" y="971550"/>
            <a:ext cx="3657600" cy="80962"/>
            <a:chOff x="2743206" y="2378869"/>
            <a:chExt cx="3657608" cy="80962"/>
          </a:xfrm>
          <a:solidFill>
            <a:schemeClr val="bg1"/>
          </a:solidFill>
        </p:grpSpPr>
        <p:cxnSp>
          <p:nvCxnSpPr>
            <p:cNvPr id="98" name="Straight Connector 97"/>
            <p:cNvCxnSpPr/>
            <p:nvPr/>
          </p:nvCxnSpPr>
          <p:spPr>
            <a:xfrm>
              <a:off x="2743206" y="2419350"/>
              <a:ext cx="3657608" cy="0"/>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4529139" y="2378869"/>
              <a:ext cx="80962" cy="80962"/>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58" name="Content Placeholder 4"/>
          <p:cNvSpPr>
            <a:spLocks noGrp="1"/>
          </p:cNvSpPr>
          <p:nvPr>
            <p:ph sz="quarter" idx="16"/>
          </p:nvPr>
        </p:nvSpPr>
        <p:spPr>
          <a:xfrm>
            <a:off x="1142106" y="2091690"/>
            <a:ext cx="1313586" cy="219075"/>
          </a:xfrm>
        </p:spPr>
        <p:txBody>
          <a:bodyPr>
            <a:noAutofit/>
          </a:bodyPr>
          <a:lstStyle/>
          <a:p>
            <a:pPr algn="ctr"/>
            <a:r>
              <a:rPr lang="mn-MN" sz="1000" b="1" dirty="0">
                <a:solidFill>
                  <a:srgbClr val="C00000"/>
                </a:solidFill>
              </a:rPr>
              <a:t>Цахим албан хэрэг хөтлөлт, цаасгүй технологи</a:t>
            </a:r>
            <a:endParaRPr lang="en-US" sz="1000" dirty="0">
              <a:solidFill>
                <a:srgbClr val="C00000"/>
              </a:solidFill>
            </a:endParaRPr>
          </a:p>
        </p:txBody>
      </p:sp>
      <p:sp>
        <p:nvSpPr>
          <p:cNvPr id="66" name="Content Placeholder 4"/>
          <p:cNvSpPr>
            <a:spLocks noGrp="1"/>
          </p:cNvSpPr>
          <p:nvPr>
            <p:ph sz="quarter" idx="16"/>
          </p:nvPr>
        </p:nvSpPr>
        <p:spPr>
          <a:xfrm>
            <a:off x="2887635" y="2091690"/>
            <a:ext cx="1540789" cy="219075"/>
          </a:xfrm>
        </p:spPr>
        <p:txBody>
          <a:bodyPr>
            <a:noAutofit/>
          </a:bodyPr>
          <a:lstStyle/>
          <a:p>
            <a:pPr algn="ctr"/>
            <a:r>
              <a:rPr lang="mn-MN" b="1" dirty="0">
                <a:solidFill>
                  <a:srgbClr val="C00000"/>
                </a:solidFill>
              </a:rPr>
              <a:t>Төрийн байгууллагад гаргаж өгдөг цахим тайлан, мэдээлэл</a:t>
            </a:r>
            <a:endParaRPr lang="en-US" dirty="0">
              <a:solidFill>
                <a:srgbClr val="C00000"/>
              </a:solidFill>
            </a:endParaRPr>
          </a:p>
        </p:txBody>
      </p:sp>
      <p:sp>
        <p:nvSpPr>
          <p:cNvPr id="71" name="Content Placeholder 4"/>
          <p:cNvSpPr>
            <a:spLocks noGrp="1"/>
          </p:cNvSpPr>
          <p:nvPr>
            <p:ph sz="quarter" idx="16"/>
          </p:nvPr>
        </p:nvSpPr>
        <p:spPr>
          <a:xfrm>
            <a:off x="4829786" y="2091690"/>
            <a:ext cx="1313586" cy="219075"/>
          </a:xfrm>
        </p:spPr>
        <p:txBody>
          <a:bodyPr vert="horz" lIns="0" tIns="0" rIns="0" bIns="0" rtlCol="0">
            <a:noAutofit/>
          </a:bodyPr>
          <a:lstStyle/>
          <a:p>
            <a:pPr algn="ctr"/>
            <a:r>
              <a:rPr lang="mn-MN" b="1" dirty="0">
                <a:solidFill>
                  <a:srgbClr val="C00000"/>
                </a:solidFill>
              </a:rPr>
              <a:t>Бүх төрлийн системд хандахад таньж баталгаажуулах</a:t>
            </a:r>
            <a:endParaRPr lang="en-US" b="1" dirty="0">
              <a:solidFill>
                <a:srgbClr val="C00000"/>
              </a:solidFill>
            </a:endParaRPr>
          </a:p>
        </p:txBody>
      </p:sp>
      <p:sp>
        <p:nvSpPr>
          <p:cNvPr id="88" name="Content Placeholder 4"/>
          <p:cNvSpPr>
            <a:spLocks noGrp="1"/>
          </p:cNvSpPr>
          <p:nvPr>
            <p:ph sz="quarter" idx="16"/>
          </p:nvPr>
        </p:nvSpPr>
        <p:spPr>
          <a:xfrm>
            <a:off x="6659062" y="2091690"/>
            <a:ext cx="1313586" cy="219075"/>
          </a:xfrm>
        </p:spPr>
        <p:txBody>
          <a:bodyPr vert="horz" lIns="0" tIns="0" rIns="0" bIns="0" rtlCol="0">
            <a:noAutofit/>
          </a:bodyPr>
          <a:lstStyle/>
          <a:p>
            <a:pPr algn="ctr"/>
            <a:r>
              <a:rPr lang="mn-MN" b="1" dirty="0">
                <a:solidFill>
                  <a:srgbClr val="C00000"/>
                </a:solidFill>
              </a:rPr>
              <a:t>Төрийн онлайн үйлчилгээ үзүүлэх</a:t>
            </a:r>
            <a:endParaRPr lang="en-US" b="1" dirty="0">
              <a:solidFill>
                <a:srgbClr val="C00000"/>
              </a:solidFill>
            </a:endParaRPr>
          </a:p>
        </p:txBody>
      </p:sp>
      <p:sp>
        <p:nvSpPr>
          <p:cNvPr id="91" name="Content Placeholder 4"/>
          <p:cNvSpPr>
            <a:spLocks noGrp="1"/>
          </p:cNvSpPr>
          <p:nvPr>
            <p:ph sz="quarter" idx="16"/>
          </p:nvPr>
        </p:nvSpPr>
        <p:spPr>
          <a:xfrm>
            <a:off x="1798900" y="3663594"/>
            <a:ext cx="1600677" cy="435206"/>
          </a:xfrm>
        </p:spPr>
        <p:txBody>
          <a:bodyPr>
            <a:noAutofit/>
          </a:bodyPr>
          <a:lstStyle/>
          <a:p>
            <a:pPr algn="ctr"/>
            <a:r>
              <a:rPr lang="mn-MN" sz="1000" b="1" dirty="0">
                <a:solidFill>
                  <a:srgbClr val="C00000"/>
                </a:solidFill>
              </a:rPr>
              <a:t>Цахим худалдаа, худалдан авалт, цахим тендер</a:t>
            </a:r>
            <a:endParaRPr lang="en-US" sz="1000" dirty="0">
              <a:solidFill>
                <a:srgbClr val="C00000"/>
              </a:solidFill>
            </a:endParaRPr>
          </a:p>
        </p:txBody>
      </p:sp>
      <p:sp>
        <p:nvSpPr>
          <p:cNvPr id="94" name="Content Placeholder 4"/>
          <p:cNvSpPr>
            <a:spLocks noGrp="1"/>
          </p:cNvSpPr>
          <p:nvPr>
            <p:ph sz="quarter" idx="16"/>
          </p:nvPr>
        </p:nvSpPr>
        <p:spPr>
          <a:xfrm>
            <a:off x="3655770" y="3663594"/>
            <a:ext cx="1830809" cy="282501"/>
          </a:xfrm>
        </p:spPr>
        <p:txBody>
          <a:bodyPr vert="horz" lIns="0" tIns="0" rIns="0" bIns="0" rtlCol="0">
            <a:noAutofit/>
          </a:bodyPr>
          <a:lstStyle/>
          <a:p>
            <a:pPr algn="ctr"/>
            <a:r>
              <a:rPr lang="mn-MN" b="1" dirty="0">
                <a:solidFill>
                  <a:srgbClr val="C00000"/>
                </a:solidFill>
              </a:rPr>
              <a:t>Цахим шүүх, нотариатын цахим албан хэрэг, гэрчлэлт, цахим лавлагаа, баримт</a:t>
            </a:r>
            <a:endParaRPr lang="en-US" b="1" dirty="0">
              <a:solidFill>
                <a:srgbClr val="C00000"/>
              </a:solidFill>
            </a:endParaRPr>
          </a:p>
        </p:txBody>
      </p:sp>
      <p:sp>
        <p:nvSpPr>
          <p:cNvPr id="100" name="Content Placeholder 4"/>
          <p:cNvSpPr>
            <a:spLocks noGrp="1"/>
          </p:cNvSpPr>
          <p:nvPr>
            <p:ph sz="quarter" idx="16"/>
          </p:nvPr>
        </p:nvSpPr>
        <p:spPr>
          <a:xfrm>
            <a:off x="5779066" y="3663594"/>
            <a:ext cx="1313586" cy="219075"/>
          </a:xfrm>
        </p:spPr>
        <p:txBody>
          <a:bodyPr>
            <a:noAutofit/>
          </a:bodyPr>
          <a:lstStyle/>
          <a:p>
            <a:pPr algn="ctr"/>
            <a:r>
              <a:rPr lang="mn-MN" sz="1000" b="1" dirty="0">
                <a:solidFill>
                  <a:srgbClr val="C00000"/>
                </a:solidFill>
              </a:rPr>
              <a:t>Цахим гэрээ хэлцэл байгуулах</a:t>
            </a:r>
            <a:endParaRPr lang="en-US" sz="1000" dirty="0">
              <a:solidFill>
                <a:srgbClr val="C00000"/>
              </a:solidFill>
            </a:endParaRPr>
          </a:p>
        </p:txBody>
      </p:sp>
      <p:pic>
        <p:nvPicPr>
          <p:cNvPr id="27" name="Picture 26" descr="page-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954" y="372392"/>
            <a:ext cx="1638281" cy="648072"/>
          </a:xfrm>
          <a:prstGeom prst="rect">
            <a:avLst/>
          </a:prstGeom>
        </p:spPr>
      </p:pic>
      <p:sp>
        <p:nvSpPr>
          <p:cNvPr id="2" name="AutoShape 2" descr="&amp;Kcy;&amp;acy;&amp;rcy;&amp;tcy;&amp;icy;&amp;ncy;&amp;kcy;&amp;icy; &amp;pcy;&amp;ocy; &amp;zcy;&amp;acy;&amp;pcy;&amp;rcy;&amp;ocy;&amp;scy;&amp;ucy; e offic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0310" y="1681773"/>
            <a:ext cx="931115" cy="26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950" y="1655520"/>
            <a:ext cx="1142514" cy="369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424" y="1502815"/>
            <a:ext cx="1312626"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2575" y="1254741"/>
            <a:ext cx="984191" cy="80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6015" y="2949818"/>
            <a:ext cx="1216660" cy="69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1943" y="2878380"/>
            <a:ext cx="613417" cy="76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6673" y="2877160"/>
            <a:ext cx="1198607" cy="76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289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wipe(up)">
                                      <p:cBhvr>
                                        <p:cTn id="7" dur="500"/>
                                        <p:tgtEl>
                                          <p:spTgt spid="58">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6">
                                            <p:txEl>
                                              <p:pRg st="0" end="0"/>
                                            </p:txEl>
                                          </p:spTgt>
                                        </p:tgtEl>
                                        <p:attrNameLst>
                                          <p:attrName>style.visibility</p:attrName>
                                        </p:attrNameLst>
                                      </p:cBhvr>
                                      <p:to>
                                        <p:strVal val="visible"/>
                                      </p:to>
                                    </p:set>
                                    <p:animEffect transition="in" filter="wipe(up)">
                                      <p:cBhvr>
                                        <p:cTn id="11" dur="500"/>
                                        <p:tgtEl>
                                          <p:spTgt spid="66">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1">
                                            <p:txEl>
                                              <p:pRg st="0" end="0"/>
                                            </p:txEl>
                                          </p:spTgt>
                                        </p:tgtEl>
                                        <p:attrNameLst>
                                          <p:attrName>style.visibility</p:attrName>
                                        </p:attrNameLst>
                                      </p:cBhvr>
                                      <p:to>
                                        <p:strVal val="visible"/>
                                      </p:to>
                                    </p:set>
                                    <p:animEffect transition="in" filter="wipe(up)">
                                      <p:cBhvr>
                                        <p:cTn id="15" dur="500"/>
                                        <p:tgtEl>
                                          <p:spTgt spid="71">
                                            <p:txEl>
                                              <p:pRg st="0" end="0"/>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8">
                                            <p:txEl>
                                              <p:pRg st="0" end="0"/>
                                            </p:txEl>
                                          </p:spTgt>
                                        </p:tgtEl>
                                        <p:attrNameLst>
                                          <p:attrName>style.visibility</p:attrName>
                                        </p:attrNameLst>
                                      </p:cBhvr>
                                      <p:to>
                                        <p:strVal val="visible"/>
                                      </p:to>
                                    </p:set>
                                    <p:animEffect transition="in" filter="wipe(up)">
                                      <p:cBhvr>
                                        <p:cTn id="19" dur="500"/>
                                        <p:tgtEl>
                                          <p:spTgt spid="88">
                                            <p:txEl>
                                              <p:pRg st="0" end="0"/>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1">
                                            <p:txEl>
                                              <p:pRg st="0" end="0"/>
                                            </p:txEl>
                                          </p:spTgt>
                                        </p:tgtEl>
                                        <p:attrNameLst>
                                          <p:attrName>style.visibility</p:attrName>
                                        </p:attrNameLst>
                                      </p:cBhvr>
                                      <p:to>
                                        <p:strVal val="visible"/>
                                      </p:to>
                                    </p:set>
                                    <p:animEffect transition="in" filter="wipe(up)">
                                      <p:cBhvr>
                                        <p:cTn id="23" dur="500"/>
                                        <p:tgtEl>
                                          <p:spTgt spid="91">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4">
                                            <p:txEl>
                                              <p:pRg st="0" end="0"/>
                                            </p:txEl>
                                          </p:spTgt>
                                        </p:tgtEl>
                                        <p:attrNameLst>
                                          <p:attrName>style.visibility</p:attrName>
                                        </p:attrNameLst>
                                      </p:cBhvr>
                                      <p:to>
                                        <p:strVal val="visible"/>
                                      </p:to>
                                    </p:set>
                                    <p:animEffect transition="in" filter="wipe(up)">
                                      <p:cBhvr>
                                        <p:cTn id="27" dur="500"/>
                                        <p:tgtEl>
                                          <p:spTgt spid="94">
                                            <p:txEl>
                                              <p:pRg st="0" end="0"/>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0">
                                            <p:txEl>
                                              <p:pRg st="0" end="0"/>
                                            </p:txEl>
                                          </p:spTgt>
                                        </p:tgtEl>
                                        <p:attrNameLst>
                                          <p:attrName>style.visibility</p:attrName>
                                        </p:attrNameLst>
                                      </p:cBhvr>
                                      <p:to>
                                        <p:strVal val="visible"/>
                                      </p:to>
                                    </p:set>
                                    <p:animEffect transition="in" filter="wipe(up)">
                                      <p:cBhvr>
                                        <p:cTn id="31"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66" grpId="0" build="p"/>
      <p:bldP spid="71" grpId="0" build="p"/>
      <p:bldP spid="88" grpId="0" build="p"/>
      <p:bldP spid="91" grpId="0" build="p"/>
      <p:bldP spid="94" grpId="0" build="p"/>
      <p:bldP spid="10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1"/>
          <p:cNvSpPr txBox="1">
            <a:spLocks/>
          </p:cNvSpPr>
          <p:nvPr/>
        </p:nvSpPr>
        <p:spPr>
          <a:xfrm>
            <a:off x="1653248" y="433880"/>
            <a:ext cx="7490752" cy="421592"/>
          </a:xfrm>
          <a:prstGeom prst="rect">
            <a:avLst/>
          </a:prstGeom>
        </p:spPr>
        <p:txBody>
          <a:bodyPr/>
          <a:lst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Verdana" pitchFamily="34" charset="0"/>
              </a:defRPr>
            </a:lvl2pPr>
            <a:lvl3pPr algn="l" rtl="0" eaLnBrk="1" fontAlgn="base" hangingPunct="1">
              <a:spcBef>
                <a:spcPct val="0"/>
              </a:spcBef>
              <a:spcAft>
                <a:spcPct val="0"/>
              </a:spcAft>
              <a:defRPr sz="3800">
                <a:solidFill>
                  <a:schemeClr val="tx2"/>
                </a:solidFill>
                <a:latin typeface="Verdana" pitchFamily="34" charset="0"/>
              </a:defRPr>
            </a:lvl3pPr>
            <a:lvl4pPr algn="l" rtl="0" eaLnBrk="1" fontAlgn="base" hangingPunct="1">
              <a:spcBef>
                <a:spcPct val="0"/>
              </a:spcBef>
              <a:spcAft>
                <a:spcPct val="0"/>
              </a:spcAft>
              <a:defRPr sz="3800">
                <a:solidFill>
                  <a:schemeClr val="tx2"/>
                </a:solidFill>
                <a:latin typeface="Verdana" pitchFamily="34" charset="0"/>
              </a:defRPr>
            </a:lvl4pPr>
            <a:lvl5pPr algn="l" rtl="0" eaLnBrk="1" fontAlgn="base" hangingPunct="1">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a:lstStyle>
          <a:p>
            <a:r>
              <a:rPr lang="mn-MN" sz="2400" b="1" kern="0" dirty="0">
                <a:solidFill>
                  <a:schemeClr val="bg1"/>
                </a:solidFill>
                <a:latin typeface="Times New Roman" panose="02020603050405020304" pitchFamily="18" charset="0"/>
                <a:cs typeface="Times New Roman" panose="02020603050405020304" pitchFamily="18" charset="0"/>
              </a:rPr>
              <a:t>Байгууллагад тоон гарын үсэг ашиглах</a:t>
            </a:r>
            <a:endParaRPr lang="en-US" sz="2400" b="1" kern="0" dirty="0">
              <a:solidFill>
                <a:schemeClr val="bg1"/>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rot="16200000">
            <a:off x="1979006" y="1249026"/>
            <a:ext cx="651998" cy="887532"/>
            <a:chOff x="3351792" y="3370511"/>
            <a:chExt cx="864096" cy="1483913"/>
          </a:xfrm>
        </p:grpSpPr>
        <p:cxnSp>
          <p:nvCxnSpPr>
            <p:cNvPr id="7" name="Straight Connector 6"/>
            <p:cNvCxnSpPr/>
            <p:nvPr/>
          </p:nvCxnSpPr>
          <p:spPr>
            <a:xfrm rot="5400000" flipV="1">
              <a:off x="3783840" y="2938463"/>
              <a:ext cx="0" cy="864096"/>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a:off x="3479022" y="4117558"/>
              <a:ext cx="1473732"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Text Box 3"/>
          <p:cNvSpPr txBox="1">
            <a:spLocks noChangeArrowheads="1"/>
          </p:cNvSpPr>
          <p:nvPr/>
        </p:nvSpPr>
        <p:spPr bwMode="auto">
          <a:xfrm>
            <a:off x="3295053" y="1224180"/>
            <a:ext cx="4203231" cy="278635"/>
          </a:xfrm>
          <a:prstGeom prst="rect">
            <a:avLst/>
          </a:prstGeom>
          <a:noFill/>
          <a:ln w="9525">
            <a:noFill/>
            <a:round/>
            <a:headEnd/>
            <a:tailEnd/>
          </a:ln>
          <a:effectLst/>
        </p:spPr>
        <p:txBody>
          <a:bodyPr wrap="square" lIns="67500" tIns="35100" rIns="67500" bIns="351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mn-MN" sz="1350" dirty="0"/>
              <a:t>   Системд хөдөлбөргүй таньж баталгаажуулах</a:t>
            </a:r>
          </a:p>
        </p:txBody>
      </p:sp>
      <p:cxnSp>
        <p:nvCxnSpPr>
          <p:cNvPr id="10" name="Straight Connector 9"/>
          <p:cNvCxnSpPr/>
          <p:nvPr/>
        </p:nvCxnSpPr>
        <p:spPr>
          <a:xfrm>
            <a:off x="3534896" y="1502815"/>
            <a:ext cx="3595535" cy="1"/>
          </a:xfrm>
          <a:prstGeom prst="line">
            <a:avLst/>
          </a:prstGeom>
          <a:ln w="38100"/>
          <a:effectLst>
            <a:reflection blurRad="6350" stA="50000" endA="295" endPos="92000" dist="1016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552040" y="2419045"/>
            <a:ext cx="3595535" cy="17008"/>
          </a:xfrm>
          <a:prstGeom prst="line">
            <a:avLst/>
          </a:prstGeom>
          <a:ln w="38100"/>
          <a:effectLst>
            <a:reflection blurRad="6350" stA="50000" endA="295" endPos="92000" dist="101600" dir="5400000" sy="-100000" algn="bl" rotWithShape="0"/>
          </a:effectLst>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659381" y="1044700"/>
            <a:ext cx="635672" cy="635672"/>
            <a:chOff x="909836" y="2636912"/>
            <a:chExt cx="2664296" cy="2664296"/>
          </a:xfrm>
        </p:grpSpPr>
        <p:sp>
          <p:nvSpPr>
            <p:cNvPr id="13" name="Oval 12"/>
            <p:cNvSpPr/>
            <p:nvPr/>
          </p:nvSpPr>
          <p:spPr>
            <a:xfrm>
              <a:off x="909836" y="2636912"/>
              <a:ext cx="2664296" cy="2664296"/>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solidFill>
                  <a:srgbClr val="FF0000"/>
                </a:solidFill>
              </a:endParaRPr>
            </a:p>
          </p:txBody>
        </p:sp>
        <p:grpSp>
          <p:nvGrpSpPr>
            <p:cNvPr id="14" name="Group 13"/>
            <p:cNvGrpSpPr/>
            <p:nvPr/>
          </p:nvGrpSpPr>
          <p:grpSpPr>
            <a:xfrm>
              <a:off x="1574566" y="3168585"/>
              <a:ext cx="1351494" cy="1700575"/>
              <a:chOff x="1518491" y="2955679"/>
              <a:chExt cx="1351494" cy="1700575"/>
            </a:xfrm>
          </p:grpSpPr>
          <p:sp>
            <p:nvSpPr>
              <p:cNvPr id="15" name="Shape 4462"/>
              <p:cNvSpPr/>
              <p:nvPr/>
            </p:nvSpPr>
            <p:spPr>
              <a:xfrm>
                <a:off x="1602641" y="4262651"/>
                <a:ext cx="1206679" cy="393603"/>
              </a:xfrm>
              <a:custGeom>
                <a:avLst/>
                <a:gdLst/>
                <a:ahLst/>
                <a:cxnLst>
                  <a:cxn ang="0">
                    <a:pos x="wd2" y="hd2"/>
                  </a:cxn>
                  <a:cxn ang="5400000">
                    <a:pos x="wd2" y="hd2"/>
                  </a:cxn>
                  <a:cxn ang="10800000">
                    <a:pos x="wd2" y="hd2"/>
                  </a:cxn>
                  <a:cxn ang="16200000">
                    <a:pos x="wd2" y="hd2"/>
                  </a:cxn>
                </a:cxnLst>
                <a:rect l="0" t="0"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0000"/>
                  </a:solidFill>
                </a:endParaRPr>
              </a:p>
            </p:txBody>
          </p:sp>
          <p:sp>
            <p:nvSpPr>
              <p:cNvPr id="16" name="Shape 4471"/>
              <p:cNvSpPr/>
              <p:nvPr/>
            </p:nvSpPr>
            <p:spPr>
              <a:xfrm>
                <a:off x="1518491" y="2955679"/>
                <a:ext cx="1351494" cy="1189623"/>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solidFill>
                    <a:srgbClr val="FF0000"/>
                  </a:solidFill>
                </a:endParaRPr>
              </a:p>
            </p:txBody>
          </p:sp>
        </p:grpSp>
      </p:grpSp>
      <p:sp>
        <p:nvSpPr>
          <p:cNvPr id="22" name="Shape 4392"/>
          <p:cNvSpPr/>
          <p:nvPr/>
        </p:nvSpPr>
        <p:spPr>
          <a:xfrm>
            <a:off x="2915600" y="1177293"/>
            <a:ext cx="135755" cy="122215"/>
          </a:xfrm>
          <a:custGeom>
            <a:avLst/>
            <a:gdLst/>
            <a:ahLst/>
            <a:cxnLst>
              <a:cxn ang="0">
                <a:pos x="wd2" y="hd2"/>
              </a:cxn>
              <a:cxn ang="5400000">
                <a:pos x="wd2" y="hd2"/>
              </a:cxn>
              <a:cxn ang="10800000">
                <a:pos x="wd2" y="hd2"/>
              </a:cxn>
              <a:cxn ang="16200000">
                <a:pos x="wd2" y="hd2"/>
              </a:cxn>
            </a:cxnLst>
            <a:rect l="0" t="0" r="r" b="b"/>
            <a:pathLst>
              <a:path w="21600" h="21600" extrusionOk="0">
                <a:moveTo>
                  <a:pt x="18360" y="9600"/>
                </a:moveTo>
                <a:lnTo>
                  <a:pt x="18360" y="6000"/>
                </a:lnTo>
                <a:lnTo>
                  <a:pt x="16200" y="6000"/>
                </a:lnTo>
                <a:lnTo>
                  <a:pt x="16200" y="9600"/>
                </a:lnTo>
                <a:lnTo>
                  <a:pt x="12961" y="9600"/>
                </a:lnTo>
                <a:lnTo>
                  <a:pt x="12961" y="12000"/>
                </a:lnTo>
                <a:lnTo>
                  <a:pt x="16200" y="12000"/>
                </a:lnTo>
                <a:lnTo>
                  <a:pt x="16200" y="15600"/>
                </a:lnTo>
                <a:lnTo>
                  <a:pt x="18360" y="15600"/>
                </a:lnTo>
                <a:lnTo>
                  <a:pt x="18360" y="12000"/>
                </a:lnTo>
                <a:lnTo>
                  <a:pt x="21600" y="12000"/>
                </a:lnTo>
                <a:lnTo>
                  <a:pt x="21600" y="9600"/>
                </a:lnTo>
                <a:cubicBezTo>
                  <a:pt x="21600" y="9600"/>
                  <a:pt x="18360" y="9600"/>
                  <a:pt x="18360" y="9600"/>
                </a:cubicBezTo>
                <a:close/>
                <a:moveTo>
                  <a:pt x="13368" y="16137"/>
                </a:moveTo>
                <a:cubicBezTo>
                  <a:pt x="10677" y="15059"/>
                  <a:pt x="9817" y="14150"/>
                  <a:pt x="9817" y="12203"/>
                </a:cubicBezTo>
                <a:cubicBezTo>
                  <a:pt x="9817" y="11034"/>
                  <a:pt x="10638" y="11415"/>
                  <a:pt x="11000" y="9274"/>
                </a:cubicBezTo>
                <a:cubicBezTo>
                  <a:pt x="11149" y="8387"/>
                  <a:pt x="11875" y="9260"/>
                  <a:pt x="12013" y="7233"/>
                </a:cubicBezTo>
                <a:cubicBezTo>
                  <a:pt x="12013" y="6425"/>
                  <a:pt x="11617" y="6224"/>
                  <a:pt x="11617" y="6224"/>
                </a:cubicBezTo>
                <a:cubicBezTo>
                  <a:pt x="11617" y="6224"/>
                  <a:pt x="11819" y="5028"/>
                  <a:pt x="11897" y="4109"/>
                </a:cubicBezTo>
                <a:cubicBezTo>
                  <a:pt x="11995" y="2962"/>
                  <a:pt x="11295" y="0"/>
                  <a:pt x="7560" y="0"/>
                </a:cubicBezTo>
                <a:cubicBezTo>
                  <a:pt x="3826" y="0"/>
                  <a:pt x="3125" y="2962"/>
                  <a:pt x="3223" y="4109"/>
                </a:cubicBezTo>
                <a:cubicBezTo>
                  <a:pt x="3302" y="5028"/>
                  <a:pt x="3504" y="6224"/>
                  <a:pt x="3504" y="6224"/>
                </a:cubicBezTo>
                <a:cubicBezTo>
                  <a:pt x="3504" y="6224"/>
                  <a:pt x="3107" y="6425"/>
                  <a:pt x="3107" y="7233"/>
                </a:cubicBezTo>
                <a:cubicBezTo>
                  <a:pt x="3246" y="9260"/>
                  <a:pt x="3972" y="8387"/>
                  <a:pt x="4121" y="9274"/>
                </a:cubicBezTo>
                <a:cubicBezTo>
                  <a:pt x="4483" y="11415"/>
                  <a:pt x="5303" y="11034"/>
                  <a:pt x="5303" y="12203"/>
                </a:cubicBezTo>
                <a:cubicBezTo>
                  <a:pt x="5303" y="14150"/>
                  <a:pt x="4444" y="15059"/>
                  <a:pt x="1753" y="16137"/>
                </a:cubicBezTo>
                <a:cubicBezTo>
                  <a:pt x="1429" y="16267"/>
                  <a:pt x="657" y="16469"/>
                  <a:pt x="0" y="16784"/>
                </a:cubicBezTo>
                <a:lnTo>
                  <a:pt x="0" y="21600"/>
                </a:lnTo>
                <a:lnTo>
                  <a:pt x="17281" y="21600"/>
                </a:lnTo>
                <a:cubicBezTo>
                  <a:pt x="17281" y="21600"/>
                  <a:pt x="17281" y="19825"/>
                  <a:pt x="17281" y="19073"/>
                </a:cubicBezTo>
                <a:cubicBezTo>
                  <a:pt x="17281" y="18321"/>
                  <a:pt x="16066" y="17219"/>
                  <a:pt x="13368" y="16137"/>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nvGrpSpPr>
          <p:cNvPr id="31" name="Group 30"/>
          <p:cNvGrpSpPr/>
          <p:nvPr/>
        </p:nvGrpSpPr>
        <p:grpSpPr>
          <a:xfrm>
            <a:off x="2692527" y="2571750"/>
            <a:ext cx="635672" cy="635672"/>
            <a:chOff x="909836" y="2636912"/>
            <a:chExt cx="2664296" cy="2664296"/>
          </a:xfrm>
        </p:grpSpPr>
        <p:sp>
          <p:nvSpPr>
            <p:cNvPr id="33" name="Oval 32"/>
            <p:cNvSpPr/>
            <p:nvPr/>
          </p:nvSpPr>
          <p:spPr>
            <a:xfrm>
              <a:off x="909836" y="2636912"/>
              <a:ext cx="2664296" cy="2664296"/>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grpSp>
          <p:nvGrpSpPr>
            <p:cNvPr id="34" name="Group 33"/>
            <p:cNvGrpSpPr/>
            <p:nvPr/>
          </p:nvGrpSpPr>
          <p:grpSpPr>
            <a:xfrm>
              <a:off x="1574566" y="3168585"/>
              <a:ext cx="1351494" cy="1700575"/>
              <a:chOff x="1518491" y="2955679"/>
              <a:chExt cx="1351494" cy="1700575"/>
            </a:xfrm>
          </p:grpSpPr>
          <p:sp>
            <p:nvSpPr>
              <p:cNvPr id="35" name="Shape 4462"/>
              <p:cNvSpPr/>
              <p:nvPr/>
            </p:nvSpPr>
            <p:spPr>
              <a:xfrm>
                <a:off x="1602641" y="4262651"/>
                <a:ext cx="1206679" cy="393603"/>
              </a:xfrm>
              <a:custGeom>
                <a:avLst/>
                <a:gdLst/>
                <a:ahLst/>
                <a:cxnLst>
                  <a:cxn ang="0">
                    <a:pos x="wd2" y="hd2"/>
                  </a:cxn>
                  <a:cxn ang="5400000">
                    <a:pos x="wd2" y="hd2"/>
                  </a:cxn>
                  <a:cxn ang="10800000">
                    <a:pos x="wd2" y="hd2"/>
                  </a:cxn>
                  <a:cxn ang="16200000">
                    <a:pos x="wd2" y="hd2"/>
                  </a:cxn>
                </a:cxnLst>
                <a:rect l="0" t="0"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36" name="Shape 4471"/>
              <p:cNvSpPr/>
              <p:nvPr/>
            </p:nvSpPr>
            <p:spPr>
              <a:xfrm>
                <a:off x="1518491" y="2955679"/>
                <a:ext cx="1351494" cy="1189623"/>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grpSp>
      <p:grpSp>
        <p:nvGrpSpPr>
          <p:cNvPr id="37" name="Group 36"/>
          <p:cNvGrpSpPr/>
          <p:nvPr/>
        </p:nvGrpSpPr>
        <p:grpSpPr>
          <a:xfrm>
            <a:off x="1355029" y="2054014"/>
            <a:ext cx="1060976" cy="1198206"/>
            <a:chOff x="909836" y="2636912"/>
            <a:chExt cx="2664296" cy="3008907"/>
          </a:xfrm>
        </p:grpSpPr>
        <p:grpSp>
          <p:nvGrpSpPr>
            <p:cNvPr id="38" name="Group 37"/>
            <p:cNvGrpSpPr/>
            <p:nvPr/>
          </p:nvGrpSpPr>
          <p:grpSpPr>
            <a:xfrm>
              <a:off x="909836" y="2636912"/>
              <a:ext cx="2664296" cy="2664296"/>
              <a:chOff x="909836" y="2636912"/>
              <a:chExt cx="2664296" cy="2664296"/>
            </a:xfrm>
          </p:grpSpPr>
          <p:sp>
            <p:nvSpPr>
              <p:cNvPr id="45" name="Oval 44"/>
              <p:cNvSpPr/>
              <p:nvPr/>
            </p:nvSpPr>
            <p:spPr>
              <a:xfrm>
                <a:off x="909836" y="2636912"/>
                <a:ext cx="2664296" cy="2664296"/>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grpSp>
            <p:nvGrpSpPr>
              <p:cNvPr id="46" name="Group 45"/>
              <p:cNvGrpSpPr/>
              <p:nvPr/>
            </p:nvGrpSpPr>
            <p:grpSpPr>
              <a:xfrm>
                <a:off x="1574566" y="3168585"/>
                <a:ext cx="1351494" cy="1700575"/>
                <a:chOff x="1518491" y="2955679"/>
                <a:chExt cx="1351494" cy="1700575"/>
              </a:xfrm>
            </p:grpSpPr>
            <p:sp>
              <p:nvSpPr>
                <p:cNvPr id="47" name="Shape 4462"/>
                <p:cNvSpPr/>
                <p:nvPr/>
              </p:nvSpPr>
              <p:spPr>
                <a:xfrm>
                  <a:off x="1602641" y="4262651"/>
                  <a:ext cx="1206679" cy="393603"/>
                </a:xfrm>
                <a:custGeom>
                  <a:avLst/>
                  <a:gdLst/>
                  <a:ahLst/>
                  <a:cxnLst>
                    <a:cxn ang="0">
                      <a:pos x="wd2" y="hd2"/>
                    </a:cxn>
                    <a:cxn ang="5400000">
                      <a:pos x="wd2" y="hd2"/>
                    </a:cxn>
                    <a:cxn ang="10800000">
                      <a:pos x="wd2" y="hd2"/>
                    </a:cxn>
                    <a:cxn ang="16200000">
                      <a:pos x="wd2" y="hd2"/>
                    </a:cxn>
                  </a:cxnLst>
                  <a:rect l="0" t="0"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48" name="Shape 4471"/>
                <p:cNvSpPr/>
                <p:nvPr/>
              </p:nvSpPr>
              <p:spPr>
                <a:xfrm>
                  <a:off x="1518491" y="2955679"/>
                  <a:ext cx="1351494" cy="1189623"/>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49" name="Shape 4392"/>
                <p:cNvSpPr/>
                <p:nvPr/>
              </p:nvSpPr>
              <p:spPr>
                <a:xfrm>
                  <a:off x="1917948" y="3212976"/>
                  <a:ext cx="568991" cy="512240"/>
                </a:xfrm>
                <a:custGeom>
                  <a:avLst/>
                  <a:gdLst/>
                  <a:ahLst/>
                  <a:cxnLst>
                    <a:cxn ang="0">
                      <a:pos x="wd2" y="hd2"/>
                    </a:cxn>
                    <a:cxn ang="5400000">
                      <a:pos x="wd2" y="hd2"/>
                    </a:cxn>
                    <a:cxn ang="10800000">
                      <a:pos x="wd2" y="hd2"/>
                    </a:cxn>
                    <a:cxn ang="16200000">
                      <a:pos x="wd2" y="hd2"/>
                    </a:cxn>
                  </a:cxnLst>
                  <a:rect l="0" t="0" r="r" b="b"/>
                  <a:pathLst>
                    <a:path w="21600" h="21600" extrusionOk="0">
                      <a:moveTo>
                        <a:pt x="18360" y="9600"/>
                      </a:moveTo>
                      <a:lnTo>
                        <a:pt x="18360" y="6000"/>
                      </a:lnTo>
                      <a:lnTo>
                        <a:pt x="16200" y="6000"/>
                      </a:lnTo>
                      <a:lnTo>
                        <a:pt x="16200" y="9600"/>
                      </a:lnTo>
                      <a:lnTo>
                        <a:pt x="12961" y="9600"/>
                      </a:lnTo>
                      <a:lnTo>
                        <a:pt x="12961" y="12000"/>
                      </a:lnTo>
                      <a:lnTo>
                        <a:pt x="16200" y="12000"/>
                      </a:lnTo>
                      <a:lnTo>
                        <a:pt x="16200" y="15600"/>
                      </a:lnTo>
                      <a:lnTo>
                        <a:pt x="18360" y="15600"/>
                      </a:lnTo>
                      <a:lnTo>
                        <a:pt x="18360" y="12000"/>
                      </a:lnTo>
                      <a:lnTo>
                        <a:pt x="21600" y="12000"/>
                      </a:lnTo>
                      <a:lnTo>
                        <a:pt x="21600" y="9600"/>
                      </a:lnTo>
                      <a:cubicBezTo>
                        <a:pt x="21600" y="9600"/>
                        <a:pt x="18360" y="9600"/>
                        <a:pt x="18360" y="9600"/>
                      </a:cubicBezTo>
                      <a:close/>
                      <a:moveTo>
                        <a:pt x="13368" y="16137"/>
                      </a:moveTo>
                      <a:cubicBezTo>
                        <a:pt x="10677" y="15059"/>
                        <a:pt x="9817" y="14150"/>
                        <a:pt x="9817" y="12203"/>
                      </a:cubicBezTo>
                      <a:cubicBezTo>
                        <a:pt x="9817" y="11034"/>
                        <a:pt x="10638" y="11415"/>
                        <a:pt x="11000" y="9274"/>
                      </a:cubicBezTo>
                      <a:cubicBezTo>
                        <a:pt x="11149" y="8387"/>
                        <a:pt x="11875" y="9260"/>
                        <a:pt x="12013" y="7233"/>
                      </a:cubicBezTo>
                      <a:cubicBezTo>
                        <a:pt x="12013" y="6425"/>
                        <a:pt x="11617" y="6224"/>
                        <a:pt x="11617" y="6224"/>
                      </a:cubicBezTo>
                      <a:cubicBezTo>
                        <a:pt x="11617" y="6224"/>
                        <a:pt x="11819" y="5028"/>
                        <a:pt x="11897" y="4109"/>
                      </a:cubicBezTo>
                      <a:cubicBezTo>
                        <a:pt x="11995" y="2962"/>
                        <a:pt x="11295" y="0"/>
                        <a:pt x="7560" y="0"/>
                      </a:cubicBezTo>
                      <a:cubicBezTo>
                        <a:pt x="3826" y="0"/>
                        <a:pt x="3125" y="2962"/>
                        <a:pt x="3223" y="4109"/>
                      </a:cubicBezTo>
                      <a:cubicBezTo>
                        <a:pt x="3302" y="5028"/>
                        <a:pt x="3504" y="6224"/>
                        <a:pt x="3504" y="6224"/>
                      </a:cubicBezTo>
                      <a:cubicBezTo>
                        <a:pt x="3504" y="6224"/>
                        <a:pt x="3107" y="6425"/>
                        <a:pt x="3107" y="7233"/>
                      </a:cubicBezTo>
                      <a:cubicBezTo>
                        <a:pt x="3246" y="9260"/>
                        <a:pt x="3972" y="8387"/>
                        <a:pt x="4121" y="9274"/>
                      </a:cubicBezTo>
                      <a:cubicBezTo>
                        <a:pt x="4483" y="11415"/>
                        <a:pt x="5303" y="11034"/>
                        <a:pt x="5303" y="12203"/>
                      </a:cubicBezTo>
                      <a:cubicBezTo>
                        <a:pt x="5303" y="14150"/>
                        <a:pt x="4444" y="15059"/>
                        <a:pt x="1753" y="16137"/>
                      </a:cubicBezTo>
                      <a:cubicBezTo>
                        <a:pt x="1429" y="16267"/>
                        <a:pt x="657" y="16469"/>
                        <a:pt x="0" y="16784"/>
                      </a:cubicBezTo>
                      <a:lnTo>
                        <a:pt x="0" y="21600"/>
                      </a:lnTo>
                      <a:lnTo>
                        <a:pt x="17281" y="21600"/>
                      </a:lnTo>
                      <a:cubicBezTo>
                        <a:pt x="17281" y="21600"/>
                        <a:pt x="17281" y="19825"/>
                        <a:pt x="17281" y="19073"/>
                      </a:cubicBezTo>
                      <a:cubicBezTo>
                        <a:pt x="17281" y="18321"/>
                        <a:pt x="16066" y="17219"/>
                        <a:pt x="13368" y="16137"/>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grpSp>
        </p:grpSp>
        <p:grpSp>
          <p:nvGrpSpPr>
            <p:cNvPr id="39" name="Group 38"/>
            <p:cNvGrpSpPr/>
            <p:nvPr/>
          </p:nvGrpSpPr>
          <p:grpSpPr>
            <a:xfrm>
              <a:off x="2153292" y="4295126"/>
              <a:ext cx="1067712" cy="1350693"/>
              <a:chOff x="6067089" y="2646657"/>
              <a:chExt cx="549070" cy="694593"/>
            </a:xfrm>
          </p:grpSpPr>
          <p:sp>
            <p:nvSpPr>
              <p:cNvPr id="40" name="Oval 39"/>
              <p:cNvSpPr/>
              <p:nvPr/>
            </p:nvSpPr>
            <p:spPr>
              <a:xfrm>
                <a:off x="6113976" y="2684021"/>
                <a:ext cx="455296" cy="453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41" name="Group 40"/>
              <p:cNvGrpSpPr/>
              <p:nvPr/>
            </p:nvGrpSpPr>
            <p:grpSpPr>
              <a:xfrm>
                <a:off x="6067089" y="2646657"/>
                <a:ext cx="549070" cy="694593"/>
                <a:chOff x="4753748" y="2389773"/>
                <a:chExt cx="2797352" cy="3538764"/>
              </a:xfrm>
            </p:grpSpPr>
            <p:sp>
              <p:nvSpPr>
                <p:cNvPr id="42" name="Shape 2306"/>
                <p:cNvSpPr/>
                <p:nvPr/>
              </p:nvSpPr>
              <p:spPr>
                <a:xfrm>
                  <a:off x="5171369" y="4769277"/>
                  <a:ext cx="1061708" cy="1159260"/>
                </a:xfrm>
                <a:custGeom>
                  <a:avLst/>
                  <a:gdLst/>
                  <a:ahLst/>
                  <a:cxnLst>
                    <a:cxn ang="0">
                      <a:pos x="wd2" y="hd2"/>
                    </a:cxn>
                    <a:cxn ang="5400000">
                      <a:pos x="wd2" y="hd2"/>
                    </a:cxn>
                    <a:cxn ang="10800000">
                      <a:pos x="wd2" y="hd2"/>
                    </a:cxn>
                    <a:cxn ang="16200000">
                      <a:pos x="wd2" y="hd2"/>
                    </a:cxn>
                  </a:cxnLst>
                  <a:rect l="0" t="0" r="r" b="b"/>
                  <a:pathLst>
                    <a:path w="21600" h="21600" extrusionOk="0">
                      <a:moveTo>
                        <a:pt x="0" y="18149"/>
                      </a:moveTo>
                      <a:lnTo>
                        <a:pt x="8596" y="0"/>
                      </a:lnTo>
                      <a:lnTo>
                        <a:pt x="21600" y="3491"/>
                      </a:lnTo>
                      <a:lnTo>
                        <a:pt x="13003" y="21600"/>
                      </a:lnTo>
                      <a:lnTo>
                        <a:pt x="8002" y="16708"/>
                      </a:lnTo>
                      <a:lnTo>
                        <a:pt x="0" y="18149"/>
                      </a:lnTo>
                      <a:close/>
                    </a:path>
                  </a:pathLst>
                </a:custGeom>
                <a:solidFill>
                  <a:schemeClr val="accent1"/>
                </a:solidFill>
                <a:ln w="12700">
                  <a:miter lim="400000"/>
                </a:ln>
              </p:spPr>
              <p:txBody>
                <a:bodyPr lIns="26783" tIns="26783" rIns="26783" bIns="2678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sp>
              <p:nvSpPr>
                <p:cNvPr id="43" name="Shape 2307"/>
                <p:cNvSpPr/>
                <p:nvPr/>
              </p:nvSpPr>
              <p:spPr>
                <a:xfrm>
                  <a:off x="6267445" y="4751434"/>
                  <a:ext cx="1021839" cy="1117594"/>
                </a:xfrm>
                <a:custGeom>
                  <a:avLst/>
                  <a:gdLst/>
                  <a:ahLst/>
                  <a:cxnLst>
                    <a:cxn ang="0">
                      <a:pos x="wd2" y="hd2"/>
                    </a:cxn>
                    <a:cxn ang="5400000">
                      <a:pos x="wd2" y="hd2"/>
                    </a:cxn>
                    <a:cxn ang="10800000">
                      <a:pos x="wd2" y="hd2"/>
                    </a:cxn>
                    <a:cxn ang="16200000">
                      <a:pos x="wd2" y="hd2"/>
                    </a:cxn>
                  </a:cxnLst>
                  <a:rect l="0" t="0" r="r" b="b"/>
                  <a:pathLst>
                    <a:path w="21600" h="21600" extrusionOk="0">
                      <a:moveTo>
                        <a:pt x="21600" y="18149"/>
                      </a:moveTo>
                      <a:lnTo>
                        <a:pt x="13019" y="0"/>
                      </a:lnTo>
                      <a:lnTo>
                        <a:pt x="0" y="3491"/>
                      </a:lnTo>
                      <a:lnTo>
                        <a:pt x="8580" y="21600"/>
                      </a:lnTo>
                      <a:lnTo>
                        <a:pt x="13587" y="16708"/>
                      </a:lnTo>
                      <a:lnTo>
                        <a:pt x="21600" y="18149"/>
                      </a:lnTo>
                      <a:close/>
                    </a:path>
                  </a:pathLst>
                </a:custGeom>
                <a:solidFill>
                  <a:schemeClr val="accent1"/>
                </a:solidFill>
                <a:ln w="12700">
                  <a:miter lim="400000"/>
                </a:ln>
              </p:spPr>
              <p:txBody>
                <a:bodyPr lIns="26783" tIns="26783" rIns="26783" bIns="2678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sp>
              <p:nvSpPr>
                <p:cNvPr id="44" name="Shape 2308"/>
                <p:cNvSpPr/>
                <p:nvPr/>
              </p:nvSpPr>
              <p:spPr>
                <a:xfrm>
                  <a:off x="4753748" y="2389773"/>
                  <a:ext cx="2797352" cy="2798062"/>
                </a:xfrm>
                <a:custGeom>
                  <a:avLst/>
                  <a:gdLst/>
                  <a:ahLst/>
                  <a:cxnLst>
                    <a:cxn ang="0">
                      <a:pos x="wd2" y="hd2"/>
                    </a:cxn>
                    <a:cxn ang="5400000">
                      <a:pos x="wd2" y="hd2"/>
                    </a:cxn>
                    <a:cxn ang="10800000">
                      <a:pos x="wd2" y="hd2"/>
                    </a:cxn>
                    <a:cxn ang="16200000">
                      <a:pos x="wd2" y="hd2"/>
                    </a:cxn>
                  </a:cxnLst>
                  <a:rect l="0" t="0" r="r" b="b"/>
                  <a:pathLst>
                    <a:path w="21600" h="21600" extrusionOk="0">
                      <a:moveTo>
                        <a:pt x="2132" y="10737"/>
                      </a:moveTo>
                      <a:cubicBezTo>
                        <a:pt x="2132" y="5977"/>
                        <a:pt x="6001" y="2100"/>
                        <a:pt x="10762" y="2087"/>
                      </a:cubicBezTo>
                      <a:cubicBezTo>
                        <a:pt x="10775" y="2087"/>
                        <a:pt x="10775" y="2087"/>
                        <a:pt x="10775" y="2087"/>
                      </a:cubicBezTo>
                      <a:cubicBezTo>
                        <a:pt x="15549" y="2087"/>
                        <a:pt x="19405" y="5965"/>
                        <a:pt x="19405" y="10737"/>
                      </a:cubicBezTo>
                      <a:cubicBezTo>
                        <a:pt x="19405" y="15511"/>
                        <a:pt x="15549" y="19401"/>
                        <a:pt x="10775" y="19401"/>
                      </a:cubicBezTo>
                      <a:cubicBezTo>
                        <a:pt x="10762" y="19401"/>
                        <a:pt x="10762" y="19401"/>
                        <a:pt x="10762" y="19401"/>
                      </a:cubicBezTo>
                      <a:cubicBezTo>
                        <a:pt x="6001" y="19388"/>
                        <a:pt x="2132" y="15511"/>
                        <a:pt x="2132" y="10737"/>
                      </a:cubicBezTo>
                      <a:close/>
                      <a:moveTo>
                        <a:pt x="10762" y="1516"/>
                      </a:moveTo>
                      <a:cubicBezTo>
                        <a:pt x="10750" y="1528"/>
                        <a:pt x="10750" y="1528"/>
                        <a:pt x="10750" y="1528"/>
                      </a:cubicBezTo>
                      <a:cubicBezTo>
                        <a:pt x="8940" y="24"/>
                        <a:pt x="8940" y="24"/>
                        <a:pt x="8940" y="24"/>
                      </a:cubicBezTo>
                      <a:cubicBezTo>
                        <a:pt x="7762" y="2050"/>
                        <a:pt x="7762" y="2050"/>
                        <a:pt x="7762" y="2050"/>
                      </a:cubicBezTo>
                      <a:cubicBezTo>
                        <a:pt x="5579" y="1205"/>
                        <a:pt x="5579" y="1205"/>
                        <a:pt x="5579" y="1205"/>
                      </a:cubicBezTo>
                      <a:cubicBezTo>
                        <a:pt x="5121" y="3517"/>
                        <a:pt x="5121" y="3517"/>
                        <a:pt x="5121" y="3517"/>
                      </a:cubicBezTo>
                      <a:cubicBezTo>
                        <a:pt x="2765" y="3430"/>
                        <a:pt x="2765" y="3430"/>
                        <a:pt x="2765" y="3430"/>
                      </a:cubicBezTo>
                      <a:cubicBezTo>
                        <a:pt x="3087" y="5754"/>
                        <a:pt x="3087" y="5754"/>
                        <a:pt x="3087" y="5754"/>
                      </a:cubicBezTo>
                      <a:cubicBezTo>
                        <a:pt x="855" y="6450"/>
                        <a:pt x="855" y="6450"/>
                        <a:pt x="855" y="6450"/>
                      </a:cubicBezTo>
                      <a:cubicBezTo>
                        <a:pt x="1884" y="8538"/>
                        <a:pt x="1884" y="8538"/>
                        <a:pt x="1884" y="8538"/>
                      </a:cubicBezTo>
                      <a:cubicBezTo>
                        <a:pt x="0" y="9905"/>
                        <a:pt x="0" y="9905"/>
                        <a:pt x="0" y="9905"/>
                      </a:cubicBezTo>
                      <a:cubicBezTo>
                        <a:pt x="1661" y="11559"/>
                        <a:pt x="1661" y="11559"/>
                        <a:pt x="1661" y="11559"/>
                      </a:cubicBezTo>
                      <a:cubicBezTo>
                        <a:pt x="322" y="13485"/>
                        <a:pt x="322" y="13485"/>
                        <a:pt x="322" y="13485"/>
                      </a:cubicBezTo>
                      <a:cubicBezTo>
                        <a:pt x="2430" y="14479"/>
                        <a:pt x="2430" y="14479"/>
                        <a:pt x="2430" y="14479"/>
                      </a:cubicBezTo>
                      <a:cubicBezTo>
                        <a:pt x="1773" y="16754"/>
                        <a:pt x="1773" y="16754"/>
                        <a:pt x="1773" y="16754"/>
                      </a:cubicBezTo>
                      <a:cubicBezTo>
                        <a:pt x="4104" y="17015"/>
                        <a:pt x="4104" y="17015"/>
                        <a:pt x="4104" y="17015"/>
                      </a:cubicBezTo>
                      <a:cubicBezTo>
                        <a:pt x="4203" y="19351"/>
                        <a:pt x="4203" y="19351"/>
                        <a:pt x="4203" y="19351"/>
                      </a:cubicBezTo>
                      <a:cubicBezTo>
                        <a:pt x="6497" y="18854"/>
                        <a:pt x="6497" y="18854"/>
                        <a:pt x="6497" y="18854"/>
                      </a:cubicBezTo>
                      <a:cubicBezTo>
                        <a:pt x="7365" y="21041"/>
                        <a:pt x="7365" y="21041"/>
                        <a:pt x="7365" y="21041"/>
                      </a:cubicBezTo>
                      <a:cubicBezTo>
                        <a:pt x="9361" y="19811"/>
                        <a:pt x="9361" y="19811"/>
                        <a:pt x="9361" y="19811"/>
                      </a:cubicBezTo>
                      <a:cubicBezTo>
                        <a:pt x="10762" y="21451"/>
                        <a:pt x="10762" y="21451"/>
                        <a:pt x="10762" y="21451"/>
                      </a:cubicBezTo>
                      <a:cubicBezTo>
                        <a:pt x="10886" y="21600"/>
                        <a:pt x="10886" y="21600"/>
                        <a:pt x="10886" y="21600"/>
                      </a:cubicBezTo>
                      <a:cubicBezTo>
                        <a:pt x="12387" y="19798"/>
                        <a:pt x="12387" y="19798"/>
                        <a:pt x="12387" y="19798"/>
                      </a:cubicBezTo>
                      <a:cubicBezTo>
                        <a:pt x="14408" y="20979"/>
                        <a:pt x="14408" y="20979"/>
                        <a:pt x="14408" y="20979"/>
                      </a:cubicBezTo>
                      <a:cubicBezTo>
                        <a:pt x="15226" y="18792"/>
                        <a:pt x="15226" y="18792"/>
                        <a:pt x="15226" y="18792"/>
                      </a:cubicBezTo>
                      <a:cubicBezTo>
                        <a:pt x="17520" y="19264"/>
                        <a:pt x="17520" y="19264"/>
                        <a:pt x="17520" y="19264"/>
                      </a:cubicBezTo>
                      <a:cubicBezTo>
                        <a:pt x="17607" y="16915"/>
                        <a:pt x="17607" y="16915"/>
                        <a:pt x="17607" y="16915"/>
                      </a:cubicBezTo>
                      <a:cubicBezTo>
                        <a:pt x="19926" y="16617"/>
                        <a:pt x="19926" y="16617"/>
                        <a:pt x="19926" y="16617"/>
                      </a:cubicBezTo>
                      <a:cubicBezTo>
                        <a:pt x="19231" y="14367"/>
                        <a:pt x="19231" y="14367"/>
                        <a:pt x="19231" y="14367"/>
                      </a:cubicBezTo>
                      <a:cubicBezTo>
                        <a:pt x="21327" y="13336"/>
                        <a:pt x="21327" y="13336"/>
                        <a:pt x="21327" y="13336"/>
                      </a:cubicBezTo>
                      <a:cubicBezTo>
                        <a:pt x="19963" y="11422"/>
                        <a:pt x="19963" y="11422"/>
                        <a:pt x="19963" y="11422"/>
                      </a:cubicBezTo>
                      <a:cubicBezTo>
                        <a:pt x="21600" y="9768"/>
                        <a:pt x="21600" y="9768"/>
                        <a:pt x="21600" y="9768"/>
                      </a:cubicBezTo>
                      <a:cubicBezTo>
                        <a:pt x="19690" y="8413"/>
                        <a:pt x="19690" y="8413"/>
                        <a:pt x="19690" y="8413"/>
                      </a:cubicBezTo>
                      <a:cubicBezTo>
                        <a:pt x="20694" y="6301"/>
                        <a:pt x="20694" y="6301"/>
                        <a:pt x="20694" y="6301"/>
                      </a:cubicBezTo>
                      <a:cubicBezTo>
                        <a:pt x="18450" y="5654"/>
                        <a:pt x="18450" y="5654"/>
                        <a:pt x="18450" y="5654"/>
                      </a:cubicBezTo>
                      <a:cubicBezTo>
                        <a:pt x="18735" y="3305"/>
                        <a:pt x="18735" y="3305"/>
                        <a:pt x="18735" y="3305"/>
                      </a:cubicBezTo>
                      <a:cubicBezTo>
                        <a:pt x="16379" y="3430"/>
                        <a:pt x="16379" y="3430"/>
                        <a:pt x="16379" y="3430"/>
                      </a:cubicBezTo>
                      <a:cubicBezTo>
                        <a:pt x="15896" y="1130"/>
                        <a:pt x="15896" y="1130"/>
                        <a:pt x="15896" y="1130"/>
                      </a:cubicBezTo>
                      <a:cubicBezTo>
                        <a:pt x="13726" y="2013"/>
                        <a:pt x="13726" y="2013"/>
                        <a:pt x="13726" y="2013"/>
                      </a:cubicBezTo>
                      <a:cubicBezTo>
                        <a:pt x="12511" y="0"/>
                        <a:pt x="12511" y="0"/>
                        <a:pt x="12511" y="0"/>
                      </a:cubicBezTo>
                      <a:cubicBezTo>
                        <a:pt x="10762" y="1516"/>
                        <a:pt x="10762" y="1516"/>
                        <a:pt x="10762" y="1516"/>
                      </a:cubicBezTo>
                      <a:close/>
                    </a:path>
                  </a:pathLst>
                </a:custGeom>
                <a:solidFill>
                  <a:schemeClr val="accent1">
                    <a:lumMod val="75000"/>
                  </a:schemeClr>
                </a:solidFill>
                <a:ln w="12700" cap="flat">
                  <a:noFill/>
                  <a:miter lim="400000"/>
                </a:ln>
                <a:effectLst/>
              </p:spPr>
              <p:txBody>
                <a:bodyPr wrap="square" lIns="20091" tIns="20091" rIns="20091" bIns="20091"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grpSp>
        </p:grpSp>
      </p:grpSp>
      <p:cxnSp>
        <p:nvCxnSpPr>
          <p:cNvPr id="50" name="Straight Connector 49"/>
          <p:cNvCxnSpPr/>
          <p:nvPr/>
        </p:nvCxnSpPr>
        <p:spPr>
          <a:xfrm flipV="1">
            <a:off x="3552041" y="3334414"/>
            <a:ext cx="3595535" cy="861"/>
          </a:xfrm>
          <a:prstGeom prst="line">
            <a:avLst/>
          </a:prstGeom>
          <a:ln w="38100"/>
          <a:effectLst>
            <a:reflection blurRad="6350" stA="50000" endA="295" endPos="92000" dist="1016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534858" y="2571750"/>
            <a:ext cx="3612718" cy="71558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mn-MN" sz="1350" dirty="0">
                <a:latin typeface="+mj-lt"/>
                <a:cs typeface="Calibri"/>
              </a:rPr>
              <a:t>Өргөдөл, хүсэлтийн хариу, олгосон эрх, гэрчилгээ, баримт бичигийг төрийн ажилтаны тоон гарын үсэг ашиглан хариу илгээх</a:t>
            </a:r>
            <a:endParaRPr lang="mn-MN" sz="1500" dirty="0">
              <a:latin typeface="Calibri"/>
              <a:cs typeface="Calibri"/>
            </a:endParaRPr>
          </a:p>
        </p:txBody>
      </p:sp>
      <p:sp>
        <p:nvSpPr>
          <p:cNvPr id="52" name="Shape 2306"/>
          <p:cNvSpPr/>
          <p:nvPr/>
        </p:nvSpPr>
        <p:spPr>
          <a:xfrm flipV="1">
            <a:off x="3007668" y="3803981"/>
            <a:ext cx="44456" cy="48541"/>
          </a:xfrm>
          <a:custGeom>
            <a:avLst/>
            <a:gdLst/>
            <a:ahLst/>
            <a:cxnLst>
              <a:cxn ang="0">
                <a:pos x="wd2" y="hd2"/>
              </a:cxn>
              <a:cxn ang="5400000">
                <a:pos x="wd2" y="hd2"/>
              </a:cxn>
              <a:cxn ang="10800000">
                <a:pos x="wd2" y="hd2"/>
              </a:cxn>
              <a:cxn ang="16200000">
                <a:pos x="wd2" y="hd2"/>
              </a:cxn>
            </a:cxnLst>
            <a:rect l="0" t="0" r="r" b="b"/>
            <a:pathLst>
              <a:path w="21600" h="21600" extrusionOk="0">
                <a:moveTo>
                  <a:pt x="0" y="18149"/>
                </a:moveTo>
                <a:lnTo>
                  <a:pt x="8596" y="0"/>
                </a:lnTo>
                <a:lnTo>
                  <a:pt x="21600" y="3491"/>
                </a:lnTo>
                <a:lnTo>
                  <a:pt x="13003" y="21600"/>
                </a:lnTo>
                <a:lnTo>
                  <a:pt x="8002" y="16708"/>
                </a:lnTo>
                <a:lnTo>
                  <a:pt x="0" y="18149"/>
                </a:lnTo>
                <a:close/>
              </a:path>
            </a:pathLst>
          </a:custGeom>
          <a:solidFill>
            <a:schemeClr val="accent1"/>
          </a:solidFill>
          <a:ln w="12700">
            <a:miter lim="400000"/>
          </a:ln>
        </p:spPr>
        <p:txBody>
          <a:bodyPr lIns="26783" tIns="26783" rIns="26783" bIns="2678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sp>
        <p:nvSpPr>
          <p:cNvPr id="53" name="Text Box 3"/>
          <p:cNvSpPr txBox="1">
            <a:spLocks noChangeArrowheads="1"/>
          </p:cNvSpPr>
          <p:nvPr/>
        </p:nvSpPr>
        <p:spPr bwMode="auto">
          <a:xfrm>
            <a:off x="3492529" y="1932661"/>
            <a:ext cx="3941865" cy="486384"/>
          </a:xfrm>
          <a:prstGeom prst="rect">
            <a:avLst/>
          </a:prstGeom>
          <a:noFill/>
          <a:ln w="9525">
            <a:noFill/>
            <a:round/>
            <a:headEnd/>
            <a:tailEnd/>
          </a:ln>
          <a:effectLst/>
        </p:spPr>
        <p:txBody>
          <a:bodyPr wrap="square" lIns="67500" tIns="35100" rIns="67500" bIns="351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mn-MN" sz="1350" dirty="0"/>
              <a:t>Өргөдөл, хүсэлт, материал, цахим баримт бичигийг тоон гарын үсгээр баталгаажуулан илгээх </a:t>
            </a:r>
          </a:p>
        </p:txBody>
      </p:sp>
      <p:sp>
        <p:nvSpPr>
          <p:cNvPr id="66" name="Oval 65"/>
          <p:cNvSpPr/>
          <p:nvPr/>
        </p:nvSpPr>
        <p:spPr>
          <a:xfrm>
            <a:off x="2975631" y="1306557"/>
            <a:ext cx="352568" cy="350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67" name="Shape 2306"/>
          <p:cNvSpPr/>
          <p:nvPr/>
        </p:nvSpPr>
        <p:spPr>
          <a:xfrm>
            <a:off x="3002798" y="1591408"/>
            <a:ext cx="161375" cy="176201"/>
          </a:xfrm>
          <a:custGeom>
            <a:avLst/>
            <a:gdLst/>
            <a:ahLst/>
            <a:cxnLst>
              <a:cxn ang="0">
                <a:pos x="wd2" y="hd2"/>
              </a:cxn>
              <a:cxn ang="5400000">
                <a:pos x="wd2" y="hd2"/>
              </a:cxn>
              <a:cxn ang="10800000">
                <a:pos x="wd2" y="hd2"/>
              </a:cxn>
              <a:cxn ang="16200000">
                <a:pos x="wd2" y="hd2"/>
              </a:cxn>
            </a:cxnLst>
            <a:rect l="0" t="0" r="r" b="b"/>
            <a:pathLst>
              <a:path w="21600" h="21600" extrusionOk="0">
                <a:moveTo>
                  <a:pt x="0" y="18149"/>
                </a:moveTo>
                <a:lnTo>
                  <a:pt x="8596" y="0"/>
                </a:lnTo>
                <a:lnTo>
                  <a:pt x="21600" y="3491"/>
                </a:lnTo>
                <a:lnTo>
                  <a:pt x="13003" y="21600"/>
                </a:lnTo>
                <a:lnTo>
                  <a:pt x="8002" y="16708"/>
                </a:lnTo>
                <a:lnTo>
                  <a:pt x="0" y="18149"/>
                </a:lnTo>
                <a:close/>
              </a:path>
            </a:pathLst>
          </a:custGeom>
          <a:solidFill>
            <a:schemeClr val="accent1"/>
          </a:solidFill>
          <a:ln w="12700">
            <a:miter lim="400000"/>
          </a:ln>
        </p:spPr>
        <p:txBody>
          <a:bodyPr lIns="26783" tIns="26783" rIns="26783" bIns="2678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sp>
        <p:nvSpPr>
          <p:cNvPr id="68" name="Shape 2307"/>
          <p:cNvSpPr/>
          <p:nvPr/>
        </p:nvSpPr>
        <p:spPr>
          <a:xfrm>
            <a:off x="3169396" y="1588696"/>
            <a:ext cx="155315" cy="169868"/>
          </a:xfrm>
          <a:custGeom>
            <a:avLst/>
            <a:gdLst/>
            <a:ahLst/>
            <a:cxnLst>
              <a:cxn ang="0">
                <a:pos x="wd2" y="hd2"/>
              </a:cxn>
              <a:cxn ang="5400000">
                <a:pos x="wd2" y="hd2"/>
              </a:cxn>
              <a:cxn ang="10800000">
                <a:pos x="wd2" y="hd2"/>
              </a:cxn>
              <a:cxn ang="16200000">
                <a:pos x="wd2" y="hd2"/>
              </a:cxn>
            </a:cxnLst>
            <a:rect l="0" t="0" r="r" b="b"/>
            <a:pathLst>
              <a:path w="21600" h="21600" extrusionOk="0">
                <a:moveTo>
                  <a:pt x="21600" y="18149"/>
                </a:moveTo>
                <a:lnTo>
                  <a:pt x="13019" y="0"/>
                </a:lnTo>
                <a:lnTo>
                  <a:pt x="0" y="3491"/>
                </a:lnTo>
                <a:lnTo>
                  <a:pt x="8580" y="21600"/>
                </a:lnTo>
                <a:lnTo>
                  <a:pt x="13587" y="16708"/>
                </a:lnTo>
                <a:lnTo>
                  <a:pt x="21600" y="18149"/>
                </a:lnTo>
                <a:close/>
              </a:path>
            </a:pathLst>
          </a:custGeom>
          <a:solidFill>
            <a:schemeClr val="accent1"/>
          </a:solidFill>
          <a:ln w="12700">
            <a:miter lim="400000"/>
          </a:ln>
        </p:spPr>
        <p:txBody>
          <a:bodyPr lIns="26783" tIns="26783" rIns="26783" bIns="2678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sp>
        <p:nvSpPr>
          <p:cNvPr id="69" name="Shape 2308"/>
          <p:cNvSpPr/>
          <p:nvPr/>
        </p:nvSpPr>
        <p:spPr>
          <a:xfrm>
            <a:off x="2939322" y="1229737"/>
            <a:ext cx="425184" cy="425290"/>
          </a:xfrm>
          <a:custGeom>
            <a:avLst/>
            <a:gdLst/>
            <a:ahLst/>
            <a:cxnLst>
              <a:cxn ang="0">
                <a:pos x="wd2" y="hd2"/>
              </a:cxn>
              <a:cxn ang="5400000">
                <a:pos x="wd2" y="hd2"/>
              </a:cxn>
              <a:cxn ang="10800000">
                <a:pos x="wd2" y="hd2"/>
              </a:cxn>
              <a:cxn ang="16200000">
                <a:pos x="wd2" y="hd2"/>
              </a:cxn>
            </a:cxnLst>
            <a:rect l="0" t="0" r="r" b="b"/>
            <a:pathLst>
              <a:path w="21600" h="21600" extrusionOk="0">
                <a:moveTo>
                  <a:pt x="2132" y="10737"/>
                </a:moveTo>
                <a:cubicBezTo>
                  <a:pt x="2132" y="5977"/>
                  <a:pt x="6001" y="2100"/>
                  <a:pt x="10762" y="2087"/>
                </a:cubicBezTo>
                <a:cubicBezTo>
                  <a:pt x="10775" y="2087"/>
                  <a:pt x="10775" y="2087"/>
                  <a:pt x="10775" y="2087"/>
                </a:cubicBezTo>
                <a:cubicBezTo>
                  <a:pt x="15549" y="2087"/>
                  <a:pt x="19405" y="5965"/>
                  <a:pt x="19405" y="10737"/>
                </a:cubicBezTo>
                <a:cubicBezTo>
                  <a:pt x="19405" y="15511"/>
                  <a:pt x="15549" y="19401"/>
                  <a:pt x="10775" y="19401"/>
                </a:cubicBezTo>
                <a:cubicBezTo>
                  <a:pt x="10762" y="19401"/>
                  <a:pt x="10762" y="19401"/>
                  <a:pt x="10762" y="19401"/>
                </a:cubicBezTo>
                <a:cubicBezTo>
                  <a:pt x="6001" y="19388"/>
                  <a:pt x="2132" y="15511"/>
                  <a:pt x="2132" y="10737"/>
                </a:cubicBezTo>
                <a:close/>
                <a:moveTo>
                  <a:pt x="10762" y="1516"/>
                </a:moveTo>
                <a:cubicBezTo>
                  <a:pt x="10750" y="1528"/>
                  <a:pt x="10750" y="1528"/>
                  <a:pt x="10750" y="1528"/>
                </a:cubicBezTo>
                <a:cubicBezTo>
                  <a:pt x="8940" y="24"/>
                  <a:pt x="8940" y="24"/>
                  <a:pt x="8940" y="24"/>
                </a:cubicBezTo>
                <a:cubicBezTo>
                  <a:pt x="7762" y="2050"/>
                  <a:pt x="7762" y="2050"/>
                  <a:pt x="7762" y="2050"/>
                </a:cubicBezTo>
                <a:cubicBezTo>
                  <a:pt x="5579" y="1205"/>
                  <a:pt x="5579" y="1205"/>
                  <a:pt x="5579" y="1205"/>
                </a:cubicBezTo>
                <a:cubicBezTo>
                  <a:pt x="5121" y="3517"/>
                  <a:pt x="5121" y="3517"/>
                  <a:pt x="5121" y="3517"/>
                </a:cubicBezTo>
                <a:cubicBezTo>
                  <a:pt x="2765" y="3430"/>
                  <a:pt x="2765" y="3430"/>
                  <a:pt x="2765" y="3430"/>
                </a:cubicBezTo>
                <a:cubicBezTo>
                  <a:pt x="3087" y="5754"/>
                  <a:pt x="3087" y="5754"/>
                  <a:pt x="3087" y="5754"/>
                </a:cubicBezTo>
                <a:cubicBezTo>
                  <a:pt x="855" y="6450"/>
                  <a:pt x="855" y="6450"/>
                  <a:pt x="855" y="6450"/>
                </a:cubicBezTo>
                <a:cubicBezTo>
                  <a:pt x="1884" y="8538"/>
                  <a:pt x="1884" y="8538"/>
                  <a:pt x="1884" y="8538"/>
                </a:cubicBezTo>
                <a:cubicBezTo>
                  <a:pt x="0" y="9905"/>
                  <a:pt x="0" y="9905"/>
                  <a:pt x="0" y="9905"/>
                </a:cubicBezTo>
                <a:cubicBezTo>
                  <a:pt x="1661" y="11559"/>
                  <a:pt x="1661" y="11559"/>
                  <a:pt x="1661" y="11559"/>
                </a:cubicBezTo>
                <a:cubicBezTo>
                  <a:pt x="322" y="13485"/>
                  <a:pt x="322" y="13485"/>
                  <a:pt x="322" y="13485"/>
                </a:cubicBezTo>
                <a:cubicBezTo>
                  <a:pt x="2430" y="14479"/>
                  <a:pt x="2430" y="14479"/>
                  <a:pt x="2430" y="14479"/>
                </a:cubicBezTo>
                <a:cubicBezTo>
                  <a:pt x="1773" y="16754"/>
                  <a:pt x="1773" y="16754"/>
                  <a:pt x="1773" y="16754"/>
                </a:cubicBezTo>
                <a:cubicBezTo>
                  <a:pt x="4104" y="17015"/>
                  <a:pt x="4104" y="17015"/>
                  <a:pt x="4104" y="17015"/>
                </a:cubicBezTo>
                <a:cubicBezTo>
                  <a:pt x="4203" y="19351"/>
                  <a:pt x="4203" y="19351"/>
                  <a:pt x="4203" y="19351"/>
                </a:cubicBezTo>
                <a:cubicBezTo>
                  <a:pt x="6497" y="18854"/>
                  <a:pt x="6497" y="18854"/>
                  <a:pt x="6497" y="18854"/>
                </a:cubicBezTo>
                <a:cubicBezTo>
                  <a:pt x="7365" y="21041"/>
                  <a:pt x="7365" y="21041"/>
                  <a:pt x="7365" y="21041"/>
                </a:cubicBezTo>
                <a:cubicBezTo>
                  <a:pt x="9361" y="19811"/>
                  <a:pt x="9361" y="19811"/>
                  <a:pt x="9361" y="19811"/>
                </a:cubicBezTo>
                <a:cubicBezTo>
                  <a:pt x="10762" y="21451"/>
                  <a:pt x="10762" y="21451"/>
                  <a:pt x="10762" y="21451"/>
                </a:cubicBezTo>
                <a:cubicBezTo>
                  <a:pt x="10886" y="21600"/>
                  <a:pt x="10886" y="21600"/>
                  <a:pt x="10886" y="21600"/>
                </a:cubicBezTo>
                <a:cubicBezTo>
                  <a:pt x="12387" y="19798"/>
                  <a:pt x="12387" y="19798"/>
                  <a:pt x="12387" y="19798"/>
                </a:cubicBezTo>
                <a:cubicBezTo>
                  <a:pt x="14408" y="20979"/>
                  <a:pt x="14408" y="20979"/>
                  <a:pt x="14408" y="20979"/>
                </a:cubicBezTo>
                <a:cubicBezTo>
                  <a:pt x="15226" y="18792"/>
                  <a:pt x="15226" y="18792"/>
                  <a:pt x="15226" y="18792"/>
                </a:cubicBezTo>
                <a:cubicBezTo>
                  <a:pt x="17520" y="19264"/>
                  <a:pt x="17520" y="19264"/>
                  <a:pt x="17520" y="19264"/>
                </a:cubicBezTo>
                <a:cubicBezTo>
                  <a:pt x="17607" y="16915"/>
                  <a:pt x="17607" y="16915"/>
                  <a:pt x="17607" y="16915"/>
                </a:cubicBezTo>
                <a:cubicBezTo>
                  <a:pt x="19926" y="16617"/>
                  <a:pt x="19926" y="16617"/>
                  <a:pt x="19926" y="16617"/>
                </a:cubicBezTo>
                <a:cubicBezTo>
                  <a:pt x="19231" y="14367"/>
                  <a:pt x="19231" y="14367"/>
                  <a:pt x="19231" y="14367"/>
                </a:cubicBezTo>
                <a:cubicBezTo>
                  <a:pt x="21327" y="13336"/>
                  <a:pt x="21327" y="13336"/>
                  <a:pt x="21327" y="13336"/>
                </a:cubicBezTo>
                <a:cubicBezTo>
                  <a:pt x="19963" y="11422"/>
                  <a:pt x="19963" y="11422"/>
                  <a:pt x="19963" y="11422"/>
                </a:cubicBezTo>
                <a:cubicBezTo>
                  <a:pt x="21600" y="9768"/>
                  <a:pt x="21600" y="9768"/>
                  <a:pt x="21600" y="9768"/>
                </a:cubicBezTo>
                <a:cubicBezTo>
                  <a:pt x="19690" y="8413"/>
                  <a:pt x="19690" y="8413"/>
                  <a:pt x="19690" y="8413"/>
                </a:cubicBezTo>
                <a:cubicBezTo>
                  <a:pt x="20694" y="6301"/>
                  <a:pt x="20694" y="6301"/>
                  <a:pt x="20694" y="6301"/>
                </a:cubicBezTo>
                <a:cubicBezTo>
                  <a:pt x="18450" y="5654"/>
                  <a:pt x="18450" y="5654"/>
                  <a:pt x="18450" y="5654"/>
                </a:cubicBezTo>
                <a:cubicBezTo>
                  <a:pt x="18735" y="3305"/>
                  <a:pt x="18735" y="3305"/>
                  <a:pt x="18735" y="3305"/>
                </a:cubicBezTo>
                <a:cubicBezTo>
                  <a:pt x="16379" y="3430"/>
                  <a:pt x="16379" y="3430"/>
                  <a:pt x="16379" y="3430"/>
                </a:cubicBezTo>
                <a:cubicBezTo>
                  <a:pt x="15896" y="1130"/>
                  <a:pt x="15896" y="1130"/>
                  <a:pt x="15896" y="1130"/>
                </a:cubicBezTo>
                <a:cubicBezTo>
                  <a:pt x="13726" y="2013"/>
                  <a:pt x="13726" y="2013"/>
                  <a:pt x="13726" y="2013"/>
                </a:cubicBezTo>
                <a:cubicBezTo>
                  <a:pt x="12511" y="0"/>
                  <a:pt x="12511" y="0"/>
                  <a:pt x="12511" y="0"/>
                </a:cubicBezTo>
                <a:cubicBezTo>
                  <a:pt x="10762" y="1516"/>
                  <a:pt x="10762" y="1516"/>
                  <a:pt x="10762" y="1516"/>
                </a:cubicBezTo>
                <a:close/>
              </a:path>
            </a:pathLst>
          </a:custGeom>
          <a:solidFill>
            <a:schemeClr val="accent1">
              <a:lumMod val="75000"/>
            </a:schemeClr>
          </a:solidFill>
          <a:ln w="12700" cap="flat">
            <a:noFill/>
            <a:miter lim="400000"/>
          </a:ln>
          <a:effectLst/>
        </p:spPr>
        <p:txBody>
          <a:bodyPr wrap="square" lIns="20091" tIns="20091" rIns="20091" bIns="20091"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grpSp>
        <p:nvGrpSpPr>
          <p:cNvPr id="76" name="Group 75"/>
          <p:cNvGrpSpPr/>
          <p:nvPr/>
        </p:nvGrpSpPr>
        <p:grpSpPr>
          <a:xfrm>
            <a:off x="2975630" y="2807385"/>
            <a:ext cx="425184" cy="537872"/>
            <a:chOff x="2443506" y="5759477"/>
            <a:chExt cx="566912" cy="717163"/>
          </a:xfrm>
        </p:grpSpPr>
        <p:sp>
          <p:nvSpPr>
            <p:cNvPr id="72" name="Oval 71"/>
            <p:cNvSpPr/>
            <p:nvPr/>
          </p:nvSpPr>
          <p:spPr>
            <a:xfrm>
              <a:off x="2491917" y="5798055"/>
              <a:ext cx="470091" cy="467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73" name="Shape 2306"/>
            <p:cNvSpPr/>
            <p:nvPr/>
          </p:nvSpPr>
          <p:spPr>
            <a:xfrm>
              <a:off x="2528141" y="6241705"/>
              <a:ext cx="215166" cy="234935"/>
            </a:xfrm>
            <a:custGeom>
              <a:avLst/>
              <a:gdLst/>
              <a:ahLst/>
              <a:cxnLst>
                <a:cxn ang="0">
                  <a:pos x="wd2" y="hd2"/>
                </a:cxn>
                <a:cxn ang="5400000">
                  <a:pos x="wd2" y="hd2"/>
                </a:cxn>
                <a:cxn ang="10800000">
                  <a:pos x="wd2" y="hd2"/>
                </a:cxn>
                <a:cxn ang="16200000">
                  <a:pos x="wd2" y="hd2"/>
                </a:cxn>
              </a:cxnLst>
              <a:rect l="0" t="0" r="r" b="b"/>
              <a:pathLst>
                <a:path w="21600" h="21600" extrusionOk="0">
                  <a:moveTo>
                    <a:pt x="0" y="18149"/>
                  </a:moveTo>
                  <a:lnTo>
                    <a:pt x="8596" y="0"/>
                  </a:lnTo>
                  <a:lnTo>
                    <a:pt x="21600" y="3491"/>
                  </a:lnTo>
                  <a:lnTo>
                    <a:pt x="13003" y="21600"/>
                  </a:lnTo>
                  <a:lnTo>
                    <a:pt x="8002" y="16708"/>
                  </a:lnTo>
                  <a:lnTo>
                    <a:pt x="0" y="18149"/>
                  </a:lnTo>
                  <a:close/>
                </a:path>
              </a:pathLst>
            </a:custGeom>
            <a:solidFill>
              <a:schemeClr val="accent1"/>
            </a:solidFill>
            <a:ln w="12700">
              <a:miter lim="400000"/>
            </a:ln>
          </p:spPr>
          <p:txBody>
            <a:bodyPr lIns="26783" tIns="26783" rIns="26783" bIns="2678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sp>
          <p:nvSpPr>
            <p:cNvPr id="74" name="Shape 2307"/>
            <p:cNvSpPr/>
            <p:nvPr/>
          </p:nvSpPr>
          <p:spPr>
            <a:xfrm>
              <a:off x="2750272" y="6238089"/>
              <a:ext cx="207086" cy="226491"/>
            </a:xfrm>
            <a:custGeom>
              <a:avLst/>
              <a:gdLst/>
              <a:ahLst/>
              <a:cxnLst>
                <a:cxn ang="0">
                  <a:pos x="wd2" y="hd2"/>
                </a:cxn>
                <a:cxn ang="5400000">
                  <a:pos x="wd2" y="hd2"/>
                </a:cxn>
                <a:cxn ang="10800000">
                  <a:pos x="wd2" y="hd2"/>
                </a:cxn>
                <a:cxn ang="16200000">
                  <a:pos x="wd2" y="hd2"/>
                </a:cxn>
              </a:cxnLst>
              <a:rect l="0" t="0" r="r" b="b"/>
              <a:pathLst>
                <a:path w="21600" h="21600" extrusionOk="0">
                  <a:moveTo>
                    <a:pt x="21600" y="18149"/>
                  </a:moveTo>
                  <a:lnTo>
                    <a:pt x="13019" y="0"/>
                  </a:lnTo>
                  <a:lnTo>
                    <a:pt x="0" y="3491"/>
                  </a:lnTo>
                  <a:lnTo>
                    <a:pt x="8580" y="21600"/>
                  </a:lnTo>
                  <a:lnTo>
                    <a:pt x="13587" y="16708"/>
                  </a:lnTo>
                  <a:lnTo>
                    <a:pt x="21600" y="18149"/>
                  </a:lnTo>
                  <a:close/>
                </a:path>
              </a:pathLst>
            </a:custGeom>
            <a:solidFill>
              <a:schemeClr val="accent1"/>
            </a:solidFill>
            <a:ln w="12700">
              <a:miter lim="400000"/>
            </a:ln>
          </p:spPr>
          <p:txBody>
            <a:bodyPr lIns="26783" tIns="26783" rIns="26783" bIns="2678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sp>
          <p:nvSpPr>
            <p:cNvPr id="75" name="Shape 2308"/>
            <p:cNvSpPr/>
            <p:nvPr/>
          </p:nvSpPr>
          <p:spPr>
            <a:xfrm>
              <a:off x="2443506" y="5759477"/>
              <a:ext cx="566912" cy="567053"/>
            </a:xfrm>
            <a:custGeom>
              <a:avLst/>
              <a:gdLst/>
              <a:ahLst/>
              <a:cxnLst>
                <a:cxn ang="0">
                  <a:pos x="wd2" y="hd2"/>
                </a:cxn>
                <a:cxn ang="5400000">
                  <a:pos x="wd2" y="hd2"/>
                </a:cxn>
                <a:cxn ang="10800000">
                  <a:pos x="wd2" y="hd2"/>
                </a:cxn>
                <a:cxn ang="16200000">
                  <a:pos x="wd2" y="hd2"/>
                </a:cxn>
              </a:cxnLst>
              <a:rect l="0" t="0" r="r" b="b"/>
              <a:pathLst>
                <a:path w="21600" h="21600" extrusionOk="0">
                  <a:moveTo>
                    <a:pt x="2132" y="10737"/>
                  </a:moveTo>
                  <a:cubicBezTo>
                    <a:pt x="2132" y="5977"/>
                    <a:pt x="6001" y="2100"/>
                    <a:pt x="10762" y="2087"/>
                  </a:cubicBezTo>
                  <a:cubicBezTo>
                    <a:pt x="10775" y="2087"/>
                    <a:pt x="10775" y="2087"/>
                    <a:pt x="10775" y="2087"/>
                  </a:cubicBezTo>
                  <a:cubicBezTo>
                    <a:pt x="15549" y="2087"/>
                    <a:pt x="19405" y="5965"/>
                    <a:pt x="19405" y="10737"/>
                  </a:cubicBezTo>
                  <a:cubicBezTo>
                    <a:pt x="19405" y="15511"/>
                    <a:pt x="15549" y="19401"/>
                    <a:pt x="10775" y="19401"/>
                  </a:cubicBezTo>
                  <a:cubicBezTo>
                    <a:pt x="10762" y="19401"/>
                    <a:pt x="10762" y="19401"/>
                    <a:pt x="10762" y="19401"/>
                  </a:cubicBezTo>
                  <a:cubicBezTo>
                    <a:pt x="6001" y="19388"/>
                    <a:pt x="2132" y="15511"/>
                    <a:pt x="2132" y="10737"/>
                  </a:cubicBezTo>
                  <a:close/>
                  <a:moveTo>
                    <a:pt x="10762" y="1516"/>
                  </a:moveTo>
                  <a:cubicBezTo>
                    <a:pt x="10750" y="1528"/>
                    <a:pt x="10750" y="1528"/>
                    <a:pt x="10750" y="1528"/>
                  </a:cubicBezTo>
                  <a:cubicBezTo>
                    <a:pt x="8940" y="24"/>
                    <a:pt x="8940" y="24"/>
                    <a:pt x="8940" y="24"/>
                  </a:cubicBezTo>
                  <a:cubicBezTo>
                    <a:pt x="7762" y="2050"/>
                    <a:pt x="7762" y="2050"/>
                    <a:pt x="7762" y="2050"/>
                  </a:cubicBezTo>
                  <a:cubicBezTo>
                    <a:pt x="5579" y="1205"/>
                    <a:pt x="5579" y="1205"/>
                    <a:pt x="5579" y="1205"/>
                  </a:cubicBezTo>
                  <a:cubicBezTo>
                    <a:pt x="5121" y="3517"/>
                    <a:pt x="5121" y="3517"/>
                    <a:pt x="5121" y="3517"/>
                  </a:cubicBezTo>
                  <a:cubicBezTo>
                    <a:pt x="2765" y="3430"/>
                    <a:pt x="2765" y="3430"/>
                    <a:pt x="2765" y="3430"/>
                  </a:cubicBezTo>
                  <a:cubicBezTo>
                    <a:pt x="3087" y="5754"/>
                    <a:pt x="3087" y="5754"/>
                    <a:pt x="3087" y="5754"/>
                  </a:cubicBezTo>
                  <a:cubicBezTo>
                    <a:pt x="855" y="6450"/>
                    <a:pt x="855" y="6450"/>
                    <a:pt x="855" y="6450"/>
                  </a:cubicBezTo>
                  <a:cubicBezTo>
                    <a:pt x="1884" y="8538"/>
                    <a:pt x="1884" y="8538"/>
                    <a:pt x="1884" y="8538"/>
                  </a:cubicBezTo>
                  <a:cubicBezTo>
                    <a:pt x="0" y="9905"/>
                    <a:pt x="0" y="9905"/>
                    <a:pt x="0" y="9905"/>
                  </a:cubicBezTo>
                  <a:cubicBezTo>
                    <a:pt x="1661" y="11559"/>
                    <a:pt x="1661" y="11559"/>
                    <a:pt x="1661" y="11559"/>
                  </a:cubicBezTo>
                  <a:cubicBezTo>
                    <a:pt x="322" y="13485"/>
                    <a:pt x="322" y="13485"/>
                    <a:pt x="322" y="13485"/>
                  </a:cubicBezTo>
                  <a:cubicBezTo>
                    <a:pt x="2430" y="14479"/>
                    <a:pt x="2430" y="14479"/>
                    <a:pt x="2430" y="14479"/>
                  </a:cubicBezTo>
                  <a:cubicBezTo>
                    <a:pt x="1773" y="16754"/>
                    <a:pt x="1773" y="16754"/>
                    <a:pt x="1773" y="16754"/>
                  </a:cubicBezTo>
                  <a:cubicBezTo>
                    <a:pt x="4104" y="17015"/>
                    <a:pt x="4104" y="17015"/>
                    <a:pt x="4104" y="17015"/>
                  </a:cubicBezTo>
                  <a:cubicBezTo>
                    <a:pt x="4203" y="19351"/>
                    <a:pt x="4203" y="19351"/>
                    <a:pt x="4203" y="19351"/>
                  </a:cubicBezTo>
                  <a:cubicBezTo>
                    <a:pt x="6497" y="18854"/>
                    <a:pt x="6497" y="18854"/>
                    <a:pt x="6497" y="18854"/>
                  </a:cubicBezTo>
                  <a:cubicBezTo>
                    <a:pt x="7365" y="21041"/>
                    <a:pt x="7365" y="21041"/>
                    <a:pt x="7365" y="21041"/>
                  </a:cubicBezTo>
                  <a:cubicBezTo>
                    <a:pt x="9361" y="19811"/>
                    <a:pt x="9361" y="19811"/>
                    <a:pt x="9361" y="19811"/>
                  </a:cubicBezTo>
                  <a:cubicBezTo>
                    <a:pt x="10762" y="21451"/>
                    <a:pt x="10762" y="21451"/>
                    <a:pt x="10762" y="21451"/>
                  </a:cubicBezTo>
                  <a:cubicBezTo>
                    <a:pt x="10886" y="21600"/>
                    <a:pt x="10886" y="21600"/>
                    <a:pt x="10886" y="21600"/>
                  </a:cubicBezTo>
                  <a:cubicBezTo>
                    <a:pt x="12387" y="19798"/>
                    <a:pt x="12387" y="19798"/>
                    <a:pt x="12387" y="19798"/>
                  </a:cubicBezTo>
                  <a:cubicBezTo>
                    <a:pt x="14408" y="20979"/>
                    <a:pt x="14408" y="20979"/>
                    <a:pt x="14408" y="20979"/>
                  </a:cubicBezTo>
                  <a:cubicBezTo>
                    <a:pt x="15226" y="18792"/>
                    <a:pt x="15226" y="18792"/>
                    <a:pt x="15226" y="18792"/>
                  </a:cubicBezTo>
                  <a:cubicBezTo>
                    <a:pt x="17520" y="19264"/>
                    <a:pt x="17520" y="19264"/>
                    <a:pt x="17520" y="19264"/>
                  </a:cubicBezTo>
                  <a:cubicBezTo>
                    <a:pt x="17607" y="16915"/>
                    <a:pt x="17607" y="16915"/>
                    <a:pt x="17607" y="16915"/>
                  </a:cubicBezTo>
                  <a:cubicBezTo>
                    <a:pt x="19926" y="16617"/>
                    <a:pt x="19926" y="16617"/>
                    <a:pt x="19926" y="16617"/>
                  </a:cubicBezTo>
                  <a:cubicBezTo>
                    <a:pt x="19231" y="14367"/>
                    <a:pt x="19231" y="14367"/>
                    <a:pt x="19231" y="14367"/>
                  </a:cubicBezTo>
                  <a:cubicBezTo>
                    <a:pt x="21327" y="13336"/>
                    <a:pt x="21327" y="13336"/>
                    <a:pt x="21327" y="13336"/>
                  </a:cubicBezTo>
                  <a:cubicBezTo>
                    <a:pt x="19963" y="11422"/>
                    <a:pt x="19963" y="11422"/>
                    <a:pt x="19963" y="11422"/>
                  </a:cubicBezTo>
                  <a:cubicBezTo>
                    <a:pt x="21600" y="9768"/>
                    <a:pt x="21600" y="9768"/>
                    <a:pt x="21600" y="9768"/>
                  </a:cubicBezTo>
                  <a:cubicBezTo>
                    <a:pt x="19690" y="8413"/>
                    <a:pt x="19690" y="8413"/>
                    <a:pt x="19690" y="8413"/>
                  </a:cubicBezTo>
                  <a:cubicBezTo>
                    <a:pt x="20694" y="6301"/>
                    <a:pt x="20694" y="6301"/>
                    <a:pt x="20694" y="6301"/>
                  </a:cubicBezTo>
                  <a:cubicBezTo>
                    <a:pt x="18450" y="5654"/>
                    <a:pt x="18450" y="5654"/>
                    <a:pt x="18450" y="5654"/>
                  </a:cubicBezTo>
                  <a:cubicBezTo>
                    <a:pt x="18735" y="3305"/>
                    <a:pt x="18735" y="3305"/>
                    <a:pt x="18735" y="3305"/>
                  </a:cubicBezTo>
                  <a:cubicBezTo>
                    <a:pt x="16379" y="3430"/>
                    <a:pt x="16379" y="3430"/>
                    <a:pt x="16379" y="3430"/>
                  </a:cubicBezTo>
                  <a:cubicBezTo>
                    <a:pt x="15896" y="1130"/>
                    <a:pt x="15896" y="1130"/>
                    <a:pt x="15896" y="1130"/>
                  </a:cubicBezTo>
                  <a:cubicBezTo>
                    <a:pt x="13726" y="2013"/>
                    <a:pt x="13726" y="2013"/>
                    <a:pt x="13726" y="2013"/>
                  </a:cubicBezTo>
                  <a:cubicBezTo>
                    <a:pt x="12511" y="0"/>
                    <a:pt x="12511" y="0"/>
                    <a:pt x="12511" y="0"/>
                  </a:cubicBezTo>
                  <a:cubicBezTo>
                    <a:pt x="10762" y="1516"/>
                    <a:pt x="10762" y="1516"/>
                    <a:pt x="10762" y="1516"/>
                  </a:cubicBezTo>
                  <a:close/>
                </a:path>
              </a:pathLst>
            </a:custGeom>
            <a:solidFill>
              <a:schemeClr val="accent1">
                <a:lumMod val="75000"/>
              </a:schemeClr>
            </a:solidFill>
            <a:ln w="12700" cap="flat">
              <a:noFill/>
              <a:miter lim="400000"/>
            </a:ln>
            <a:effectLst/>
          </p:spPr>
          <p:txBody>
            <a:bodyPr wrap="square" lIns="20091" tIns="20091" rIns="20091" bIns="20091"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grpSp>
      <p:pic>
        <p:nvPicPr>
          <p:cNvPr id="78" name="Picture 7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231" y="3490838"/>
            <a:ext cx="136488" cy="136488"/>
          </a:xfrm>
          <a:prstGeom prst="rect">
            <a:avLst/>
          </a:prstGeom>
        </p:spPr>
      </p:pic>
      <p:grpSp>
        <p:nvGrpSpPr>
          <p:cNvPr id="81" name="Group 80"/>
          <p:cNvGrpSpPr/>
          <p:nvPr/>
        </p:nvGrpSpPr>
        <p:grpSpPr>
          <a:xfrm>
            <a:off x="2636431" y="1808225"/>
            <a:ext cx="723309" cy="726506"/>
            <a:chOff x="1991241" y="3831925"/>
            <a:chExt cx="964412" cy="968675"/>
          </a:xfrm>
        </p:grpSpPr>
        <p:sp>
          <p:nvSpPr>
            <p:cNvPr id="18" name="Oval 17"/>
            <p:cNvSpPr/>
            <p:nvPr/>
          </p:nvSpPr>
          <p:spPr>
            <a:xfrm>
              <a:off x="1991241" y="3831925"/>
              <a:ext cx="847563" cy="847563"/>
            </a:xfrm>
            <a:prstGeom prst="ellipse">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sp>
          <p:nvSpPr>
            <p:cNvPr id="20" name="Shape 4462"/>
            <p:cNvSpPr/>
            <p:nvPr/>
          </p:nvSpPr>
          <p:spPr>
            <a:xfrm>
              <a:off x="2229474" y="4416832"/>
              <a:ext cx="383868" cy="125213"/>
            </a:xfrm>
            <a:custGeom>
              <a:avLst/>
              <a:gdLst/>
              <a:ahLst/>
              <a:cxnLst>
                <a:cxn ang="0">
                  <a:pos x="wd2" y="hd2"/>
                </a:cxn>
                <a:cxn ang="5400000">
                  <a:pos x="wd2" y="hd2"/>
                </a:cxn>
                <a:cxn ang="10800000">
                  <a:pos x="wd2" y="hd2"/>
                </a:cxn>
                <a:cxn ang="16200000">
                  <a:pos x="wd2" y="hd2"/>
                </a:cxn>
              </a:cxnLst>
              <a:rect l="0" t="0"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21" name="Shape 4471"/>
            <p:cNvSpPr/>
            <p:nvPr/>
          </p:nvSpPr>
          <p:spPr>
            <a:xfrm>
              <a:off x="2202704" y="4001060"/>
              <a:ext cx="429936" cy="378441"/>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2250"/>
            </a:p>
          </p:txBody>
        </p:sp>
        <p:sp>
          <p:nvSpPr>
            <p:cNvPr id="64" name="Shape 2307"/>
            <p:cNvSpPr/>
            <p:nvPr/>
          </p:nvSpPr>
          <p:spPr>
            <a:xfrm>
              <a:off x="2695507" y="4562049"/>
              <a:ext cx="207086" cy="226491"/>
            </a:xfrm>
            <a:custGeom>
              <a:avLst/>
              <a:gdLst/>
              <a:ahLst/>
              <a:cxnLst>
                <a:cxn ang="0">
                  <a:pos x="wd2" y="hd2"/>
                </a:cxn>
                <a:cxn ang="5400000">
                  <a:pos x="wd2" y="hd2"/>
                </a:cxn>
                <a:cxn ang="10800000">
                  <a:pos x="wd2" y="hd2"/>
                </a:cxn>
                <a:cxn ang="16200000">
                  <a:pos x="wd2" y="hd2"/>
                </a:cxn>
              </a:cxnLst>
              <a:rect l="0" t="0" r="r" b="b"/>
              <a:pathLst>
                <a:path w="21600" h="21600" extrusionOk="0">
                  <a:moveTo>
                    <a:pt x="21600" y="18149"/>
                  </a:moveTo>
                  <a:lnTo>
                    <a:pt x="13019" y="0"/>
                  </a:lnTo>
                  <a:lnTo>
                    <a:pt x="0" y="3491"/>
                  </a:lnTo>
                  <a:lnTo>
                    <a:pt x="8580" y="21600"/>
                  </a:lnTo>
                  <a:lnTo>
                    <a:pt x="13587" y="16708"/>
                  </a:lnTo>
                  <a:lnTo>
                    <a:pt x="21600" y="18149"/>
                  </a:lnTo>
                  <a:close/>
                </a:path>
              </a:pathLst>
            </a:custGeom>
            <a:solidFill>
              <a:schemeClr val="accent1"/>
            </a:solidFill>
            <a:ln w="12700">
              <a:miter lim="400000"/>
            </a:ln>
          </p:spPr>
          <p:txBody>
            <a:bodyPr lIns="26783" tIns="26783" rIns="26783" bIns="2678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635" y="4058775"/>
              <a:ext cx="238774" cy="238774"/>
            </a:xfrm>
            <a:prstGeom prst="rect">
              <a:avLst/>
            </a:prstGeom>
          </p:spPr>
        </p:pic>
        <p:sp>
          <p:nvSpPr>
            <p:cNvPr id="62" name="Oval 61"/>
            <p:cNvSpPr/>
            <p:nvPr/>
          </p:nvSpPr>
          <p:spPr>
            <a:xfrm>
              <a:off x="2437152" y="4122015"/>
              <a:ext cx="470091" cy="4679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63" name="Shape 2306"/>
            <p:cNvSpPr/>
            <p:nvPr/>
          </p:nvSpPr>
          <p:spPr>
            <a:xfrm>
              <a:off x="2473376" y="4565665"/>
              <a:ext cx="215166" cy="234935"/>
            </a:xfrm>
            <a:custGeom>
              <a:avLst/>
              <a:gdLst/>
              <a:ahLst/>
              <a:cxnLst>
                <a:cxn ang="0">
                  <a:pos x="wd2" y="hd2"/>
                </a:cxn>
                <a:cxn ang="5400000">
                  <a:pos x="wd2" y="hd2"/>
                </a:cxn>
                <a:cxn ang="10800000">
                  <a:pos x="wd2" y="hd2"/>
                </a:cxn>
                <a:cxn ang="16200000">
                  <a:pos x="wd2" y="hd2"/>
                </a:cxn>
              </a:cxnLst>
              <a:rect l="0" t="0" r="r" b="b"/>
              <a:pathLst>
                <a:path w="21600" h="21600" extrusionOk="0">
                  <a:moveTo>
                    <a:pt x="0" y="18149"/>
                  </a:moveTo>
                  <a:lnTo>
                    <a:pt x="8596" y="0"/>
                  </a:lnTo>
                  <a:lnTo>
                    <a:pt x="21600" y="3491"/>
                  </a:lnTo>
                  <a:lnTo>
                    <a:pt x="13003" y="21600"/>
                  </a:lnTo>
                  <a:lnTo>
                    <a:pt x="8002" y="16708"/>
                  </a:lnTo>
                  <a:lnTo>
                    <a:pt x="0" y="18149"/>
                  </a:lnTo>
                  <a:close/>
                </a:path>
              </a:pathLst>
            </a:custGeom>
            <a:solidFill>
              <a:schemeClr val="accent1"/>
            </a:solidFill>
            <a:ln w="12700">
              <a:miter lim="400000"/>
            </a:ln>
          </p:spPr>
          <p:txBody>
            <a:bodyPr lIns="26783" tIns="26783" rIns="26783" bIns="26783"/>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sp>
          <p:nvSpPr>
            <p:cNvPr id="65" name="Shape 2308"/>
            <p:cNvSpPr/>
            <p:nvPr/>
          </p:nvSpPr>
          <p:spPr>
            <a:xfrm>
              <a:off x="2388741" y="4083437"/>
              <a:ext cx="566912" cy="567053"/>
            </a:xfrm>
            <a:custGeom>
              <a:avLst/>
              <a:gdLst/>
              <a:ahLst/>
              <a:cxnLst>
                <a:cxn ang="0">
                  <a:pos x="wd2" y="hd2"/>
                </a:cxn>
                <a:cxn ang="5400000">
                  <a:pos x="wd2" y="hd2"/>
                </a:cxn>
                <a:cxn ang="10800000">
                  <a:pos x="wd2" y="hd2"/>
                </a:cxn>
                <a:cxn ang="16200000">
                  <a:pos x="wd2" y="hd2"/>
                </a:cxn>
              </a:cxnLst>
              <a:rect l="0" t="0" r="r" b="b"/>
              <a:pathLst>
                <a:path w="21600" h="21600" extrusionOk="0">
                  <a:moveTo>
                    <a:pt x="2132" y="10737"/>
                  </a:moveTo>
                  <a:cubicBezTo>
                    <a:pt x="2132" y="5977"/>
                    <a:pt x="6001" y="2100"/>
                    <a:pt x="10762" y="2087"/>
                  </a:cubicBezTo>
                  <a:cubicBezTo>
                    <a:pt x="10775" y="2087"/>
                    <a:pt x="10775" y="2087"/>
                    <a:pt x="10775" y="2087"/>
                  </a:cubicBezTo>
                  <a:cubicBezTo>
                    <a:pt x="15549" y="2087"/>
                    <a:pt x="19405" y="5965"/>
                    <a:pt x="19405" y="10737"/>
                  </a:cubicBezTo>
                  <a:cubicBezTo>
                    <a:pt x="19405" y="15511"/>
                    <a:pt x="15549" y="19401"/>
                    <a:pt x="10775" y="19401"/>
                  </a:cubicBezTo>
                  <a:cubicBezTo>
                    <a:pt x="10762" y="19401"/>
                    <a:pt x="10762" y="19401"/>
                    <a:pt x="10762" y="19401"/>
                  </a:cubicBezTo>
                  <a:cubicBezTo>
                    <a:pt x="6001" y="19388"/>
                    <a:pt x="2132" y="15511"/>
                    <a:pt x="2132" y="10737"/>
                  </a:cubicBezTo>
                  <a:close/>
                  <a:moveTo>
                    <a:pt x="10762" y="1516"/>
                  </a:moveTo>
                  <a:cubicBezTo>
                    <a:pt x="10750" y="1528"/>
                    <a:pt x="10750" y="1528"/>
                    <a:pt x="10750" y="1528"/>
                  </a:cubicBezTo>
                  <a:cubicBezTo>
                    <a:pt x="8940" y="24"/>
                    <a:pt x="8940" y="24"/>
                    <a:pt x="8940" y="24"/>
                  </a:cubicBezTo>
                  <a:cubicBezTo>
                    <a:pt x="7762" y="2050"/>
                    <a:pt x="7762" y="2050"/>
                    <a:pt x="7762" y="2050"/>
                  </a:cubicBezTo>
                  <a:cubicBezTo>
                    <a:pt x="5579" y="1205"/>
                    <a:pt x="5579" y="1205"/>
                    <a:pt x="5579" y="1205"/>
                  </a:cubicBezTo>
                  <a:cubicBezTo>
                    <a:pt x="5121" y="3517"/>
                    <a:pt x="5121" y="3517"/>
                    <a:pt x="5121" y="3517"/>
                  </a:cubicBezTo>
                  <a:cubicBezTo>
                    <a:pt x="2765" y="3430"/>
                    <a:pt x="2765" y="3430"/>
                    <a:pt x="2765" y="3430"/>
                  </a:cubicBezTo>
                  <a:cubicBezTo>
                    <a:pt x="3087" y="5754"/>
                    <a:pt x="3087" y="5754"/>
                    <a:pt x="3087" y="5754"/>
                  </a:cubicBezTo>
                  <a:cubicBezTo>
                    <a:pt x="855" y="6450"/>
                    <a:pt x="855" y="6450"/>
                    <a:pt x="855" y="6450"/>
                  </a:cubicBezTo>
                  <a:cubicBezTo>
                    <a:pt x="1884" y="8538"/>
                    <a:pt x="1884" y="8538"/>
                    <a:pt x="1884" y="8538"/>
                  </a:cubicBezTo>
                  <a:cubicBezTo>
                    <a:pt x="0" y="9905"/>
                    <a:pt x="0" y="9905"/>
                    <a:pt x="0" y="9905"/>
                  </a:cubicBezTo>
                  <a:cubicBezTo>
                    <a:pt x="1661" y="11559"/>
                    <a:pt x="1661" y="11559"/>
                    <a:pt x="1661" y="11559"/>
                  </a:cubicBezTo>
                  <a:cubicBezTo>
                    <a:pt x="322" y="13485"/>
                    <a:pt x="322" y="13485"/>
                    <a:pt x="322" y="13485"/>
                  </a:cubicBezTo>
                  <a:cubicBezTo>
                    <a:pt x="2430" y="14479"/>
                    <a:pt x="2430" y="14479"/>
                    <a:pt x="2430" y="14479"/>
                  </a:cubicBezTo>
                  <a:cubicBezTo>
                    <a:pt x="1773" y="16754"/>
                    <a:pt x="1773" y="16754"/>
                    <a:pt x="1773" y="16754"/>
                  </a:cubicBezTo>
                  <a:cubicBezTo>
                    <a:pt x="4104" y="17015"/>
                    <a:pt x="4104" y="17015"/>
                    <a:pt x="4104" y="17015"/>
                  </a:cubicBezTo>
                  <a:cubicBezTo>
                    <a:pt x="4203" y="19351"/>
                    <a:pt x="4203" y="19351"/>
                    <a:pt x="4203" y="19351"/>
                  </a:cubicBezTo>
                  <a:cubicBezTo>
                    <a:pt x="6497" y="18854"/>
                    <a:pt x="6497" y="18854"/>
                    <a:pt x="6497" y="18854"/>
                  </a:cubicBezTo>
                  <a:cubicBezTo>
                    <a:pt x="7365" y="21041"/>
                    <a:pt x="7365" y="21041"/>
                    <a:pt x="7365" y="21041"/>
                  </a:cubicBezTo>
                  <a:cubicBezTo>
                    <a:pt x="9361" y="19811"/>
                    <a:pt x="9361" y="19811"/>
                    <a:pt x="9361" y="19811"/>
                  </a:cubicBezTo>
                  <a:cubicBezTo>
                    <a:pt x="10762" y="21451"/>
                    <a:pt x="10762" y="21451"/>
                    <a:pt x="10762" y="21451"/>
                  </a:cubicBezTo>
                  <a:cubicBezTo>
                    <a:pt x="10886" y="21600"/>
                    <a:pt x="10886" y="21600"/>
                    <a:pt x="10886" y="21600"/>
                  </a:cubicBezTo>
                  <a:cubicBezTo>
                    <a:pt x="12387" y="19798"/>
                    <a:pt x="12387" y="19798"/>
                    <a:pt x="12387" y="19798"/>
                  </a:cubicBezTo>
                  <a:cubicBezTo>
                    <a:pt x="14408" y="20979"/>
                    <a:pt x="14408" y="20979"/>
                    <a:pt x="14408" y="20979"/>
                  </a:cubicBezTo>
                  <a:cubicBezTo>
                    <a:pt x="15226" y="18792"/>
                    <a:pt x="15226" y="18792"/>
                    <a:pt x="15226" y="18792"/>
                  </a:cubicBezTo>
                  <a:cubicBezTo>
                    <a:pt x="17520" y="19264"/>
                    <a:pt x="17520" y="19264"/>
                    <a:pt x="17520" y="19264"/>
                  </a:cubicBezTo>
                  <a:cubicBezTo>
                    <a:pt x="17607" y="16915"/>
                    <a:pt x="17607" y="16915"/>
                    <a:pt x="17607" y="16915"/>
                  </a:cubicBezTo>
                  <a:cubicBezTo>
                    <a:pt x="19926" y="16617"/>
                    <a:pt x="19926" y="16617"/>
                    <a:pt x="19926" y="16617"/>
                  </a:cubicBezTo>
                  <a:cubicBezTo>
                    <a:pt x="19231" y="14367"/>
                    <a:pt x="19231" y="14367"/>
                    <a:pt x="19231" y="14367"/>
                  </a:cubicBezTo>
                  <a:cubicBezTo>
                    <a:pt x="21327" y="13336"/>
                    <a:pt x="21327" y="13336"/>
                    <a:pt x="21327" y="13336"/>
                  </a:cubicBezTo>
                  <a:cubicBezTo>
                    <a:pt x="19963" y="11422"/>
                    <a:pt x="19963" y="11422"/>
                    <a:pt x="19963" y="11422"/>
                  </a:cubicBezTo>
                  <a:cubicBezTo>
                    <a:pt x="21600" y="9768"/>
                    <a:pt x="21600" y="9768"/>
                    <a:pt x="21600" y="9768"/>
                  </a:cubicBezTo>
                  <a:cubicBezTo>
                    <a:pt x="19690" y="8413"/>
                    <a:pt x="19690" y="8413"/>
                    <a:pt x="19690" y="8413"/>
                  </a:cubicBezTo>
                  <a:cubicBezTo>
                    <a:pt x="20694" y="6301"/>
                    <a:pt x="20694" y="6301"/>
                    <a:pt x="20694" y="6301"/>
                  </a:cubicBezTo>
                  <a:cubicBezTo>
                    <a:pt x="18450" y="5654"/>
                    <a:pt x="18450" y="5654"/>
                    <a:pt x="18450" y="5654"/>
                  </a:cubicBezTo>
                  <a:cubicBezTo>
                    <a:pt x="18735" y="3305"/>
                    <a:pt x="18735" y="3305"/>
                    <a:pt x="18735" y="3305"/>
                  </a:cubicBezTo>
                  <a:cubicBezTo>
                    <a:pt x="16379" y="3430"/>
                    <a:pt x="16379" y="3430"/>
                    <a:pt x="16379" y="3430"/>
                  </a:cubicBezTo>
                  <a:cubicBezTo>
                    <a:pt x="15896" y="1130"/>
                    <a:pt x="15896" y="1130"/>
                    <a:pt x="15896" y="1130"/>
                  </a:cubicBezTo>
                  <a:cubicBezTo>
                    <a:pt x="13726" y="2013"/>
                    <a:pt x="13726" y="2013"/>
                    <a:pt x="13726" y="2013"/>
                  </a:cubicBezTo>
                  <a:cubicBezTo>
                    <a:pt x="12511" y="0"/>
                    <a:pt x="12511" y="0"/>
                    <a:pt x="12511" y="0"/>
                  </a:cubicBezTo>
                  <a:cubicBezTo>
                    <a:pt x="10762" y="1516"/>
                    <a:pt x="10762" y="1516"/>
                    <a:pt x="10762" y="1516"/>
                  </a:cubicBezTo>
                  <a:close/>
                </a:path>
              </a:pathLst>
            </a:custGeom>
            <a:solidFill>
              <a:schemeClr val="accent1">
                <a:lumMod val="75000"/>
              </a:schemeClr>
            </a:solidFill>
            <a:ln w="12700" cap="flat">
              <a:noFill/>
              <a:miter lim="400000"/>
            </a:ln>
            <a:effectLst/>
          </p:spPr>
          <p:txBody>
            <a:bodyPr wrap="square" lIns="20091" tIns="20091" rIns="20091" bIns="20091"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84098">
                <a:defRPr>
                  <a:latin typeface="Helvetica Light"/>
                  <a:ea typeface="Helvetica Light"/>
                  <a:cs typeface="Helvetica Light"/>
                  <a:sym typeface="Helvetica Light"/>
                </a:defRPr>
              </a:pPr>
              <a:endParaRPr sz="1350"/>
            </a:p>
          </p:txBody>
        </p:sp>
      </p:grpSp>
      <p:pic>
        <p:nvPicPr>
          <p:cNvPr id="1026" name="Picture 2" descr="Image result for e document work">
            <a:extLst>
              <a:ext uri="{FF2B5EF4-FFF2-40B4-BE49-F238E27FC236}">
                <a16:creationId xmlns:a16="http://schemas.microsoft.com/office/drawing/2014/main" id="{9CB5BF99-B9F6-4055-8270-CAEFC01CF3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9540" y="3335275"/>
            <a:ext cx="686370" cy="690408"/>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DB401E4B-ABDB-4FCB-A588-9969258FEF2E}"/>
              </a:ext>
            </a:extLst>
          </p:cNvPr>
          <p:cNvSpPr/>
          <p:nvPr/>
        </p:nvSpPr>
        <p:spPr>
          <a:xfrm>
            <a:off x="3555267" y="3335275"/>
            <a:ext cx="3612718" cy="71558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mn-MN" sz="1350" dirty="0">
                <a:latin typeface="+mj-lt"/>
                <a:cs typeface="Calibri"/>
              </a:rPr>
              <a:t>Дотоод бизнес үйл явцыг цаасгүй технологид шилжүүлэх, цахим албан хэрэг хөтлөлт нэвтрүүлэх</a:t>
            </a:r>
            <a:endParaRPr lang="mn-MN" sz="1500" dirty="0">
              <a:latin typeface="Calibri"/>
              <a:cs typeface="Calibri"/>
            </a:endParaRPr>
          </a:p>
        </p:txBody>
      </p:sp>
      <p:cxnSp>
        <p:nvCxnSpPr>
          <p:cNvPr id="61" name="Straight Connector 60">
            <a:extLst>
              <a:ext uri="{FF2B5EF4-FFF2-40B4-BE49-F238E27FC236}">
                <a16:creationId xmlns:a16="http://schemas.microsoft.com/office/drawing/2014/main" id="{E7806A77-61A4-496C-951C-805538D048BF}"/>
              </a:ext>
            </a:extLst>
          </p:cNvPr>
          <p:cNvCxnSpPr/>
          <p:nvPr/>
        </p:nvCxnSpPr>
        <p:spPr>
          <a:xfrm flipV="1">
            <a:off x="3572450" y="4081792"/>
            <a:ext cx="3595535" cy="17008"/>
          </a:xfrm>
          <a:prstGeom prst="line">
            <a:avLst/>
          </a:prstGeom>
          <a:ln w="38100"/>
          <a:effectLst>
            <a:reflection blurRad="6350" stA="50000" endA="295" endPos="92000" dist="1016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974CB19-C5DB-4C7C-B4BC-7CC66E9D7E08}"/>
              </a:ext>
            </a:extLst>
          </p:cNvPr>
          <p:cNvCxnSpPr>
            <a:cxnSpLocks/>
            <a:stCxn id="45" idx="4"/>
          </p:cNvCxnSpPr>
          <p:nvPr/>
        </p:nvCxnSpPr>
        <p:spPr>
          <a:xfrm>
            <a:off x="1885517" y="3114989"/>
            <a:ext cx="2434" cy="15422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C36811B-AE15-4EE6-9685-2DDAC4398153}"/>
              </a:ext>
            </a:extLst>
          </p:cNvPr>
          <p:cNvCxnSpPr>
            <a:cxnSpLocks/>
          </p:cNvCxnSpPr>
          <p:nvPr/>
        </p:nvCxnSpPr>
        <p:spPr>
          <a:xfrm>
            <a:off x="1885517" y="4657239"/>
            <a:ext cx="92958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23E16F4-C008-4953-9906-CDA1F30756C2}"/>
              </a:ext>
            </a:extLst>
          </p:cNvPr>
          <p:cNvCxnSpPr>
            <a:cxnSpLocks/>
          </p:cNvCxnSpPr>
          <p:nvPr/>
        </p:nvCxnSpPr>
        <p:spPr>
          <a:xfrm>
            <a:off x="2133772" y="2113635"/>
            <a:ext cx="50265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0" name="Picture 2" descr="Image result for encrypt document ikon">
            <a:extLst>
              <a:ext uri="{FF2B5EF4-FFF2-40B4-BE49-F238E27FC236}">
                <a16:creationId xmlns:a16="http://schemas.microsoft.com/office/drawing/2014/main" id="{18610B3C-70FF-4A34-9B75-9ADFA48BD44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0203" y="4251505"/>
            <a:ext cx="570157" cy="570157"/>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69">
            <a:extLst>
              <a:ext uri="{FF2B5EF4-FFF2-40B4-BE49-F238E27FC236}">
                <a16:creationId xmlns:a16="http://schemas.microsoft.com/office/drawing/2014/main" id="{FB7E8EFE-0B29-43C2-979E-A80CE01E8CA3}"/>
              </a:ext>
            </a:extLst>
          </p:cNvPr>
          <p:cNvSpPr/>
          <p:nvPr/>
        </p:nvSpPr>
        <p:spPr>
          <a:xfrm>
            <a:off x="3503065" y="4251505"/>
            <a:ext cx="3612718" cy="5078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mn-MN" sz="1350" dirty="0">
                <a:latin typeface="+mj-lt"/>
                <a:cs typeface="Calibri"/>
              </a:rPr>
              <a:t>Нууц албан баримт бичигийг шифрлэн хадгалах, илгээх, дамжуулах</a:t>
            </a:r>
            <a:endParaRPr lang="mn-MN" sz="1500" dirty="0">
              <a:latin typeface="Calibri"/>
              <a:cs typeface="Calibri"/>
            </a:endParaRPr>
          </a:p>
        </p:txBody>
      </p:sp>
      <p:cxnSp>
        <p:nvCxnSpPr>
          <p:cNvPr id="71" name="Straight Connector 70">
            <a:extLst>
              <a:ext uri="{FF2B5EF4-FFF2-40B4-BE49-F238E27FC236}">
                <a16:creationId xmlns:a16="http://schemas.microsoft.com/office/drawing/2014/main" id="{1B74A5F4-DAA6-4A60-BEDF-0C5870EF9D5E}"/>
              </a:ext>
            </a:extLst>
          </p:cNvPr>
          <p:cNvCxnSpPr/>
          <p:nvPr/>
        </p:nvCxnSpPr>
        <p:spPr>
          <a:xfrm flipV="1">
            <a:off x="3572450" y="4692612"/>
            <a:ext cx="3595535" cy="17008"/>
          </a:xfrm>
          <a:prstGeom prst="line">
            <a:avLst/>
          </a:prstGeom>
          <a:ln w="38100"/>
          <a:effectLst>
            <a:reflection blurRad="6350" stA="50000" endA="295" endPos="92000" dist="1016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98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5"/>
          <p:cNvSpPr>
            <a:spLocks noGrp="1" noChangeArrowheads="1"/>
          </p:cNvSpPr>
          <p:nvPr>
            <p:ph type="title" sz="quarter"/>
          </p:nvPr>
        </p:nvSpPr>
        <p:spPr>
          <a:xfrm>
            <a:off x="2586835" y="491945"/>
            <a:ext cx="6328566" cy="400050"/>
          </a:xfrm>
        </p:spPr>
        <p:txBody>
          <a:bodyPr vert="horz" lIns="68589" tIns="34295" rIns="68589" bIns="34295" rtlCol="0" anchor="ctr">
            <a:noAutofit/>
          </a:bodyPr>
          <a:lstStyle/>
          <a:p>
            <a:r>
              <a:rPr lang="mn-MN" sz="2600" b="1" dirty="0">
                <a:solidFill>
                  <a:schemeClr val="bg1"/>
                </a:solidFill>
                <a:latin typeface="Gill Sans"/>
              </a:rPr>
              <a:t>Тоон гарын үсэгт суурилсан </a:t>
            </a:r>
            <a:br>
              <a:rPr lang="mn-MN" sz="2600" b="1" dirty="0">
                <a:solidFill>
                  <a:schemeClr val="bg1"/>
                </a:solidFill>
                <a:latin typeface="Gill Sans"/>
              </a:rPr>
            </a:br>
            <a:r>
              <a:rPr lang="mn-MN" sz="2600" b="1" dirty="0">
                <a:solidFill>
                  <a:schemeClr val="bg1"/>
                </a:solidFill>
                <a:latin typeface="Gill Sans"/>
              </a:rPr>
              <a:t>төрийн үйлчилгээ</a:t>
            </a:r>
            <a:endParaRPr lang="en-US" sz="2600" b="1" dirty="0">
              <a:solidFill>
                <a:schemeClr val="bg1"/>
              </a:solidFill>
              <a:latin typeface="Gill Sans"/>
            </a:endParaRPr>
          </a:p>
        </p:txBody>
      </p:sp>
      <p:grpSp>
        <p:nvGrpSpPr>
          <p:cNvPr id="97" name="Group 96"/>
          <p:cNvGrpSpPr/>
          <p:nvPr/>
        </p:nvGrpSpPr>
        <p:grpSpPr>
          <a:xfrm>
            <a:off x="2742723" y="971550"/>
            <a:ext cx="3657600" cy="80962"/>
            <a:chOff x="2743206" y="2378869"/>
            <a:chExt cx="3657608" cy="80962"/>
          </a:xfrm>
          <a:solidFill>
            <a:schemeClr val="bg1"/>
          </a:solidFill>
        </p:grpSpPr>
        <p:cxnSp>
          <p:nvCxnSpPr>
            <p:cNvPr id="98" name="Straight Connector 97"/>
            <p:cNvCxnSpPr/>
            <p:nvPr/>
          </p:nvCxnSpPr>
          <p:spPr>
            <a:xfrm>
              <a:off x="2743206" y="2419350"/>
              <a:ext cx="3657608" cy="0"/>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4529139" y="2378869"/>
              <a:ext cx="80962" cy="80962"/>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17" name="TextBox 16"/>
          <p:cNvSpPr txBox="1"/>
          <p:nvPr/>
        </p:nvSpPr>
        <p:spPr>
          <a:xfrm>
            <a:off x="3197655" y="1329611"/>
            <a:ext cx="5650085" cy="3227303"/>
          </a:xfrm>
          <a:prstGeom prst="rect">
            <a:avLst/>
          </a:prstGeom>
        </p:spPr>
        <p:txBody>
          <a:bodyPr vert="horz" lIns="68589" tIns="34295" rIns="68589" bIns="34295" rtlCol="0" anchor="ctr">
            <a:noAutofit/>
          </a:bodyPr>
          <a:lstStyle>
            <a:defPPr>
              <a:defRPr lang="en-US"/>
            </a:defPPr>
            <a:lvl1pPr algn="just">
              <a:lnSpc>
                <a:spcPct val="100000"/>
              </a:lnSpc>
              <a:spcBef>
                <a:spcPct val="0"/>
              </a:spcBef>
              <a:buNone/>
              <a:defRPr sz="2400" b="0">
                <a:solidFill>
                  <a:srgbClr val="7C7C7C"/>
                </a:solidFill>
                <a:ea typeface="+mj-ea"/>
                <a:cs typeface="Arial"/>
              </a:defRPr>
            </a:lvl1pPr>
          </a:lstStyle>
          <a:p>
            <a:r>
              <a:rPr lang="mn-MN" sz="2200" dirty="0">
                <a:solidFill>
                  <a:schemeClr val="tx1"/>
                </a:solidFill>
              </a:rPr>
              <a:t>Төрийн байгууллагын онлайн үйлчилгээнд хандахад өөрийгөө таньж баталгаажуулах, үйлчилгээ авахын тулд иргэд өөрсдийн тоон гарын үсгээ (Үүл, СИМ, иргэний үнэмлэх юмуу крипто токенд агуулсан) ашигладаг, хариу үзүүлэх төрийн үйлчилгээ, баримт бичиг, лавлагаа төрийн албан хаагчийн тоон гарын үсгээр баталгааждаг болох.</a:t>
            </a:r>
            <a:endParaRPr lang="en-US" sz="2200" dirty="0">
              <a:solidFill>
                <a:schemeClr val="tx1"/>
              </a:solidFill>
            </a:endParaRPr>
          </a:p>
        </p:txBody>
      </p:sp>
      <p:pic>
        <p:nvPicPr>
          <p:cNvPr id="7" name="Picture 6" descr="page-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954" y="372392"/>
            <a:ext cx="1638281" cy="648072"/>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0" y="1870238"/>
            <a:ext cx="3044950" cy="222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43267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5"/>
          <p:cNvSpPr>
            <a:spLocks noGrp="1" noChangeArrowheads="1"/>
          </p:cNvSpPr>
          <p:nvPr>
            <p:ph type="title" sz="quarter"/>
          </p:nvPr>
        </p:nvSpPr>
        <p:spPr>
          <a:xfrm>
            <a:off x="2281425" y="465516"/>
            <a:ext cx="6413610" cy="400050"/>
          </a:xfrm>
        </p:spPr>
        <p:txBody>
          <a:bodyPr vert="horz" lIns="68589" tIns="34295" rIns="68589" bIns="34295" rtlCol="0" anchor="ctr">
            <a:noAutofit/>
          </a:bodyPr>
          <a:lstStyle/>
          <a:p>
            <a:r>
              <a:rPr lang="mn-MN" sz="2400" b="1" dirty="0">
                <a:solidFill>
                  <a:schemeClr val="bg1"/>
                </a:solidFill>
                <a:latin typeface="Gill Sans"/>
              </a:rPr>
              <a:t>Цахим албан хэрэг хөтлөлт</a:t>
            </a:r>
            <a:endParaRPr lang="en-US" sz="2400" b="1" dirty="0">
              <a:solidFill>
                <a:schemeClr val="bg1"/>
              </a:solidFill>
              <a:latin typeface="Gill Sans"/>
            </a:endParaRPr>
          </a:p>
        </p:txBody>
      </p:sp>
      <p:grpSp>
        <p:nvGrpSpPr>
          <p:cNvPr id="97" name="Group 96"/>
          <p:cNvGrpSpPr/>
          <p:nvPr/>
        </p:nvGrpSpPr>
        <p:grpSpPr>
          <a:xfrm>
            <a:off x="2742723" y="971550"/>
            <a:ext cx="3657600" cy="80962"/>
            <a:chOff x="2743206" y="2378869"/>
            <a:chExt cx="3657608" cy="80962"/>
          </a:xfrm>
          <a:solidFill>
            <a:schemeClr val="bg1"/>
          </a:solidFill>
        </p:grpSpPr>
        <p:cxnSp>
          <p:nvCxnSpPr>
            <p:cNvPr id="98" name="Straight Connector 97"/>
            <p:cNvCxnSpPr/>
            <p:nvPr/>
          </p:nvCxnSpPr>
          <p:spPr>
            <a:xfrm>
              <a:off x="2743206" y="2419350"/>
              <a:ext cx="3657608" cy="0"/>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4529139" y="2378869"/>
              <a:ext cx="80962" cy="80962"/>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17" name="TextBox 16"/>
          <p:cNvSpPr txBox="1"/>
          <p:nvPr/>
        </p:nvSpPr>
        <p:spPr>
          <a:xfrm>
            <a:off x="2434130" y="1197405"/>
            <a:ext cx="6413610" cy="3664920"/>
          </a:xfrm>
          <a:prstGeom prst="rect">
            <a:avLst/>
          </a:prstGeom>
        </p:spPr>
        <p:txBody>
          <a:bodyPr vert="horz" lIns="68589" tIns="34295" rIns="68589" bIns="34295" rtlCol="0" anchor="ctr">
            <a:noAutofit/>
          </a:bodyPr>
          <a:lstStyle>
            <a:defPPr>
              <a:defRPr lang="en-US"/>
            </a:defPPr>
            <a:lvl1pPr algn="just">
              <a:lnSpc>
                <a:spcPct val="100000"/>
              </a:lnSpc>
              <a:spcBef>
                <a:spcPct val="0"/>
              </a:spcBef>
              <a:buNone/>
              <a:defRPr sz="2400" b="0">
                <a:solidFill>
                  <a:srgbClr val="7C7C7C"/>
                </a:solidFill>
                <a:ea typeface="+mj-ea"/>
                <a:cs typeface="Arial"/>
              </a:defRPr>
            </a:lvl1pPr>
          </a:lstStyle>
          <a:p>
            <a:pPr marL="342900" indent="-342900">
              <a:buFont typeface="Arial" panose="020B0604020202020204" pitchFamily="34" charset="0"/>
              <a:buChar char="•"/>
            </a:pPr>
            <a:r>
              <a:rPr lang="mn-MN" sz="2000" dirty="0">
                <a:solidFill>
                  <a:schemeClr val="tx1"/>
                </a:solidFill>
              </a:rPr>
              <a:t>Цахим </a:t>
            </a:r>
            <a:r>
              <a:rPr lang="en-US" sz="2000" dirty="0">
                <a:solidFill>
                  <a:schemeClr val="tx1"/>
                </a:solidFill>
              </a:rPr>
              <a:t>(</a:t>
            </a:r>
            <a:r>
              <a:rPr lang="mn-MN" sz="2000" dirty="0">
                <a:solidFill>
                  <a:schemeClr val="tx1"/>
                </a:solidFill>
              </a:rPr>
              <a:t>ухаалаг</a:t>
            </a:r>
            <a:r>
              <a:rPr lang="en-US" sz="2000" dirty="0">
                <a:solidFill>
                  <a:schemeClr val="tx1"/>
                </a:solidFill>
              </a:rPr>
              <a:t>) </a:t>
            </a:r>
            <a:r>
              <a:rPr lang="mn-MN" sz="2000" dirty="0">
                <a:solidFill>
                  <a:schemeClr val="tx1"/>
                </a:solidFill>
              </a:rPr>
              <a:t>засаг, цахим бүртгэлийг хэрэгжүүлэх нэг үндсэн суурь нь тоон гарын үсэгт суурилсан гадаад болон дотоод албан хэрэг хөтлөлт, архивийн ажиллагаа. </a:t>
            </a:r>
            <a:endParaRPr lang="en-US" sz="2000" dirty="0">
              <a:solidFill>
                <a:schemeClr val="tx1"/>
              </a:solidFill>
            </a:endParaRPr>
          </a:p>
          <a:p>
            <a:pPr marL="342900" indent="-342900">
              <a:buFont typeface="Arial" panose="020B0604020202020204" pitchFamily="34" charset="0"/>
              <a:buChar char="•"/>
            </a:pPr>
            <a:r>
              <a:rPr lang="mn-MN" sz="2000" dirty="0">
                <a:solidFill>
                  <a:schemeClr val="tx1"/>
                </a:solidFill>
              </a:rPr>
              <a:t>Бизнес процессоо зохистой горимд оруулах зураглал, дүрээ гаргаад тоон гарын үсэгт суурилсан дотоод цахим албан хэрэг хөтлөлтөд бүрэн шилжинэ. </a:t>
            </a:r>
          </a:p>
          <a:p>
            <a:pPr marL="342900" indent="-342900">
              <a:buFont typeface="Arial" panose="020B0604020202020204" pitchFamily="34" charset="0"/>
              <a:buChar char="•"/>
            </a:pPr>
            <a:r>
              <a:rPr lang="mn-MN" sz="2000" dirty="0">
                <a:solidFill>
                  <a:schemeClr val="tx1"/>
                </a:solidFill>
              </a:rPr>
              <a:t>Цаас ашигладаг бүх үйл явцыг дахин нягталж тоон гарын үсэгт суурилан цахим болгох концепц, зураглалыг гаргаж хэрэгжүүлнэ. Дотоод үүлэн сервер, платформ,  э-офисын систем байх нь зохистой</a:t>
            </a:r>
            <a:endParaRPr lang="en-US" sz="2000" dirty="0">
              <a:solidFill>
                <a:schemeClr val="tx1"/>
              </a:solidFill>
            </a:endParaRPr>
          </a:p>
        </p:txBody>
      </p:sp>
      <p:pic>
        <p:nvPicPr>
          <p:cNvPr id="7" name="Picture 6" descr="page-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954" y="372392"/>
            <a:ext cx="1638281" cy="648072"/>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13635"/>
            <a:ext cx="2382198" cy="1985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3658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5"/>
          <p:cNvSpPr>
            <a:spLocks noGrp="1" noChangeArrowheads="1"/>
          </p:cNvSpPr>
          <p:nvPr>
            <p:ph type="title" sz="quarter"/>
          </p:nvPr>
        </p:nvSpPr>
        <p:spPr>
          <a:xfrm>
            <a:off x="1823310" y="465516"/>
            <a:ext cx="7092091" cy="400050"/>
          </a:xfrm>
        </p:spPr>
        <p:txBody>
          <a:bodyPr vert="horz" lIns="68589" tIns="34295" rIns="68589" bIns="34295" rtlCol="0" anchor="ctr">
            <a:noAutofit/>
          </a:bodyPr>
          <a:lstStyle/>
          <a:p>
            <a:r>
              <a:rPr lang="mn-MN" sz="2400" b="1" dirty="0">
                <a:solidFill>
                  <a:schemeClr val="bg1"/>
                </a:solidFill>
                <a:latin typeface="Gill Sans"/>
              </a:rPr>
              <a:t>Цахим албан хэрэг хөтлөлт</a:t>
            </a:r>
            <a:endParaRPr lang="en-US" sz="2400" b="1" dirty="0">
              <a:solidFill>
                <a:schemeClr val="bg1"/>
              </a:solidFill>
              <a:latin typeface="Gill Sans"/>
            </a:endParaRPr>
          </a:p>
        </p:txBody>
      </p:sp>
      <p:sp>
        <p:nvSpPr>
          <p:cNvPr id="17" name="TextBox 16"/>
          <p:cNvSpPr txBox="1"/>
          <p:nvPr/>
        </p:nvSpPr>
        <p:spPr>
          <a:xfrm>
            <a:off x="1823311" y="1197405"/>
            <a:ext cx="7024430" cy="3664920"/>
          </a:xfrm>
          <a:prstGeom prst="rect">
            <a:avLst/>
          </a:prstGeom>
        </p:spPr>
        <p:txBody>
          <a:bodyPr vert="horz" lIns="68589" tIns="34295" rIns="68589" bIns="34295" rtlCol="0" anchor="ctr">
            <a:noAutofit/>
          </a:bodyPr>
          <a:lstStyle>
            <a:defPPr>
              <a:defRPr lang="en-US"/>
            </a:defPPr>
            <a:lvl1pPr algn="just">
              <a:lnSpc>
                <a:spcPct val="100000"/>
              </a:lnSpc>
              <a:spcBef>
                <a:spcPct val="0"/>
              </a:spcBef>
              <a:buNone/>
              <a:defRPr sz="2400" b="0">
                <a:solidFill>
                  <a:srgbClr val="7C7C7C"/>
                </a:solidFill>
                <a:ea typeface="+mj-ea"/>
                <a:cs typeface="Arial"/>
              </a:defRPr>
            </a:lvl1pPr>
          </a:lstStyle>
          <a:p>
            <a:pPr marL="342900" indent="-342900">
              <a:buFont typeface="Arial" panose="020B0604020202020204" pitchFamily="34" charset="0"/>
              <a:buChar char="•"/>
            </a:pPr>
            <a:r>
              <a:rPr lang="mn-MN" sz="2200" dirty="0">
                <a:solidFill>
                  <a:schemeClr val="tx1"/>
                </a:solidFill>
              </a:rPr>
              <a:t>Баримт бичигийн удирдлагын төлөвлөгөө гаргах</a:t>
            </a:r>
          </a:p>
          <a:p>
            <a:pPr marL="342900" indent="-342900">
              <a:buFont typeface="Arial" panose="020B0604020202020204" pitchFamily="34" charset="0"/>
              <a:buChar char="•"/>
            </a:pPr>
            <a:r>
              <a:rPr lang="mn-MN" sz="2200" dirty="0">
                <a:solidFill>
                  <a:schemeClr val="tx1"/>
                </a:solidFill>
              </a:rPr>
              <a:t>Баримт бичигийн удирдлагын төлөвлөгөөг хэрэгжүүлэх</a:t>
            </a:r>
          </a:p>
          <a:p>
            <a:pPr marL="342900" indent="-342900">
              <a:buFont typeface="Arial" panose="020B0604020202020204" pitchFamily="34" charset="0"/>
              <a:buChar char="•"/>
            </a:pPr>
            <a:r>
              <a:rPr lang="mn-MN" sz="2200" dirty="0">
                <a:solidFill>
                  <a:schemeClr val="tx1"/>
                </a:solidFill>
              </a:rPr>
              <a:t>Дотоод бүх баримт бичиг, тайлан, мэдээлэлийг ажилтнууд тоон гарын үсгээрээ зурж баталгаажуулж дотоод системээр илгээдэг болох. </a:t>
            </a:r>
          </a:p>
          <a:p>
            <a:pPr marL="342900" indent="-342900">
              <a:buFont typeface="Arial" panose="020B0604020202020204" pitchFamily="34" charset="0"/>
              <a:buChar char="•"/>
            </a:pPr>
            <a:r>
              <a:rPr lang="mn-MN" sz="2200" dirty="0">
                <a:solidFill>
                  <a:schemeClr val="tx1"/>
                </a:solidFill>
              </a:rPr>
              <a:t>Цахим архив бий болгох </a:t>
            </a:r>
          </a:p>
          <a:p>
            <a:pPr marL="342900" indent="-342900">
              <a:buFont typeface="Arial" panose="020B0604020202020204" pitchFamily="34" charset="0"/>
              <a:buChar char="•"/>
            </a:pPr>
            <a:r>
              <a:rPr lang="mn-MN" sz="2200" dirty="0">
                <a:solidFill>
                  <a:schemeClr val="tx1"/>
                </a:solidFill>
              </a:rPr>
              <a:t>Багагүй олон орон тоо хэмнэх боломжтой болно.</a:t>
            </a:r>
          </a:p>
          <a:p>
            <a:pPr marL="342900" indent="-342900">
              <a:buFont typeface="Arial" panose="020B0604020202020204" pitchFamily="34" charset="0"/>
              <a:buChar char="•"/>
            </a:pPr>
            <a:r>
              <a:rPr lang="mn-MN" sz="2200" dirty="0">
                <a:solidFill>
                  <a:schemeClr val="tx1"/>
                </a:solidFill>
              </a:rPr>
              <a:t>Иргэд, аж ахуйн нэгжүүдэд үзүүлэх үйлчилгээний хурд эрс нэмэгдэж, тэдэнд хялбар, хямд төсөр болно. </a:t>
            </a:r>
          </a:p>
          <a:p>
            <a:pPr marL="342900" indent="-342900">
              <a:buFont typeface="Arial" panose="020B0604020202020204" pitchFamily="34" charset="0"/>
              <a:buChar char="•"/>
            </a:pPr>
            <a:r>
              <a:rPr lang="mn-MN" sz="2200" dirty="0">
                <a:solidFill>
                  <a:schemeClr val="tx1"/>
                </a:solidFill>
              </a:rPr>
              <a:t>Цаас, хор гэх мэт офисын зардлууд, цаг хугацаа хэмнэгдэж улсын төсвийн зардлыг ихээхэн бууруулна. </a:t>
            </a:r>
            <a:endParaRPr lang="en-US" sz="2200" dirty="0">
              <a:solidFill>
                <a:schemeClr val="tx1"/>
              </a:solidFill>
            </a:endParaRPr>
          </a:p>
        </p:txBody>
      </p:sp>
      <p:pic>
        <p:nvPicPr>
          <p:cNvPr id="7" name="Picture 6" descr="page-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954" y="372392"/>
            <a:ext cx="1638281" cy="648072"/>
          </a:xfrm>
          <a:prstGeom prst="rect">
            <a:avLst/>
          </a:prstGeo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55" y="2154764"/>
            <a:ext cx="1180511" cy="1180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55768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5"/>
          <p:cNvSpPr>
            <a:spLocks noGrp="1" noChangeArrowheads="1"/>
          </p:cNvSpPr>
          <p:nvPr>
            <p:ph type="title" sz="quarter"/>
          </p:nvPr>
        </p:nvSpPr>
        <p:spPr>
          <a:xfrm>
            <a:off x="423864" y="339240"/>
            <a:ext cx="8491537" cy="400050"/>
          </a:xfrm>
        </p:spPr>
        <p:txBody>
          <a:bodyPr vert="horz" lIns="68589" tIns="34295" rIns="68589" bIns="34295" rtlCol="0" anchor="ctr">
            <a:noAutofit/>
          </a:bodyPr>
          <a:lstStyle/>
          <a:p>
            <a:r>
              <a:rPr lang="mn-MN" sz="2800" b="1" dirty="0">
                <a:solidFill>
                  <a:schemeClr val="bg1"/>
                </a:solidFill>
                <a:latin typeface="Gill Sans"/>
              </a:rPr>
              <a:t>Тоон гарын үсэгт суурилсан </a:t>
            </a:r>
            <a:br>
              <a:rPr lang="mn-MN" sz="2800" b="1" dirty="0">
                <a:solidFill>
                  <a:schemeClr val="bg1"/>
                </a:solidFill>
                <a:latin typeface="Gill Sans"/>
              </a:rPr>
            </a:br>
            <a:r>
              <a:rPr lang="mn-MN" sz="2800" b="1" dirty="0">
                <a:solidFill>
                  <a:schemeClr val="bg1"/>
                </a:solidFill>
                <a:latin typeface="Gill Sans"/>
              </a:rPr>
              <a:t>хандалтын удирдлага </a:t>
            </a:r>
            <a:endParaRPr lang="en-US" sz="2800" b="1" dirty="0">
              <a:solidFill>
                <a:schemeClr val="bg1"/>
              </a:solidFill>
              <a:latin typeface="Gill Sans"/>
            </a:endParaRPr>
          </a:p>
        </p:txBody>
      </p:sp>
      <p:sp>
        <p:nvSpPr>
          <p:cNvPr id="17" name="TextBox 16"/>
          <p:cNvSpPr txBox="1"/>
          <p:nvPr/>
        </p:nvSpPr>
        <p:spPr>
          <a:xfrm>
            <a:off x="2586835" y="1329611"/>
            <a:ext cx="6377389" cy="3532713"/>
          </a:xfrm>
          <a:prstGeom prst="rect">
            <a:avLst/>
          </a:prstGeom>
        </p:spPr>
        <p:txBody>
          <a:bodyPr vert="horz" lIns="68589" tIns="34295" rIns="68589" bIns="34295" rtlCol="0" anchor="ctr">
            <a:noAutofit/>
          </a:bodyPr>
          <a:lstStyle>
            <a:defPPr>
              <a:defRPr lang="en-US"/>
            </a:defPPr>
            <a:lvl1pPr algn="just">
              <a:lnSpc>
                <a:spcPct val="100000"/>
              </a:lnSpc>
              <a:spcBef>
                <a:spcPct val="0"/>
              </a:spcBef>
              <a:buNone/>
              <a:defRPr sz="2400" b="0">
                <a:solidFill>
                  <a:srgbClr val="7C7C7C"/>
                </a:solidFill>
                <a:ea typeface="+mj-ea"/>
                <a:cs typeface="Arial"/>
              </a:defRPr>
            </a:lvl1pPr>
          </a:lstStyle>
          <a:p>
            <a:pPr marL="342900" indent="-342900">
              <a:buFont typeface="Arial" panose="020B0604020202020204" pitchFamily="34" charset="0"/>
              <a:buChar char="•"/>
            </a:pPr>
            <a:r>
              <a:rPr lang="mn-MN" dirty="0">
                <a:solidFill>
                  <a:schemeClr val="tx1"/>
                </a:solidFill>
              </a:rPr>
              <a:t>Төрийн байгууллагын гадаад, дотоод бүх системд хандаж буй хүмүүс нэр, нууц үгээс гадна тоон гарын үсэгээ ашиглан ханддаг болгох </a:t>
            </a:r>
            <a:r>
              <a:rPr lang="en-US" dirty="0">
                <a:solidFill>
                  <a:schemeClr val="tx1"/>
                </a:solidFill>
              </a:rPr>
              <a:t>(</a:t>
            </a:r>
            <a:r>
              <a:rPr lang="mn-MN" dirty="0">
                <a:solidFill>
                  <a:schemeClr val="tx1"/>
                </a:solidFill>
              </a:rPr>
              <a:t>хоёр хүчин зүйлтэй хандалт</a:t>
            </a:r>
            <a:r>
              <a:rPr lang="en-US" dirty="0">
                <a:solidFill>
                  <a:schemeClr val="tx1"/>
                </a:solidFill>
              </a:rPr>
              <a:t>)</a:t>
            </a:r>
            <a:r>
              <a:rPr lang="mn-MN" dirty="0">
                <a:solidFill>
                  <a:schemeClr val="tx1"/>
                </a:solidFill>
              </a:rPr>
              <a:t>. </a:t>
            </a:r>
          </a:p>
          <a:p>
            <a:pPr marL="342900" indent="-342900">
              <a:buFont typeface="Arial" panose="020B0604020202020204" pitchFamily="34" charset="0"/>
              <a:buChar char="•"/>
            </a:pPr>
            <a:r>
              <a:rPr lang="mn-MN" dirty="0">
                <a:solidFill>
                  <a:schemeClr val="tx1"/>
                </a:solidFill>
              </a:rPr>
              <a:t>Системд тоон гарын үсэгт суурилсан хандалтын удирдлагын модуль суулгана. </a:t>
            </a:r>
          </a:p>
          <a:p>
            <a:pPr marL="342900" indent="-342900">
              <a:buFont typeface="Arial" panose="020B0604020202020204" pitchFamily="34" charset="0"/>
              <a:buChar char="•"/>
            </a:pPr>
            <a:r>
              <a:rPr lang="mn-MN" dirty="0">
                <a:solidFill>
                  <a:schemeClr val="tx1"/>
                </a:solidFill>
              </a:rPr>
              <a:t>Системийн хэрэглэгчид тоон гарын үсэгээ энэ модульд бүртгүүлнэ.</a:t>
            </a:r>
          </a:p>
          <a:p>
            <a:pPr marL="342900" indent="-342900">
              <a:buFont typeface="Arial" panose="020B0604020202020204" pitchFamily="34" charset="0"/>
              <a:buChar char="•"/>
            </a:pPr>
            <a:r>
              <a:rPr lang="mn-MN" dirty="0">
                <a:solidFill>
                  <a:schemeClr val="tx1"/>
                </a:solidFill>
              </a:rPr>
              <a:t>Хандалт хийх үед нэр, нууц үгээс гадна тоон гарын үсэг ашиглан хандана.</a:t>
            </a:r>
            <a:endParaRPr lang="en-US" dirty="0">
              <a:solidFill>
                <a:schemeClr val="tx1"/>
              </a:solidFill>
            </a:endParaRPr>
          </a:p>
        </p:txBody>
      </p:sp>
      <p:sp>
        <p:nvSpPr>
          <p:cNvPr id="2" name="AutoShape 2" descr="&amp;Kcy;&amp;acy;&amp;rcy;&amp;tcy;&amp;icy;&amp;ncy;&amp;kcy;&amp;icy; &amp;pcy;&amp;ocy; &amp;zcy;&amp;acy;&amp;pcy;&amp;rcy;&amp;ocy;&amp;scy;&amp;ucy; e-repor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page-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4954" y="372392"/>
            <a:ext cx="1638281" cy="648072"/>
          </a:xfrm>
          <a:prstGeom prst="rect">
            <a:avLst/>
          </a:prstGeom>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55" y="2286342"/>
            <a:ext cx="2358150" cy="135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16864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785" y="433880"/>
            <a:ext cx="6858000" cy="621022"/>
          </a:xfrm>
        </p:spPr>
        <p:txBody>
          <a:bodyPr vert="horz" lIns="68589" tIns="34295" rIns="68589" bIns="34295" rtlCol="0" anchor="ctr">
            <a:noAutofit/>
          </a:bodyPr>
          <a:lstStyle/>
          <a:p>
            <a:pPr>
              <a:lnSpc>
                <a:spcPct val="100000"/>
              </a:lnSpc>
            </a:pPr>
            <a:r>
              <a:rPr lang="mn-MN" b="1" dirty="0">
                <a:solidFill>
                  <a:schemeClr val="bg1"/>
                </a:solidFill>
                <a:latin typeface="Gill Sans"/>
                <a:cs typeface="Gill Sans"/>
              </a:rPr>
              <a:t>ТООН ГАРЫН ҮСГЭЭ АШИГЛАХ</a:t>
            </a:r>
            <a:endParaRPr lang="en-US" b="1" dirty="0">
              <a:solidFill>
                <a:schemeClr val="bg1"/>
              </a:solidFill>
              <a:latin typeface="Gill Sans"/>
              <a:cs typeface="Gill Sans"/>
            </a:endParaRPr>
          </a:p>
        </p:txBody>
      </p:sp>
      <p:pic>
        <p:nvPicPr>
          <p:cNvPr id="4" name="Picture 3"/>
          <p:cNvPicPr>
            <a:picLocks noChangeAspect="1"/>
          </p:cNvPicPr>
          <p:nvPr/>
        </p:nvPicPr>
        <p:blipFill>
          <a:blip r:embed="rId3"/>
          <a:stretch>
            <a:fillRect/>
          </a:stretch>
        </p:blipFill>
        <p:spPr>
          <a:xfrm>
            <a:off x="5538507" y="3281254"/>
            <a:ext cx="3003823" cy="1622050"/>
          </a:xfrm>
          <a:prstGeom prst="rect">
            <a:avLst/>
          </a:prstGeom>
        </p:spPr>
      </p:pic>
      <p:sp>
        <p:nvSpPr>
          <p:cNvPr id="11" name="Rectangle 10"/>
          <p:cNvSpPr/>
          <p:nvPr/>
        </p:nvSpPr>
        <p:spPr>
          <a:xfrm>
            <a:off x="473881" y="1502814"/>
            <a:ext cx="4537685" cy="3206806"/>
          </a:xfrm>
          <a:prstGeom prst="rect">
            <a:avLst/>
          </a:prstGeom>
        </p:spPr>
        <p:txBody>
          <a:bodyPr vert="horz" lIns="68589" tIns="34295" rIns="68589" bIns="34295" rtlCol="0" anchor="ctr">
            <a:noAutofit/>
          </a:bodyPr>
          <a:lstStyle/>
          <a:p>
            <a:pPr marL="257209" indent="-257209">
              <a:spcBef>
                <a:spcPct val="0"/>
              </a:spcBef>
              <a:buFont typeface="Arial" panose="020B0604020202020204" pitchFamily="34" charset="0"/>
              <a:buChar char="•"/>
            </a:pPr>
            <a:r>
              <a:rPr lang="mn-MN" sz="2200" dirty="0">
                <a:ea typeface="+mj-ea"/>
                <a:cs typeface="Arial"/>
              </a:rPr>
              <a:t>Тоон гарын үсгийн тээгч төхөөрөмжтэй ажиллахын тулд компютер дээрээ </a:t>
            </a:r>
            <a:r>
              <a:rPr lang="en-US" sz="2200" dirty="0" err="1">
                <a:ea typeface="+mj-ea"/>
                <a:cs typeface="Arial"/>
              </a:rPr>
              <a:t>esign</a:t>
            </a:r>
            <a:r>
              <a:rPr lang="en-US" sz="2200" dirty="0">
                <a:ea typeface="+mj-ea"/>
                <a:cs typeface="Arial"/>
              </a:rPr>
              <a:t> </a:t>
            </a:r>
            <a:r>
              <a:rPr lang="mn-MN" sz="2200" dirty="0">
                <a:ea typeface="+mj-ea"/>
                <a:cs typeface="Arial"/>
              </a:rPr>
              <a:t>юмуу МонПасс Клиент програм суулгана. </a:t>
            </a:r>
            <a:endParaRPr lang="en-US" sz="2200" dirty="0">
              <a:ea typeface="+mj-ea"/>
              <a:cs typeface="Arial"/>
            </a:endParaRPr>
          </a:p>
          <a:p>
            <a:pPr marL="257209" indent="-257209">
              <a:spcBef>
                <a:spcPct val="0"/>
              </a:spcBef>
              <a:buFont typeface="Arial" panose="020B0604020202020204" pitchFamily="34" charset="0"/>
              <a:buChar char="•"/>
            </a:pPr>
            <a:r>
              <a:rPr lang="mn-MN" sz="2200" dirty="0">
                <a:ea typeface="+mj-ea"/>
                <a:cs typeface="Arial"/>
              </a:rPr>
              <a:t>“Хур”, “Дан” болон </a:t>
            </a:r>
            <a:r>
              <a:rPr lang="en-US" sz="2200" dirty="0">
                <a:ea typeface="+mj-ea"/>
                <a:cs typeface="Arial"/>
              </a:rPr>
              <a:t>“</a:t>
            </a:r>
            <a:r>
              <a:rPr lang="mn-MN" sz="2200" dirty="0">
                <a:ea typeface="+mj-ea"/>
                <a:cs typeface="Arial"/>
              </a:rPr>
              <a:t>МонПасс сервис</a:t>
            </a:r>
            <a:r>
              <a:rPr lang="en-US" sz="2200" dirty="0">
                <a:ea typeface="+mj-ea"/>
                <a:cs typeface="Arial"/>
              </a:rPr>
              <a:t>”-</a:t>
            </a:r>
            <a:r>
              <a:rPr lang="mn-MN" sz="2200" dirty="0">
                <a:ea typeface="+mj-ea"/>
                <a:cs typeface="Arial"/>
              </a:rPr>
              <a:t>ийг системдээ уялдуулан холбоно.</a:t>
            </a:r>
            <a:endParaRPr lang="en-US" dirty="0">
              <a:ea typeface="+mj-ea"/>
              <a:cs typeface="Arial"/>
            </a:endParaRPr>
          </a:p>
          <a:p>
            <a:pPr algn="just">
              <a:spcBef>
                <a:spcPct val="0"/>
              </a:spcBef>
            </a:pPr>
            <a:endParaRPr lang="en-US" dirty="0">
              <a:ea typeface="+mj-ea"/>
              <a:cs typeface="Arial"/>
            </a:endParaRPr>
          </a:p>
        </p:txBody>
      </p:sp>
      <p:pic>
        <p:nvPicPr>
          <p:cNvPr id="8" name="Picture 7" descr="page-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395" y="396628"/>
            <a:ext cx="1638281" cy="648072"/>
          </a:xfrm>
          <a:prstGeom prst="rect">
            <a:avLst/>
          </a:prstGeom>
        </p:spPr>
      </p:pic>
      <p:pic>
        <p:nvPicPr>
          <p:cNvPr id="3" name="Picture 2">
            <a:extLst>
              <a:ext uri="{FF2B5EF4-FFF2-40B4-BE49-F238E27FC236}">
                <a16:creationId xmlns:a16="http://schemas.microsoft.com/office/drawing/2014/main" id="{9A8F6499-D655-41DA-91DB-60B9065EBC22}"/>
              </a:ext>
            </a:extLst>
          </p:cNvPr>
          <p:cNvPicPr>
            <a:picLocks noChangeAspect="1"/>
          </p:cNvPicPr>
          <p:nvPr/>
        </p:nvPicPr>
        <p:blipFill>
          <a:blip r:embed="rId5"/>
          <a:stretch>
            <a:fillRect/>
          </a:stretch>
        </p:blipFill>
        <p:spPr>
          <a:xfrm>
            <a:off x="6404460" y="1044700"/>
            <a:ext cx="1377144" cy="2119024"/>
          </a:xfrm>
          <a:prstGeom prst="rect">
            <a:avLst/>
          </a:prstGeom>
        </p:spPr>
      </p:pic>
    </p:spTree>
    <p:extLst>
      <p:ext uri="{BB962C8B-B14F-4D97-AF65-F5344CB8AC3E}">
        <p14:creationId xmlns:p14="http://schemas.microsoft.com/office/powerpoint/2010/main" val="4021206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36278"/>
            <a:ext cx="6172200" cy="708422"/>
          </a:xfrm>
        </p:spPr>
        <p:txBody>
          <a:bodyPr/>
          <a:lstStyle/>
          <a:p>
            <a:r>
              <a:rPr lang="mn-MN" dirty="0"/>
              <a:t>Тоон гарын үсэг зурах</a:t>
            </a:r>
            <a:endParaRPr lang="en-US" dirty="0"/>
          </a:p>
        </p:txBody>
      </p:sp>
      <p:sp>
        <p:nvSpPr>
          <p:cNvPr id="3" name="Content Placeholder 2"/>
          <p:cNvSpPr>
            <a:spLocks noGrp="1"/>
          </p:cNvSpPr>
          <p:nvPr>
            <p:ph idx="1"/>
          </p:nvPr>
        </p:nvSpPr>
        <p:spPr>
          <a:xfrm>
            <a:off x="1485900" y="1350110"/>
            <a:ext cx="6172200" cy="3417153"/>
          </a:xfrm>
        </p:spPr>
        <p:txBody>
          <a:bodyPr>
            <a:normAutofit fontScale="70000" lnSpcReduction="20000"/>
          </a:bodyPr>
          <a:lstStyle/>
          <a:p>
            <a:r>
              <a:rPr lang="en-US" dirty="0" err="1"/>
              <a:t>Бичиг</a:t>
            </a:r>
            <a:r>
              <a:rPr lang="en-US" dirty="0"/>
              <a:t> </a:t>
            </a:r>
            <a:r>
              <a:rPr lang="en-US" dirty="0" err="1"/>
              <a:t>баримтад</a:t>
            </a:r>
            <a:r>
              <a:rPr lang="en-US" dirty="0"/>
              <a:t> </a:t>
            </a:r>
            <a:r>
              <a:rPr lang="en-US" dirty="0" err="1"/>
              <a:t>гарын</a:t>
            </a:r>
            <a:r>
              <a:rPr lang="en-US" dirty="0"/>
              <a:t> </a:t>
            </a:r>
            <a:r>
              <a:rPr lang="en-US" dirty="0" err="1"/>
              <a:t>үсэг</a:t>
            </a:r>
            <a:r>
              <a:rPr lang="en-US" dirty="0"/>
              <a:t> </a:t>
            </a:r>
            <a:r>
              <a:rPr lang="en-US" dirty="0" err="1"/>
              <a:t>зурахад</a:t>
            </a:r>
            <a:r>
              <a:rPr lang="en-US" dirty="0"/>
              <a:t> </a:t>
            </a:r>
            <a:r>
              <a:rPr lang="mn-MN" dirty="0"/>
              <a:t>Халтар</a:t>
            </a:r>
            <a:r>
              <a:rPr lang="en-US" dirty="0" err="1"/>
              <a:t>ын</a:t>
            </a:r>
            <a:r>
              <a:rPr lang="en-US" dirty="0"/>
              <a:t> </a:t>
            </a:r>
            <a:r>
              <a:rPr lang="en-US" dirty="0" err="1"/>
              <a:t>ашиглаж</a:t>
            </a:r>
            <a:r>
              <a:rPr lang="en-US" dirty="0"/>
              <a:t> </a:t>
            </a:r>
            <a:r>
              <a:rPr lang="en-US" dirty="0" err="1"/>
              <a:t>байгаа</a:t>
            </a:r>
            <a:r>
              <a:rPr lang="en-US" dirty="0"/>
              <a:t> </a:t>
            </a:r>
            <a:r>
              <a:rPr lang="en-US" dirty="0" err="1"/>
              <a:t>програм</a:t>
            </a:r>
            <a:r>
              <a:rPr lang="en-US" dirty="0"/>
              <a:t> </a:t>
            </a:r>
            <a:r>
              <a:rPr lang="en-US" dirty="0" err="1"/>
              <a:t>хамгамж</a:t>
            </a:r>
            <a:r>
              <a:rPr lang="en-US" dirty="0"/>
              <a:t> </a:t>
            </a:r>
            <a:r>
              <a:rPr lang="en-US" dirty="0" err="1"/>
              <a:t>өгөгдөл</a:t>
            </a:r>
            <a:r>
              <a:rPr lang="en-US" dirty="0"/>
              <a:t>/</a:t>
            </a:r>
            <a:r>
              <a:rPr lang="en-US" dirty="0" err="1"/>
              <a:t>бичиг</a:t>
            </a:r>
            <a:r>
              <a:rPr lang="en-US" dirty="0"/>
              <a:t> </a:t>
            </a:r>
            <a:r>
              <a:rPr lang="en-US" dirty="0" err="1"/>
              <a:t>баримт</a:t>
            </a:r>
            <a:r>
              <a:rPr lang="en-US" dirty="0"/>
              <a:t>, </a:t>
            </a:r>
            <a:r>
              <a:rPr lang="en-US" dirty="0" err="1"/>
              <a:t>захиа</a:t>
            </a:r>
            <a:r>
              <a:rPr lang="en-US" dirty="0"/>
              <a:t> </a:t>
            </a:r>
            <a:r>
              <a:rPr lang="en-US" dirty="0" err="1"/>
              <a:t>гэх</a:t>
            </a:r>
            <a:r>
              <a:rPr lang="en-US" dirty="0"/>
              <a:t> </a:t>
            </a:r>
            <a:r>
              <a:rPr lang="en-US" dirty="0" err="1"/>
              <a:t>мэт</a:t>
            </a:r>
            <a:r>
              <a:rPr lang="en-US" dirty="0"/>
              <a:t>/-д </a:t>
            </a:r>
            <a:r>
              <a:rPr lang="en-US" dirty="0" err="1"/>
              <a:t>хаш</a:t>
            </a:r>
            <a:r>
              <a:rPr lang="en-US" dirty="0"/>
              <a:t> </a:t>
            </a:r>
            <a:r>
              <a:rPr lang="en-US" dirty="0" err="1"/>
              <a:t>хийснээр</a:t>
            </a:r>
            <a:r>
              <a:rPr lang="en-US" dirty="0"/>
              <a:t> </a:t>
            </a:r>
            <a:r>
              <a:rPr lang="en-US" dirty="0" err="1"/>
              <a:t>цөөхөн</a:t>
            </a:r>
            <a:r>
              <a:rPr lang="en-US" dirty="0"/>
              <a:t> </a:t>
            </a:r>
            <a:r>
              <a:rPr lang="en-US" dirty="0" err="1"/>
              <a:t>хэдэн</a:t>
            </a:r>
            <a:r>
              <a:rPr lang="en-US" dirty="0"/>
              <a:t> </a:t>
            </a:r>
            <a:r>
              <a:rPr lang="en-US" dirty="0" err="1"/>
              <a:t>мөр</a:t>
            </a:r>
            <a:r>
              <a:rPr lang="en-US" dirty="0"/>
              <a:t> </a:t>
            </a:r>
            <a:r>
              <a:rPr lang="en-US" dirty="0" err="1"/>
              <a:t>мэдээлэл</a:t>
            </a:r>
            <a:r>
              <a:rPr lang="en-US" dirty="0"/>
              <a:t> </a:t>
            </a:r>
            <a:r>
              <a:rPr lang="en-US" dirty="0" err="1"/>
              <a:t>уг</a:t>
            </a:r>
            <a:r>
              <a:rPr lang="en-US" dirty="0"/>
              <a:t> </a:t>
            </a:r>
            <a:r>
              <a:rPr lang="en-US" dirty="0" err="1"/>
              <a:t>бичиг</a:t>
            </a:r>
            <a:r>
              <a:rPr lang="en-US" dirty="0"/>
              <a:t> </a:t>
            </a:r>
            <a:r>
              <a:rPr lang="en-US" dirty="0" err="1"/>
              <a:t>баримтад</a:t>
            </a:r>
            <a:r>
              <a:rPr lang="en-US" dirty="0"/>
              <a:t> </a:t>
            </a:r>
            <a:r>
              <a:rPr lang="en-US" dirty="0" err="1"/>
              <a:t>нэмэгдэн</a:t>
            </a:r>
            <a:r>
              <a:rPr lang="en-US" dirty="0"/>
              <a:t> </a:t>
            </a:r>
            <a:r>
              <a:rPr lang="en-US" dirty="0" err="1"/>
              <a:t>хууль</a:t>
            </a:r>
            <a:r>
              <a:rPr lang="en-US" dirty="0"/>
              <a:t> </a:t>
            </a:r>
            <a:r>
              <a:rPr lang="en-US" dirty="0" err="1"/>
              <a:t>ёсны</a:t>
            </a:r>
            <a:r>
              <a:rPr lang="mn-MN" dirty="0"/>
              <a:t> </a:t>
            </a:r>
            <a:r>
              <a:rPr lang="en-US" dirty="0"/>
              <a:t>х</a:t>
            </a:r>
            <a:r>
              <a:rPr lang="mn-MN" dirty="0"/>
              <a:t>амгаалалттай</a:t>
            </a:r>
            <a:r>
              <a:rPr lang="en-US" dirty="0"/>
              <a:t> </a:t>
            </a:r>
            <a:r>
              <a:rPr lang="en-US" dirty="0" err="1"/>
              <a:t>болно</a:t>
            </a:r>
            <a:r>
              <a:rPr lang="en-US" dirty="0"/>
              <a:t>. </a:t>
            </a:r>
            <a:r>
              <a:rPr lang="en-US" dirty="0" err="1"/>
              <a:t>Тэдгээр</a:t>
            </a:r>
            <a:r>
              <a:rPr lang="en-US" dirty="0"/>
              <a:t> </a:t>
            </a:r>
            <a:r>
              <a:rPr lang="en-US" dirty="0" err="1"/>
              <a:t>цөөхөн</a:t>
            </a:r>
            <a:r>
              <a:rPr lang="en-US" dirty="0"/>
              <a:t> </a:t>
            </a:r>
            <a:r>
              <a:rPr lang="en-US" dirty="0" err="1"/>
              <a:t>мөрийг</a:t>
            </a:r>
            <a:r>
              <a:rPr lang="en-US" dirty="0"/>
              <a:t> </a:t>
            </a:r>
            <a:r>
              <a:rPr lang="en-US" b="1" dirty="0" err="1"/>
              <a:t>тоон</a:t>
            </a:r>
            <a:r>
              <a:rPr lang="en-US" b="1" dirty="0"/>
              <a:t> </a:t>
            </a:r>
            <a:r>
              <a:rPr lang="en-US" b="1" dirty="0" err="1"/>
              <a:t>зурвас</a:t>
            </a:r>
            <a:r>
              <a:rPr lang="mn-MN" b="1" dirty="0"/>
              <a:t> – </a:t>
            </a:r>
            <a:r>
              <a:rPr lang="en-US" b="1" dirty="0"/>
              <a:t>message digest</a:t>
            </a:r>
            <a:r>
              <a:rPr lang="en-US" dirty="0"/>
              <a:t> </a:t>
            </a:r>
            <a:r>
              <a:rPr lang="en-US" dirty="0" err="1"/>
              <a:t>гэ</a:t>
            </a:r>
            <a:r>
              <a:rPr lang="mn-MN" dirty="0"/>
              <a:t>нэ</a:t>
            </a:r>
            <a:r>
              <a:rPr lang="en-US" dirty="0"/>
              <a:t>.</a:t>
            </a:r>
            <a:endParaRPr lang="mn-MN" dirty="0"/>
          </a:p>
          <a:p>
            <a:r>
              <a:rPr lang="mn-MN" dirty="0"/>
              <a:t>Халтарын </a:t>
            </a:r>
            <a:r>
              <a:rPr lang="en-US" dirty="0" err="1"/>
              <a:t>ашиглаж</a:t>
            </a:r>
            <a:r>
              <a:rPr lang="en-US" dirty="0"/>
              <a:t> </a:t>
            </a:r>
            <a:r>
              <a:rPr lang="en-US" dirty="0" err="1"/>
              <a:t>байгаа</a:t>
            </a:r>
            <a:r>
              <a:rPr lang="en-US" dirty="0"/>
              <a:t> </a:t>
            </a:r>
            <a:r>
              <a:rPr lang="en-US" dirty="0" err="1"/>
              <a:t>програм</a:t>
            </a:r>
            <a:r>
              <a:rPr lang="en-US" dirty="0"/>
              <a:t> </a:t>
            </a:r>
            <a:r>
              <a:rPr lang="en-US" dirty="0" err="1"/>
              <a:t>түүний</a:t>
            </a:r>
            <a:r>
              <a:rPr lang="en-US" dirty="0"/>
              <a:t> </a:t>
            </a:r>
            <a:r>
              <a:rPr lang="en-US" dirty="0" err="1"/>
              <a:t>хувийн</a:t>
            </a:r>
            <a:r>
              <a:rPr lang="en-US" dirty="0"/>
              <a:t> </a:t>
            </a:r>
            <a:r>
              <a:rPr lang="en-US" dirty="0" err="1"/>
              <a:t>түлхүүрээр</a:t>
            </a:r>
            <a:r>
              <a:rPr lang="en-US" dirty="0"/>
              <a:t> </a:t>
            </a:r>
            <a:r>
              <a:rPr lang="en-US" dirty="0" err="1"/>
              <a:t>өмнө</a:t>
            </a:r>
            <a:r>
              <a:rPr lang="en-US" dirty="0"/>
              <a:t> </a:t>
            </a:r>
            <a:r>
              <a:rPr lang="en-US" dirty="0" err="1"/>
              <a:t>нь</a:t>
            </a:r>
            <a:r>
              <a:rPr lang="en-US" dirty="0"/>
              <a:t> </a:t>
            </a:r>
            <a:r>
              <a:rPr lang="en-US" dirty="0" err="1"/>
              <a:t>гаргаж</a:t>
            </a:r>
            <a:r>
              <a:rPr lang="en-US" dirty="0"/>
              <a:t> </a:t>
            </a:r>
            <a:r>
              <a:rPr lang="en-US" dirty="0" err="1"/>
              <a:t>авсан</a:t>
            </a:r>
            <a:r>
              <a:rPr lang="en-US" dirty="0"/>
              <a:t> </a:t>
            </a:r>
            <a:r>
              <a:rPr lang="en-US" dirty="0" err="1"/>
              <a:t>тоон</a:t>
            </a:r>
            <a:r>
              <a:rPr lang="en-US" dirty="0"/>
              <a:t> </a:t>
            </a:r>
            <a:r>
              <a:rPr lang="en-US" dirty="0" err="1"/>
              <a:t>зурвсыг</a:t>
            </a:r>
            <a:r>
              <a:rPr lang="en-US" dirty="0"/>
              <a:t> </a:t>
            </a:r>
            <a:r>
              <a:rPr lang="en-US" dirty="0" err="1"/>
              <a:t>нууцлах</a:t>
            </a:r>
            <a:r>
              <a:rPr lang="en-US" dirty="0"/>
              <a:t> </a:t>
            </a:r>
            <a:r>
              <a:rPr lang="en-US" dirty="0" err="1"/>
              <a:t>ба</a:t>
            </a:r>
            <a:r>
              <a:rPr lang="en-US" dirty="0"/>
              <a:t> </a:t>
            </a:r>
            <a:r>
              <a:rPr lang="en-US" dirty="0" err="1"/>
              <a:t>үүний</a:t>
            </a:r>
            <a:r>
              <a:rPr lang="en-US" dirty="0"/>
              <a:t> </a:t>
            </a:r>
            <a:r>
              <a:rPr lang="en-US" dirty="0" err="1"/>
              <a:t>үр</a:t>
            </a:r>
            <a:r>
              <a:rPr lang="en-US" dirty="0"/>
              <a:t> </a:t>
            </a:r>
            <a:r>
              <a:rPr lang="en-US" dirty="0" err="1"/>
              <a:t>дүнг</a:t>
            </a:r>
            <a:r>
              <a:rPr lang="en-US" dirty="0"/>
              <a:t> </a:t>
            </a:r>
            <a:r>
              <a:rPr lang="en-US" b="1" dirty="0"/>
              <a:t>ТООН ГАРЫН ҮСЭГ</a:t>
            </a:r>
            <a:r>
              <a:rPr lang="en-US" dirty="0"/>
              <a:t> </a:t>
            </a:r>
            <a:r>
              <a:rPr lang="en-US" dirty="0" err="1"/>
              <a:t>гэдэг</a:t>
            </a:r>
            <a:endParaRPr lang="mn-MN" dirty="0"/>
          </a:p>
          <a:p>
            <a:r>
              <a:rPr lang="mn-MN" dirty="0"/>
              <a:t>Үүний дараа Халтарын </a:t>
            </a:r>
            <a:r>
              <a:rPr lang="en-US" dirty="0" err="1"/>
              <a:t>ашиглаж</a:t>
            </a:r>
            <a:r>
              <a:rPr lang="en-US" dirty="0"/>
              <a:t> </a:t>
            </a:r>
            <a:r>
              <a:rPr lang="en-US" dirty="0" err="1"/>
              <a:t>байгаа</a:t>
            </a:r>
            <a:r>
              <a:rPr lang="en-US" dirty="0"/>
              <a:t> </a:t>
            </a:r>
            <a:r>
              <a:rPr lang="en-US" dirty="0" err="1"/>
              <a:t>програм</a:t>
            </a:r>
            <a:r>
              <a:rPr lang="en-US" dirty="0"/>
              <a:t> </a:t>
            </a:r>
            <a:r>
              <a:rPr lang="en-US" dirty="0" err="1"/>
              <a:t>бичиг</a:t>
            </a:r>
            <a:r>
              <a:rPr lang="en-US" dirty="0"/>
              <a:t> </a:t>
            </a:r>
            <a:r>
              <a:rPr lang="en-US" dirty="0" err="1"/>
              <a:t>баримтад</a:t>
            </a:r>
            <a:r>
              <a:rPr lang="en-US" dirty="0"/>
              <a:t> </a:t>
            </a:r>
            <a:r>
              <a:rPr lang="en-US" b="1" dirty="0"/>
              <a:t>ТООН ГАРЫН ҮСЭГ</a:t>
            </a:r>
            <a:r>
              <a:rPr lang="en-US" dirty="0"/>
              <a:t> </a:t>
            </a:r>
            <a:r>
              <a:rPr lang="en-US" dirty="0" err="1"/>
              <a:t>нэмнэ</a:t>
            </a:r>
            <a:r>
              <a:rPr lang="en-US" dirty="0"/>
              <a:t>, </a:t>
            </a:r>
            <a:r>
              <a:rPr lang="en-US" dirty="0" err="1"/>
              <a:t>тэгснээр</a:t>
            </a:r>
            <a:r>
              <a:rPr lang="en-US" dirty="0"/>
              <a:t> </a:t>
            </a:r>
            <a:r>
              <a:rPr lang="en-US" dirty="0" err="1"/>
              <a:t>бүх</a:t>
            </a:r>
            <a:r>
              <a:rPr lang="en-US" dirty="0"/>
              <a:t> </a:t>
            </a:r>
            <a:r>
              <a:rPr lang="en-US" dirty="0" err="1"/>
              <a:t>мэдээлэл</a:t>
            </a:r>
            <a:r>
              <a:rPr lang="en-US" dirty="0"/>
              <a:t> </a:t>
            </a:r>
            <a:r>
              <a:rPr lang="en-US" dirty="0" err="1"/>
              <a:t>хэш</a:t>
            </a:r>
            <a:r>
              <a:rPr lang="en-US" dirty="0"/>
              <a:t> </a:t>
            </a:r>
            <a:r>
              <a:rPr lang="en-US" dirty="0" err="1"/>
              <a:t>хийгдэж</a:t>
            </a:r>
            <a:r>
              <a:rPr lang="en-US" dirty="0"/>
              <a:t> </a:t>
            </a:r>
            <a:r>
              <a:rPr lang="en-US" dirty="0" err="1"/>
              <a:t>гарын</a:t>
            </a:r>
            <a:r>
              <a:rPr lang="en-US" dirty="0"/>
              <a:t> </a:t>
            </a:r>
            <a:r>
              <a:rPr lang="en-US" dirty="0" err="1"/>
              <a:t>үсэг</a:t>
            </a:r>
            <a:r>
              <a:rPr lang="en-US" dirty="0"/>
              <a:t> </a:t>
            </a:r>
            <a:r>
              <a:rPr lang="en-US" dirty="0" err="1"/>
              <a:t>зурагда</a:t>
            </a:r>
            <a:r>
              <a:rPr lang="mn-MN" dirty="0"/>
              <a:t>на</a:t>
            </a:r>
            <a:r>
              <a:rPr lang="en-US" dirty="0"/>
              <a:t>.</a:t>
            </a:r>
          </a:p>
        </p:txBody>
      </p:sp>
      <p:sp>
        <p:nvSpPr>
          <p:cNvPr id="4" name="Slide Number Placeholder 3"/>
          <p:cNvSpPr>
            <a:spLocks noGrp="1"/>
          </p:cNvSpPr>
          <p:nvPr>
            <p:ph type="sldNum" sz="quarter" idx="12"/>
          </p:nvPr>
        </p:nvSpPr>
        <p:spPr/>
        <p:txBody>
          <a:bodyPr/>
          <a:lstStyle/>
          <a:p>
            <a:fld id="{289A20E7-C233-45A2-B6FB-C577FFE3AF81}" type="slidenum">
              <a:rPr lang="en-US" smtClean="0"/>
              <a:pPr/>
              <a:t>17</a:t>
            </a:fld>
            <a:endParaRPr lang="en-US"/>
          </a:p>
        </p:txBody>
      </p:sp>
    </p:spTree>
    <p:extLst>
      <p:ext uri="{BB962C8B-B14F-4D97-AF65-F5344CB8AC3E}">
        <p14:creationId xmlns:p14="http://schemas.microsoft.com/office/powerpoint/2010/main" val="114589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295" y="490136"/>
            <a:ext cx="6858000" cy="401859"/>
          </a:xfrm>
        </p:spPr>
        <p:txBody>
          <a:bodyPr/>
          <a:lstStyle/>
          <a:p>
            <a:pPr marL="257209" indent="-257209">
              <a:lnSpc>
                <a:spcPct val="120000"/>
              </a:lnSpc>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b="1" dirty="0">
                <a:solidFill>
                  <a:schemeClr val="bg1"/>
                </a:solidFill>
                <a:latin typeface="Gill Sans"/>
                <a:cs typeface="Gill Sans"/>
              </a:rPr>
              <a:t>	ГАРЫН ҮСЭГ ЗУРАХ</a:t>
            </a:r>
            <a:endParaRPr lang="ru-RU" b="1" dirty="0">
              <a:solidFill>
                <a:schemeClr val="bg1"/>
              </a:solidFill>
              <a:latin typeface="Gill Sans"/>
              <a:cs typeface="Gill Sans"/>
            </a:endParaRPr>
          </a:p>
        </p:txBody>
      </p:sp>
      <p:sp>
        <p:nvSpPr>
          <p:cNvPr id="68" name="Shape 583"/>
          <p:cNvSpPr/>
          <p:nvPr/>
        </p:nvSpPr>
        <p:spPr>
          <a:xfrm rot="2580823">
            <a:off x="-451606" y="1415763"/>
            <a:ext cx="3031126" cy="3031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lnTo>
                  <a:pt x="10711" y="18083"/>
                </a:lnTo>
                <a:cubicBezTo>
                  <a:pt x="14734" y="18083"/>
                  <a:pt x="17995" y="14822"/>
                  <a:pt x="17995" y="10799"/>
                </a:cubicBezTo>
                <a:cubicBezTo>
                  <a:pt x="17995" y="6777"/>
                  <a:pt x="14734" y="3516"/>
                  <a:pt x="10711" y="3516"/>
                </a:cubicBezTo>
                <a:cubicBezTo>
                  <a:pt x="6688" y="3516"/>
                  <a:pt x="3427" y="6777"/>
                  <a:pt x="3427" y="10799"/>
                </a:cubicBezTo>
                <a:close/>
              </a:path>
            </a:pathLst>
          </a:custGeom>
          <a:solidFill>
            <a:schemeClr val="accent1"/>
          </a:solidFill>
          <a:ln w="12700" cap="flat">
            <a:noFill/>
            <a:miter lim="400000"/>
          </a:ln>
          <a:effectLst/>
        </p:spPr>
        <p:txBody>
          <a:bodyPr wrap="square" lIns="68588" tIns="68588" rIns="68588" bIns="68588" numCol="1" anchor="ctr">
            <a:noAutofit/>
          </a:bodyPr>
          <a:lstStyle/>
          <a:p>
            <a:pPr defTabSz="342877">
              <a:defRPr sz="3600">
                <a:latin typeface="Calibri"/>
                <a:ea typeface="Calibri"/>
                <a:cs typeface="Calibri"/>
                <a:sym typeface="Calibri"/>
              </a:defRPr>
            </a:pPr>
            <a:endParaRPr/>
          </a:p>
        </p:txBody>
      </p:sp>
      <p:sp>
        <p:nvSpPr>
          <p:cNvPr id="3" name="Oval 2"/>
          <p:cNvSpPr>
            <a:spLocks noChangeAspect="1"/>
          </p:cNvSpPr>
          <p:nvPr/>
        </p:nvSpPr>
        <p:spPr>
          <a:xfrm>
            <a:off x="1892749" y="2409732"/>
            <a:ext cx="1134421" cy="1128658"/>
          </a:xfrm>
          <a:prstGeom prst="ellipse">
            <a:avLst/>
          </a:prstGeom>
          <a:solidFill>
            <a:srgbClr val="F9F9F9"/>
          </a:solidFill>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p>
        </p:txBody>
      </p:sp>
      <p:sp>
        <p:nvSpPr>
          <p:cNvPr id="10" name="Oval 9"/>
          <p:cNvSpPr>
            <a:spLocks noChangeAspect="1"/>
          </p:cNvSpPr>
          <p:nvPr/>
        </p:nvSpPr>
        <p:spPr>
          <a:xfrm>
            <a:off x="1514608" y="1653648"/>
            <a:ext cx="648241" cy="644947"/>
          </a:xfrm>
          <a:prstGeom prst="ellipse">
            <a:avLst/>
          </a:prstGeom>
          <a:solidFill>
            <a:srgbClr val="F9F9F9"/>
          </a:solidFill>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p>
        </p:txBody>
      </p:sp>
      <p:sp>
        <p:nvSpPr>
          <p:cNvPr id="11" name="Oval 10"/>
          <p:cNvSpPr>
            <a:spLocks noChangeAspect="1"/>
          </p:cNvSpPr>
          <p:nvPr/>
        </p:nvSpPr>
        <p:spPr>
          <a:xfrm>
            <a:off x="1514608" y="3705876"/>
            <a:ext cx="648241" cy="644947"/>
          </a:xfrm>
          <a:prstGeom prst="ellipse">
            <a:avLst/>
          </a:prstGeom>
          <a:solidFill>
            <a:srgbClr val="F9F9F9"/>
          </a:solidFill>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p>
        </p:txBody>
      </p:sp>
      <p:sp>
        <p:nvSpPr>
          <p:cNvPr id="12" name="Oval 11"/>
          <p:cNvSpPr>
            <a:spLocks noChangeAspect="1"/>
          </p:cNvSpPr>
          <p:nvPr/>
        </p:nvSpPr>
        <p:spPr>
          <a:xfrm>
            <a:off x="488227" y="3921900"/>
            <a:ext cx="648241" cy="644947"/>
          </a:xfrm>
          <a:prstGeom prst="ellipse">
            <a:avLst/>
          </a:prstGeom>
          <a:solidFill>
            <a:srgbClr val="F9F9F9"/>
          </a:solidFill>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p>
        </p:txBody>
      </p:sp>
      <p:sp>
        <p:nvSpPr>
          <p:cNvPr id="13" name="Oval 12"/>
          <p:cNvSpPr>
            <a:spLocks noChangeAspect="1"/>
          </p:cNvSpPr>
          <p:nvPr/>
        </p:nvSpPr>
        <p:spPr>
          <a:xfrm>
            <a:off x="542247" y="1437624"/>
            <a:ext cx="648241" cy="644947"/>
          </a:xfrm>
          <a:prstGeom prst="ellipse">
            <a:avLst/>
          </a:prstGeom>
          <a:solidFill>
            <a:srgbClr val="F9F9F9"/>
          </a:solidFill>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p>
        </p:txBody>
      </p:sp>
      <p:pic>
        <p:nvPicPr>
          <p:cNvPr id="14" name="Picture 13"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2870514"/>
            <a:ext cx="1174882" cy="464761"/>
          </a:xfrm>
          <a:prstGeom prst="rect">
            <a:avLst/>
          </a:prstGeom>
        </p:spPr>
      </p:pic>
      <p:sp>
        <p:nvSpPr>
          <p:cNvPr id="15" name="Shape 4451"/>
          <p:cNvSpPr/>
          <p:nvPr/>
        </p:nvSpPr>
        <p:spPr>
          <a:xfrm>
            <a:off x="704308" y="1599642"/>
            <a:ext cx="270100" cy="324036"/>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78C1E4"/>
          </a:solidFill>
          <a:ln w="12700">
            <a:miter lim="400000"/>
          </a:ln>
        </p:spPr>
        <p:txBody>
          <a:bodyPr lIns="28579" tIns="28579" rIns="28579" bIns="28579"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dirty="0"/>
          </a:p>
        </p:txBody>
      </p:sp>
      <p:grpSp>
        <p:nvGrpSpPr>
          <p:cNvPr id="22" name="Group 21"/>
          <p:cNvGrpSpPr/>
          <p:nvPr/>
        </p:nvGrpSpPr>
        <p:grpSpPr>
          <a:xfrm>
            <a:off x="650287" y="4191930"/>
            <a:ext cx="270100" cy="186090"/>
            <a:chOff x="1197867" y="3933056"/>
            <a:chExt cx="940399" cy="648072"/>
          </a:xfrm>
        </p:grpSpPr>
        <p:grpSp>
          <p:nvGrpSpPr>
            <p:cNvPr id="23" name="Group 22"/>
            <p:cNvGrpSpPr/>
            <p:nvPr/>
          </p:nvGrpSpPr>
          <p:grpSpPr>
            <a:xfrm>
              <a:off x="1197867" y="3933056"/>
              <a:ext cx="940399" cy="648072"/>
              <a:chOff x="1197867" y="3933056"/>
              <a:chExt cx="940399" cy="648072"/>
            </a:xfrm>
          </p:grpSpPr>
          <p:sp>
            <p:nvSpPr>
              <p:cNvPr id="26" name="Shape 4384"/>
              <p:cNvSpPr/>
              <p:nvPr/>
            </p:nvSpPr>
            <p:spPr>
              <a:xfrm>
                <a:off x="1343197" y="4162508"/>
                <a:ext cx="286719" cy="274604"/>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27" name="Shape 4463"/>
              <p:cNvSpPr/>
              <p:nvPr/>
            </p:nvSpPr>
            <p:spPr>
              <a:xfrm>
                <a:off x="1197867" y="3933056"/>
                <a:ext cx="940399" cy="648072"/>
              </a:xfrm>
              <a:custGeom>
                <a:avLst/>
                <a:gdLst/>
                <a:ahLst/>
                <a:cxnLst>
                  <a:cxn ang="0">
                    <a:pos x="wd2" y="hd2"/>
                  </a:cxn>
                  <a:cxn ang="5400000">
                    <a:pos x="wd2" y="hd2"/>
                  </a:cxn>
                  <a:cxn ang="10800000">
                    <a:pos x="wd2" y="hd2"/>
                  </a:cxn>
                  <a:cxn ang="16200000">
                    <a:pos x="wd2" y="hd2"/>
                  </a:cxn>
                </a:cxnLst>
                <a:rect l="0" t="0" r="r" b="b"/>
                <a:pathLst>
                  <a:path w="21600" h="21600" extrusionOk="0">
                    <a:moveTo>
                      <a:pt x="19462" y="4321"/>
                    </a:moveTo>
                    <a:lnTo>
                      <a:pt x="6480" y="4321"/>
                    </a:lnTo>
                    <a:lnTo>
                      <a:pt x="6480" y="2700"/>
                    </a:lnTo>
                    <a:lnTo>
                      <a:pt x="19462" y="2700"/>
                    </a:lnTo>
                    <a:cubicBezTo>
                      <a:pt x="19462" y="2700"/>
                      <a:pt x="19462" y="4321"/>
                      <a:pt x="19462" y="4321"/>
                    </a:cubicBezTo>
                    <a:close/>
                    <a:moveTo>
                      <a:pt x="19462" y="18900"/>
                    </a:moveTo>
                    <a:lnTo>
                      <a:pt x="2139" y="18900"/>
                    </a:lnTo>
                    <a:lnTo>
                      <a:pt x="2139" y="6479"/>
                    </a:lnTo>
                    <a:lnTo>
                      <a:pt x="19462" y="6479"/>
                    </a:lnTo>
                    <a:cubicBezTo>
                      <a:pt x="19462" y="6479"/>
                      <a:pt x="19462" y="18900"/>
                      <a:pt x="19462" y="18900"/>
                    </a:cubicBezTo>
                    <a:close/>
                    <a:moveTo>
                      <a:pt x="1999" y="3510"/>
                    </a:moveTo>
                    <a:cubicBezTo>
                      <a:pt x="1999" y="2967"/>
                      <a:pt x="2360" y="2524"/>
                      <a:pt x="2809" y="2524"/>
                    </a:cubicBezTo>
                    <a:cubicBezTo>
                      <a:pt x="3256" y="2524"/>
                      <a:pt x="3618" y="2967"/>
                      <a:pt x="3618" y="3510"/>
                    </a:cubicBezTo>
                    <a:cubicBezTo>
                      <a:pt x="3618" y="4054"/>
                      <a:pt x="3256" y="4496"/>
                      <a:pt x="2809" y="4496"/>
                    </a:cubicBezTo>
                    <a:cubicBezTo>
                      <a:pt x="2360" y="4496"/>
                      <a:pt x="1999" y="4054"/>
                      <a:pt x="1999" y="3510"/>
                    </a:cubicBezTo>
                    <a:close/>
                    <a:moveTo>
                      <a:pt x="4968" y="2524"/>
                    </a:moveTo>
                    <a:cubicBezTo>
                      <a:pt x="5417" y="2524"/>
                      <a:pt x="5778" y="2967"/>
                      <a:pt x="5778" y="3510"/>
                    </a:cubicBezTo>
                    <a:cubicBezTo>
                      <a:pt x="5778" y="4054"/>
                      <a:pt x="5417" y="4496"/>
                      <a:pt x="4968" y="4496"/>
                    </a:cubicBezTo>
                    <a:cubicBezTo>
                      <a:pt x="4521" y="4496"/>
                      <a:pt x="4159" y="4054"/>
                      <a:pt x="4159" y="3510"/>
                    </a:cubicBezTo>
                    <a:cubicBezTo>
                      <a:pt x="4159" y="2967"/>
                      <a:pt x="4521" y="2524"/>
                      <a:pt x="4968" y="2524"/>
                    </a:cubicBezTo>
                    <a:close/>
                    <a:moveTo>
                      <a:pt x="19440" y="0"/>
                    </a:moveTo>
                    <a:lnTo>
                      <a:pt x="2160" y="0"/>
                    </a:lnTo>
                    <a:cubicBezTo>
                      <a:pt x="973" y="0"/>
                      <a:pt x="0" y="1216"/>
                      <a:pt x="0" y="2700"/>
                    </a:cubicBezTo>
                    <a:lnTo>
                      <a:pt x="0" y="18900"/>
                    </a:lnTo>
                    <a:cubicBezTo>
                      <a:pt x="0" y="20384"/>
                      <a:pt x="973" y="21600"/>
                      <a:pt x="2160" y="21600"/>
                    </a:cubicBezTo>
                    <a:lnTo>
                      <a:pt x="19440" y="21600"/>
                    </a:lnTo>
                    <a:cubicBezTo>
                      <a:pt x="20629" y="21600"/>
                      <a:pt x="21600" y="20384"/>
                      <a:pt x="21600" y="18900"/>
                    </a:cubicBezTo>
                    <a:lnTo>
                      <a:pt x="21600" y="2700"/>
                    </a:lnTo>
                    <a:cubicBezTo>
                      <a:pt x="21600" y="1216"/>
                      <a:pt x="20629" y="0"/>
                      <a:pt x="19440" y="0"/>
                    </a:cubicBezTo>
                    <a:close/>
                  </a:path>
                </a:pathLst>
              </a:custGeom>
              <a:solidFill>
                <a:schemeClr val="accent1"/>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cxnSp>
          <p:nvCxnSpPr>
            <p:cNvPr id="24" name="Straight Connector 23"/>
            <p:cNvCxnSpPr/>
            <p:nvPr/>
          </p:nvCxnSpPr>
          <p:spPr>
            <a:xfrm>
              <a:off x="1629916" y="4221088"/>
              <a:ext cx="28803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629916" y="4293096"/>
              <a:ext cx="28803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5" name="Group 4"/>
          <p:cNvGrpSpPr/>
          <p:nvPr/>
        </p:nvGrpSpPr>
        <p:grpSpPr>
          <a:xfrm>
            <a:off x="1663216" y="3867894"/>
            <a:ext cx="337573" cy="270030"/>
            <a:chOff x="405780" y="2132856"/>
            <a:chExt cx="449980" cy="360040"/>
          </a:xfrm>
        </p:grpSpPr>
        <p:sp>
          <p:nvSpPr>
            <p:cNvPr id="29" name="Shape 4525"/>
            <p:cNvSpPr/>
            <p:nvPr/>
          </p:nvSpPr>
          <p:spPr>
            <a:xfrm>
              <a:off x="405780" y="2132856"/>
              <a:ext cx="449980" cy="360040"/>
            </a:xfrm>
            <a:custGeom>
              <a:avLst/>
              <a:gdLst/>
              <a:ahLst/>
              <a:cxnLst>
                <a:cxn ang="0">
                  <a:pos x="wd2" y="hd2"/>
                </a:cxn>
                <a:cxn ang="5400000">
                  <a:pos x="wd2" y="hd2"/>
                </a:cxn>
                <a:cxn ang="10800000">
                  <a:pos x="wd2" y="hd2"/>
                </a:cxn>
                <a:cxn ang="16200000">
                  <a:pos x="wd2" y="hd2"/>
                </a:cxn>
              </a:cxnLst>
              <a:rect l="0" t="0" r="r" b="b"/>
              <a:pathLst>
                <a:path w="21521" h="21600" extrusionOk="0">
                  <a:moveTo>
                    <a:pt x="19804" y="3778"/>
                  </a:moveTo>
                  <a:cubicBezTo>
                    <a:pt x="19685" y="3187"/>
                    <a:pt x="19099" y="2699"/>
                    <a:pt x="18503" y="2699"/>
                  </a:cubicBezTo>
                  <a:lnTo>
                    <a:pt x="11171" y="2699"/>
                  </a:lnTo>
                  <a:cubicBezTo>
                    <a:pt x="10573" y="2699"/>
                    <a:pt x="9740" y="2270"/>
                    <a:pt x="9318" y="1746"/>
                  </a:cubicBezTo>
                  <a:lnTo>
                    <a:pt x="8676" y="953"/>
                  </a:lnTo>
                  <a:cubicBezTo>
                    <a:pt x="8254" y="429"/>
                    <a:pt x="7421" y="0"/>
                    <a:pt x="6825" y="0"/>
                  </a:cubicBezTo>
                  <a:lnTo>
                    <a:pt x="3321" y="0"/>
                  </a:lnTo>
                  <a:cubicBezTo>
                    <a:pt x="2724" y="0"/>
                    <a:pt x="2182" y="602"/>
                    <a:pt x="2117" y="1340"/>
                  </a:cubicBezTo>
                  <a:lnTo>
                    <a:pt x="1803" y="4858"/>
                  </a:lnTo>
                  <a:lnTo>
                    <a:pt x="20021" y="4858"/>
                  </a:lnTo>
                  <a:cubicBezTo>
                    <a:pt x="20021" y="4858"/>
                    <a:pt x="19804" y="3778"/>
                    <a:pt x="19804" y="3778"/>
                  </a:cubicBezTo>
                  <a:close/>
                  <a:moveTo>
                    <a:pt x="20521" y="6750"/>
                  </a:moveTo>
                  <a:lnTo>
                    <a:pt x="1000" y="6750"/>
                  </a:lnTo>
                  <a:cubicBezTo>
                    <a:pt x="11" y="6750"/>
                    <a:pt x="-40" y="7355"/>
                    <a:pt x="14" y="8093"/>
                  </a:cubicBezTo>
                  <a:lnTo>
                    <a:pt x="902" y="20257"/>
                  </a:lnTo>
                  <a:cubicBezTo>
                    <a:pt x="956" y="20995"/>
                    <a:pt x="1096" y="21600"/>
                    <a:pt x="2085" y="21600"/>
                  </a:cubicBezTo>
                  <a:lnTo>
                    <a:pt x="19436" y="21600"/>
                  </a:lnTo>
                  <a:cubicBezTo>
                    <a:pt x="20444" y="21600"/>
                    <a:pt x="20565" y="20995"/>
                    <a:pt x="20618" y="20257"/>
                  </a:cubicBezTo>
                  <a:lnTo>
                    <a:pt x="21507" y="8093"/>
                  </a:lnTo>
                  <a:cubicBezTo>
                    <a:pt x="21560" y="7355"/>
                    <a:pt x="21511" y="6750"/>
                    <a:pt x="20521" y="6750"/>
                  </a:cubicBezTo>
                  <a:close/>
                </a:path>
              </a:pathLst>
            </a:custGeom>
            <a:solidFill>
              <a:schemeClr val="accent1"/>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28" name="Shape 4487"/>
            <p:cNvSpPr/>
            <p:nvPr/>
          </p:nvSpPr>
          <p:spPr>
            <a:xfrm>
              <a:off x="549796" y="2276872"/>
              <a:ext cx="151545" cy="144016"/>
            </a:xfrm>
            <a:custGeom>
              <a:avLst/>
              <a:gdLst/>
              <a:ahLst/>
              <a:cxnLst>
                <a:cxn ang="0">
                  <a:pos x="wd2" y="hd2"/>
                </a:cxn>
                <a:cxn ang="5400000">
                  <a:pos x="wd2" y="hd2"/>
                </a:cxn>
                <a:cxn ang="10800000">
                  <a:pos x="wd2" y="hd2"/>
                </a:cxn>
                <a:cxn ang="16200000">
                  <a:pos x="wd2" y="hd2"/>
                </a:cxn>
              </a:cxnLst>
              <a:rect l="0" t="0" r="r" b="b"/>
              <a:pathLst>
                <a:path w="21600" h="21600" extrusionOk="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solidFill>
              <a:schemeClr val="bg1"/>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grpSp>
        <p:nvGrpSpPr>
          <p:cNvPr id="48" name="Group 47"/>
          <p:cNvGrpSpPr/>
          <p:nvPr/>
        </p:nvGrpSpPr>
        <p:grpSpPr>
          <a:xfrm>
            <a:off x="2216869" y="2625756"/>
            <a:ext cx="648241" cy="702078"/>
            <a:chOff x="477788" y="5445224"/>
            <a:chExt cx="432048" cy="494820"/>
          </a:xfrm>
        </p:grpSpPr>
        <p:grpSp>
          <p:nvGrpSpPr>
            <p:cNvPr id="4" name="Group 3"/>
            <p:cNvGrpSpPr/>
            <p:nvPr/>
          </p:nvGrpSpPr>
          <p:grpSpPr>
            <a:xfrm>
              <a:off x="477788" y="5445224"/>
              <a:ext cx="432048" cy="494820"/>
              <a:chOff x="477788" y="5454460"/>
              <a:chExt cx="432048" cy="494820"/>
            </a:xfrm>
          </p:grpSpPr>
          <p:grpSp>
            <p:nvGrpSpPr>
              <p:cNvPr id="18" name="Group 17"/>
              <p:cNvGrpSpPr/>
              <p:nvPr/>
            </p:nvGrpSpPr>
            <p:grpSpPr>
              <a:xfrm>
                <a:off x="477788" y="5454460"/>
                <a:ext cx="288032" cy="422812"/>
                <a:chOff x="7643006" y="3958517"/>
                <a:chExt cx="156121" cy="228294"/>
              </a:xfrm>
              <a:solidFill>
                <a:srgbClr val="78C1E4"/>
              </a:solidFill>
            </p:grpSpPr>
            <p:sp>
              <p:nvSpPr>
                <p:cNvPr id="19" name="Shape 4480"/>
                <p:cNvSpPr/>
                <p:nvPr/>
              </p:nvSpPr>
              <p:spPr>
                <a:xfrm>
                  <a:off x="7643006" y="3986026"/>
                  <a:ext cx="156121" cy="200785"/>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grp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20" name="Shape 4481"/>
                <p:cNvSpPr/>
                <p:nvPr/>
              </p:nvSpPr>
              <p:spPr>
                <a:xfrm>
                  <a:off x="7670508" y="3958517"/>
                  <a:ext cx="100366" cy="44621"/>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grp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sp>
            <p:nvSpPr>
              <p:cNvPr id="16" name="Shape 4379"/>
              <p:cNvSpPr/>
              <p:nvPr/>
            </p:nvSpPr>
            <p:spPr>
              <a:xfrm>
                <a:off x="765820" y="5792994"/>
                <a:ext cx="144016" cy="15628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8C1E4"/>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cxnSp>
          <p:nvCxnSpPr>
            <p:cNvPr id="37" name="Straight Connector 36"/>
            <p:cNvCxnSpPr/>
            <p:nvPr/>
          </p:nvCxnSpPr>
          <p:spPr>
            <a:xfrm flipH="1">
              <a:off x="549796" y="5589240"/>
              <a:ext cx="142868" cy="0"/>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Freeform 46"/>
            <p:cNvSpPr/>
            <p:nvPr/>
          </p:nvSpPr>
          <p:spPr>
            <a:xfrm rot="20684056">
              <a:off x="477788" y="5733256"/>
              <a:ext cx="278712" cy="72008"/>
            </a:xfrm>
            <a:custGeom>
              <a:avLst/>
              <a:gdLst>
                <a:gd name="connsiteX0" fmla="*/ 0 w 641350"/>
                <a:gd name="connsiteY0" fmla="*/ 165699 h 165699"/>
                <a:gd name="connsiteX1" fmla="*/ 260350 w 641350"/>
                <a:gd name="connsiteY1" fmla="*/ 599 h 165699"/>
                <a:gd name="connsiteX2" fmla="*/ 190500 w 641350"/>
                <a:gd name="connsiteY2" fmla="*/ 108549 h 165699"/>
                <a:gd name="connsiteX3" fmla="*/ 76200 w 641350"/>
                <a:gd name="connsiteY3" fmla="*/ 64099 h 165699"/>
                <a:gd name="connsiteX4" fmla="*/ 279400 w 641350"/>
                <a:gd name="connsiteY4" fmla="*/ 64099 h 165699"/>
                <a:gd name="connsiteX5" fmla="*/ 323850 w 641350"/>
                <a:gd name="connsiteY5" fmla="*/ 114899 h 165699"/>
                <a:gd name="connsiteX6" fmla="*/ 273050 w 641350"/>
                <a:gd name="connsiteY6" fmla="*/ 159349 h 165699"/>
                <a:gd name="connsiteX7" fmla="*/ 330200 w 641350"/>
                <a:gd name="connsiteY7" fmla="*/ 76799 h 165699"/>
                <a:gd name="connsiteX8" fmla="*/ 400050 w 641350"/>
                <a:gd name="connsiteY8" fmla="*/ 57749 h 165699"/>
                <a:gd name="connsiteX9" fmla="*/ 400050 w 641350"/>
                <a:gd name="connsiteY9" fmla="*/ 140299 h 165699"/>
                <a:gd name="connsiteX10" fmla="*/ 495300 w 641350"/>
                <a:gd name="connsiteY10" fmla="*/ 95849 h 165699"/>
                <a:gd name="connsiteX11" fmla="*/ 514350 w 641350"/>
                <a:gd name="connsiteY11" fmla="*/ 38699 h 165699"/>
                <a:gd name="connsiteX12" fmla="*/ 546100 w 641350"/>
                <a:gd name="connsiteY12" fmla="*/ 127599 h 165699"/>
                <a:gd name="connsiteX13" fmla="*/ 641350 w 641350"/>
                <a:gd name="connsiteY13" fmla="*/ 108549 h 165699"/>
                <a:gd name="connsiteX14" fmla="*/ 641350 w 641350"/>
                <a:gd name="connsiteY14" fmla="*/ 108549 h 16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50" h="165699">
                  <a:moveTo>
                    <a:pt x="0" y="165699"/>
                  </a:moveTo>
                  <a:cubicBezTo>
                    <a:pt x="114300" y="87911"/>
                    <a:pt x="228600" y="10124"/>
                    <a:pt x="260350" y="599"/>
                  </a:cubicBezTo>
                  <a:cubicBezTo>
                    <a:pt x="292100" y="-8926"/>
                    <a:pt x="221192" y="97966"/>
                    <a:pt x="190500" y="108549"/>
                  </a:cubicBezTo>
                  <a:cubicBezTo>
                    <a:pt x="159808" y="119132"/>
                    <a:pt x="61383" y="71507"/>
                    <a:pt x="76200" y="64099"/>
                  </a:cubicBezTo>
                  <a:cubicBezTo>
                    <a:pt x="91017" y="56691"/>
                    <a:pt x="238125" y="55632"/>
                    <a:pt x="279400" y="64099"/>
                  </a:cubicBezTo>
                  <a:cubicBezTo>
                    <a:pt x="320675" y="72566"/>
                    <a:pt x="324908" y="99024"/>
                    <a:pt x="323850" y="114899"/>
                  </a:cubicBezTo>
                  <a:cubicBezTo>
                    <a:pt x="322792" y="130774"/>
                    <a:pt x="271992" y="165699"/>
                    <a:pt x="273050" y="159349"/>
                  </a:cubicBezTo>
                  <a:cubicBezTo>
                    <a:pt x="274108" y="152999"/>
                    <a:pt x="309033" y="93732"/>
                    <a:pt x="330200" y="76799"/>
                  </a:cubicBezTo>
                  <a:cubicBezTo>
                    <a:pt x="351367" y="59866"/>
                    <a:pt x="388408" y="47166"/>
                    <a:pt x="400050" y="57749"/>
                  </a:cubicBezTo>
                  <a:cubicBezTo>
                    <a:pt x="411692" y="68332"/>
                    <a:pt x="384175" y="133949"/>
                    <a:pt x="400050" y="140299"/>
                  </a:cubicBezTo>
                  <a:cubicBezTo>
                    <a:pt x="415925" y="146649"/>
                    <a:pt x="476250" y="112782"/>
                    <a:pt x="495300" y="95849"/>
                  </a:cubicBezTo>
                  <a:cubicBezTo>
                    <a:pt x="514350" y="78916"/>
                    <a:pt x="505883" y="33407"/>
                    <a:pt x="514350" y="38699"/>
                  </a:cubicBezTo>
                  <a:cubicBezTo>
                    <a:pt x="522817" y="43991"/>
                    <a:pt x="524933" y="115957"/>
                    <a:pt x="546100" y="127599"/>
                  </a:cubicBezTo>
                  <a:cubicBezTo>
                    <a:pt x="567267" y="139241"/>
                    <a:pt x="641350" y="108549"/>
                    <a:pt x="641350" y="108549"/>
                  </a:cubicBezTo>
                  <a:lnTo>
                    <a:pt x="641350" y="108549"/>
                  </a:lnTo>
                </a:path>
              </a:pathLst>
            </a:custGeom>
            <a:ln>
              <a:solidFill>
                <a:srgbClr val="F9F9F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4" name="Straight Connector 53"/>
            <p:cNvCxnSpPr/>
            <p:nvPr/>
          </p:nvCxnSpPr>
          <p:spPr>
            <a:xfrm flipH="1">
              <a:off x="550944" y="5661248"/>
              <a:ext cx="142868" cy="0"/>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1730689" y="1815666"/>
            <a:ext cx="324120" cy="280830"/>
            <a:chOff x="1845940" y="5214800"/>
            <a:chExt cx="432048" cy="374440"/>
          </a:xfrm>
        </p:grpSpPr>
        <p:sp>
          <p:nvSpPr>
            <p:cNvPr id="40" name="Shape 4473"/>
            <p:cNvSpPr/>
            <p:nvPr/>
          </p:nvSpPr>
          <p:spPr>
            <a:xfrm>
              <a:off x="1845940" y="5214800"/>
              <a:ext cx="288032" cy="36217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1"/>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43" name="Shape 4379"/>
            <p:cNvSpPr/>
            <p:nvPr/>
          </p:nvSpPr>
          <p:spPr>
            <a:xfrm>
              <a:off x="2133972" y="5432954"/>
              <a:ext cx="144016" cy="15628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8C1E4"/>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sp>
        <p:nvSpPr>
          <p:cNvPr id="38" name="Text Box 3"/>
          <p:cNvSpPr txBox="1">
            <a:spLocks noChangeArrowheads="1"/>
          </p:cNvSpPr>
          <p:nvPr/>
        </p:nvSpPr>
        <p:spPr bwMode="auto">
          <a:xfrm>
            <a:off x="3044951" y="1197405"/>
            <a:ext cx="5914020" cy="3517993"/>
          </a:xfrm>
          <a:prstGeom prst="rect">
            <a:avLst/>
          </a:prstGeom>
          <a:noFill/>
          <a:ln w="9525">
            <a:noFill/>
            <a:round/>
            <a:headEnd/>
            <a:tailEnd/>
          </a:ln>
          <a:effectLst/>
        </p:spPr>
        <p:txBody>
          <a:bodyPr wrap="square" lIns="67509" tIns="35105" rIns="67509" bIns="35105">
            <a:spAutoFit/>
          </a:bodyPr>
          <a:lstStyle/>
          <a:p>
            <a:pPr marL="257209"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600" dirty="0">
                <a:latin typeface="Gill Sans"/>
                <a:cs typeface="Gill Sans"/>
              </a:rPr>
              <a:t>PDF </a:t>
            </a:r>
            <a:r>
              <a:rPr lang="ru-RU" sz="1600" dirty="0" err="1">
                <a:latin typeface="Gill Sans"/>
                <a:cs typeface="Gill Sans"/>
              </a:rPr>
              <a:t>файлд</a:t>
            </a:r>
            <a:r>
              <a:rPr lang="ru-RU" sz="1600" dirty="0">
                <a:latin typeface="Gill Sans"/>
                <a:cs typeface="Gill Sans"/>
              </a:rPr>
              <a:t> </a:t>
            </a:r>
            <a:r>
              <a:rPr lang="ru-RU" sz="1600" dirty="0" err="1">
                <a:latin typeface="Gill Sans"/>
                <a:cs typeface="Gill Sans"/>
              </a:rPr>
              <a:t>тоон</a:t>
            </a:r>
            <a:r>
              <a:rPr lang="ru-RU" sz="1600" dirty="0">
                <a:latin typeface="Gill Sans"/>
                <a:cs typeface="Gill Sans"/>
              </a:rPr>
              <a:t> </a:t>
            </a:r>
            <a:r>
              <a:rPr lang="ru-RU" sz="1600" dirty="0" err="1">
                <a:latin typeface="Gill Sans"/>
                <a:cs typeface="Gill Sans"/>
              </a:rPr>
              <a:t>гарын</a:t>
            </a:r>
            <a:r>
              <a:rPr lang="ru-RU" sz="1600" dirty="0">
                <a:latin typeface="Gill Sans"/>
                <a:cs typeface="Gill Sans"/>
              </a:rPr>
              <a:t> </a:t>
            </a:r>
            <a:r>
              <a:rPr lang="ru-RU" sz="1600" dirty="0" err="1">
                <a:latin typeface="Gill Sans"/>
                <a:cs typeface="Gill Sans"/>
              </a:rPr>
              <a:t>үсэг</a:t>
            </a:r>
            <a:r>
              <a:rPr lang="ru-RU" sz="1600" dirty="0">
                <a:latin typeface="Gill Sans"/>
                <a:cs typeface="Gill Sans"/>
              </a:rPr>
              <a:t> </a:t>
            </a:r>
            <a:r>
              <a:rPr lang="ru-RU" sz="1600" dirty="0" err="1">
                <a:latin typeface="Gill Sans"/>
                <a:cs typeface="Gill Sans"/>
              </a:rPr>
              <a:t>зурах</a:t>
            </a:r>
            <a:endParaRPr lang="en-US" sz="1600" dirty="0">
              <a:latin typeface="Gill Sans"/>
              <a:cs typeface="Gill Sans"/>
            </a:endParaRPr>
          </a:p>
          <a:p>
            <a:pPr marL="600155" lvl="1"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en-US" sz="1600" dirty="0" err="1">
                <a:latin typeface="Gill Sans"/>
                <a:cs typeface="Gill Sans"/>
              </a:rPr>
              <a:t>Гарын</a:t>
            </a:r>
            <a:r>
              <a:rPr lang="en-US" sz="1600" dirty="0">
                <a:latin typeface="Gill Sans"/>
                <a:cs typeface="Gill Sans"/>
              </a:rPr>
              <a:t> </a:t>
            </a:r>
            <a:r>
              <a:rPr lang="en-US" sz="1600" dirty="0" err="1">
                <a:latin typeface="Gill Sans"/>
                <a:cs typeface="Gill Sans"/>
              </a:rPr>
              <a:t>үсэг</a:t>
            </a:r>
            <a:r>
              <a:rPr lang="en-US" sz="1600" dirty="0">
                <a:latin typeface="Gill Sans"/>
                <a:cs typeface="Gill Sans"/>
              </a:rPr>
              <a:t> </a:t>
            </a:r>
            <a:r>
              <a:rPr lang="en-US" sz="1600" dirty="0" err="1">
                <a:latin typeface="Gill Sans"/>
                <a:cs typeface="Gill Sans"/>
              </a:rPr>
              <a:t>зурах</a:t>
            </a:r>
            <a:r>
              <a:rPr lang="en-US" sz="1600" dirty="0">
                <a:latin typeface="Gill Sans"/>
                <a:cs typeface="Gill Sans"/>
              </a:rPr>
              <a:t> </a:t>
            </a:r>
            <a:r>
              <a:rPr lang="mn-MN" sz="1600" dirty="0">
                <a:latin typeface="Gill Sans"/>
                <a:cs typeface="Gill Sans"/>
              </a:rPr>
              <a:t>талбар үүсгэх, </a:t>
            </a:r>
            <a:r>
              <a:rPr lang="en-US" sz="1600" dirty="0" err="1">
                <a:latin typeface="Gill Sans"/>
                <a:cs typeface="Gill Sans"/>
              </a:rPr>
              <a:t>байршил</a:t>
            </a:r>
            <a:r>
              <a:rPr lang="en-US" sz="1600" dirty="0">
                <a:latin typeface="Gill Sans"/>
                <a:cs typeface="Gill Sans"/>
              </a:rPr>
              <a:t> </a:t>
            </a:r>
            <a:r>
              <a:rPr lang="en-US" sz="1600" dirty="0" err="1">
                <a:latin typeface="Gill Sans"/>
                <a:cs typeface="Gill Sans"/>
              </a:rPr>
              <a:t>тохируулах</a:t>
            </a:r>
            <a:r>
              <a:rPr lang="mn-MN" sz="1600" dirty="0">
                <a:latin typeface="Gill Sans"/>
                <a:cs typeface="Gill Sans"/>
              </a:rPr>
              <a:t>, зурах</a:t>
            </a:r>
            <a:endParaRPr lang="en-US" sz="1600" dirty="0">
              <a:latin typeface="Gill Sans"/>
              <a:cs typeface="Gill Sans"/>
            </a:endParaRPr>
          </a:p>
          <a:p>
            <a:pPr marL="257209"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en-US" sz="1600" dirty="0">
                <a:latin typeface="Gill Sans"/>
                <a:cs typeface="Gill Sans"/>
              </a:rPr>
              <a:t>D</a:t>
            </a:r>
            <a:r>
              <a:rPr lang="ru-RU" sz="1600" dirty="0" err="1">
                <a:latin typeface="Gill Sans"/>
                <a:cs typeface="Gill Sans"/>
              </a:rPr>
              <a:t>oc</a:t>
            </a:r>
            <a:r>
              <a:rPr lang="ru-RU" sz="1600" dirty="0">
                <a:latin typeface="Gill Sans"/>
                <a:cs typeface="Gill Sans"/>
              </a:rPr>
              <a:t>, </a:t>
            </a:r>
            <a:r>
              <a:rPr lang="en-US" sz="1600" dirty="0">
                <a:latin typeface="Gill Sans"/>
                <a:cs typeface="Gill Sans"/>
              </a:rPr>
              <a:t>E</a:t>
            </a:r>
            <a:r>
              <a:rPr lang="ru-RU" sz="1600" dirty="0" err="1">
                <a:latin typeface="Gill Sans"/>
                <a:cs typeface="Gill Sans"/>
              </a:rPr>
              <a:t>xcel</a:t>
            </a:r>
            <a:r>
              <a:rPr lang="ru-RU" sz="1600" dirty="0">
                <a:latin typeface="Gill Sans"/>
                <a:cs typeface="Gill Sans"/>
              </a:rPr>
              <a:t> </a:t>
            </a:r>
            <a:r>
              <a:rPr lang="ru-RU" sz="1600" dirty="0" err="1">
                <a:latin typeface="Gill Sans"/>
                <a:cs typeface="Gill Sans"/>
              </a:rPr>
              <a:t>файлд</a:t>
            </a:r>
            <a:r>
              <a:rPr lang="ru-RU" sz="1600" dirty="0">
                <a:latin typeface="Gill Sans"/>
                <a:cs typeface="Gill Sans"/>
              </a:rPr>
              <a:t> </a:t>
            </a:r>
            <a:r>
              <a:rPr lang="ru-RU" sz="1600" dirty="0" err="1">
                <a:latin typeface="Gill Sans"/>
                <a:cs typeface="Gill Sans"/>
              </a:rPr>
              <a:t>гарын</a:t>
            </a:r>
            <a:r>
              <a:rPr lang="ru-RU" sz="1600" dirty="0">
                <a:latin typeface="Gill Sans"/>
                <a:cs typeface="Gill Sans"/>
              </a:rPr>
              <a:t> </a:t>
            </a:r>
            <a:r>
              <a:rPr lang="ru-RU" sz="1600" dirty="0" err="1">
                <a:latin typeface="Gill Sans"/>
                <a:cs typeface="Gill Sans"/>
              </a:rPr>
              <a:t>үсэг</a:t>
            </a:r>
            <a:r>
              <a:rPr lang="ru-RU" sz="1600" dirty="0">
                <a:latin typeface="Gill Sans"/>
                <a:cs typeface="Gill Sans"/>
              </a:rPr>
              <a:t> </a:t>
            </a:r>
            <a:r>
              <a:rPr lang="ru-RU" sz="1600" dirty="0" err="1">
                <a:latin typeface="Gill Sans"/>
                <a:cs typeface="Gill Sans"/>
              </a:rPr>
              <a:t>зурах</a:t>
            </a:r>
            <a:endParaRPr lang="en-US" sz="1600" dirty="0">
              <a:latin typeface="Gill Sans"/>
              <a:cs typeface="Gill Sans"/>
            </a:endParaRPr>
          </a:p>
          <a:p>
            <a:pPr marL="257209"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en-US" sz="1600" dirty="0">
                <a:latin typeface="Gill Sans"/>
                <a:cs typeface="Gill Sans"/>
              </a:rPr>
              <a:t>Email-</a:t>
            </a:r>
            <a:r>
              <a:rPr lang="en-US" sz="1600" dirty="0" err="1">
                <a:latin typeface="Gill Sans"/>
                <a:cs typeface="Gill Sans"/>
              </a:rPr>
              <a:t>д</a:t>
            </a:r>
            <a:r>
              <a:rPr lang="en-US" sz="1600" dirty="0">
                <a:latin typeface="Gill Sans"/>
                <a:cs typeface="Gill Sans"/>
              </a:rPr>
              <a:t> </a:t>
            </a:r>
            <a:r>
              <a:rPr lang="en-US" sz="1600" dirty="0" err="1">
                <a:latin typeface="Gill Sans"/>
                <a:cs typeface="Gill Sans"/>
              </a:rPr>
              <a:t>гарын</a:t>
            </a:r>
            <a:r>
              <a:rPr lang="en-US" sz="1600" dirty="0">
                <a:latin typeface="Gill Sans"/>
                <a:cs typeface="Gill Sans"/>
              </a:rPr>
              <a:t> </a:t>
            </a:r>
            <a:r>
              <a:rPr lang="en-US" sz="1600" dirty="0" err="1">
                <a:latin typeface="Gill Sans"/>
                <a:cs typeface="Gill Sans"/>
              </a:rPr>
              <a:t>үсэг</a:t>
            </a:r>
            <a:r>
              <a:rPr lang="en-US" sz="1600" dirty="0">
                <a:latin typeface="Gill Sans"/>
                <a:cs typeface="Gill Sans"/>
              </a:rPr>
              <a:t> </a:t>
            </a:r>
            <a:r>
              <a:rPr lang="en-US" sz="1600" dirty="0" err="1">
                <a:latin typeface="Gill Sans"/>
                <a:cs typeface="Gill Sans"/>
              </a:rPr>
              <a:t>зурах</a:t>
            </a:r>
            <a:endParaRPr lang="en-US" sz="1600" dirty="0">
              <a:latin typeface="Gill Sans"/>
              <a:cs typeface="Gill Sans"/>
            </a:endParaRPr>
          </a:p>
          <a:p>
            <a:pPr marL="257209" indent="-257209">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600" dirty="0">
                <a:latin typeface="Gill Sans"/>
                <a:cs typeface="Gill Sans"/>
              </a:rPr>
              <a:t>XML </a:t>
            </a:r>
            <a:r>
              <a:rPr lang="ru-RU" sz="1600" dirty="0" err="1">
                <a:latin typeface="Gill Sans"/>
                <a:cs typeface="Gill Sans"/>
              </a:rPr>
              <a:t>төрөлтэй</a:t>
            </a:r>
            <a:r>
              <a:rPr lang="ru-RU" sz="1600" dirty="0">
                <a:latin typeface="Gill Sans"/>
                <a:cs typeface="Gill Sans"/>
              </a:rPr>
              <a:t> </a:t>
            </a:r>
            <a:r>
              <a:rPr lang="ru-RU" sz="1600" dirty="0" err="1">
                <a:latin typeface="Gill Sans"/>
                <a:cs typeface="Gill Sans"/>
              </a:rPr>
              <a:t>файлд</a:t>
            </a:r>
            <a:r>
              <a:rPr lang="ru-RU" sz="1600" dirty="0">
                <a:latin typeface="Gill Sans"/>
                <a:cs typeface="Gill Sans"/>
              </a:rPr>
              <a:t> </a:t>
            </a:r>
            <a:r>
              <a:rPr lang="ru-RU" sz="1600" dirty="0" err="1">
                <a:latin typeface="Gill Sans"/>
                <a:cs typeface="Gill Sans"/>
              </a:rPr>
              <a:t>гарын</a:t>
            </a:r>
            <a:r>
              <a:rPr lang="ru-RU" sz="1600" dirty="0">
                <a:latin typeface="Gill Sans"/>
                <a:cs typeface="Gill Sans"/>
              </a:rPr>
              <a:t> </a:t>
            </a:r>
            <a:r>
              <a:rPr lang="ru-RU" sz="1600" dirty="0" err="1">
                <a:latin typeface="Gill Sans"/>
                <a:cs typeface="Gill Sans"/>
              </a:rPr>
              <a:t>үсэг</a:t>
            </a:r>
            <a:r>
              <a:rPr lang="ru-RU" sz="1600" dirty="0">
                <a:latin typeface="Gill Sans"/>
                <a:cs typeface="Gill Sans"/>
              </a:rPr>
              <a:t> </a:t>
            </a:r>
            <a:r>
              <a:rPr lang="ru-RU" sz="1600" dirty="0" err="1">
                <a:latin typeface="Gill Sans"/>
                <a:cs typeface="Gill Sans"/>
              </a:rPr>
              <a:t>зурах</a:t>
            </a:r>
            <a:endParaRPr lang="en-US" sz="1600" dirty="0">
              <a:latin typeface="Gill Sans"/>
              <a:cs typeface="Gill Sans"/>
            </a:endParaRPr>
          </a:p>
          <a:p>
            <a:pPr marL="257209" indent="-257209">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600" dirty="0">
                <a:latin typeface="Gill Sans"/>
                <a:cs typeface="Gill Sans"/>
              </a:rPr>
              <a:t>Текст </a:t>
            </a:r>
            <a:r>
              <a:rPr lang="ru-RU" sz="1600" dirty="0" err="1">
                <a:latin typeface="Gill Sans"/>
                <a:cs typeface="Gill Sans"/>
              </a:rPr>
              <a:t>төрөлтэй</a:t>
            </a:r>
            <a:r>
              <a:rPr lang="ru-RU" sz="1600" dirty="0">
                <a:latin typeface="Gill Sans"/>
                <a:cs typeface="Gill Sans"/>
              </a:rPr>
              <a:t> </a:t>
            </a:r>
            <a:r>
              <a:rPr lang="ru-RU" sz="1600" dirty="0" err="1">
                <a:latin typeface="Gill Sans"/>
                <a:cs typeface="Gill Sans"/>
              </a:rPr>
              <a:t>файлд</a:t>
            </a:r>
            <a:r>
              <a:rPr lang="ru-RU" sz="1600" dirty="0">
                <a:latin typeface="Gill Sans"/>
                <a:cs typeface="Gill Sans"/>
              </a:rPr>
              <a:t> </a:t>
            </a:r>
            <a:r>
              <a:rPr lang="ru-RU" sz="1600" dirty="0" err="1">
                <a:latin typeface="Gill Sans"/>
                <a:cs typeface="Gill Sans"/>
              </a:rPr>
              <a:t>гарын</a:t>
            </a:r>
            <a:r>
              <a:rPr lang="ru-RU" sz="1600" dirty="0">
                <a:latin typeface="Gill Sans"/>
                <a:cs typeface="Gill Sans"/>
              </a:rPr>
              <a:t> </a:t>
            </a:r>
            <a:r>
              <a:rPr lang="ru-RU" sz="1600" dirty="0" err="1">
                <a:latin typeface="Gill Sans"/>
                <a:cs typeface="Gill Sans"/>
              </a:rPr>
              <a:t>үсэг</a:t>
            </a:r>
            <a:r>
              <a:rPr lang="ru-RU" sz="1600" dirty="0">
                <a:latin typeface="Gill Sans"/>
                <a:cs typeface="Gill Sans"/>
              </a:rPr>
              <a:t> </a:t>
            </a:r>
            <a:r>
              <a:rPr lang="ru-RU" sz="1600" dirty="0" err="1">
                <a:latin typeface="Gill Sans"/>
                <a:cs typeface="Gill Sans"/>
              </a:rPr>
              <a:t>зурах</a:t>
            </a:r>
            <a:endParaRPr lang="en-US" sz="1600" dirty="0">
              <a:latin typeface="Gill Sans"/>
              <a:cs typeface="Gill Sans"/>
            </a:endParaRPr>
          </a:p>
          <a:p>
            <a:pPr marL="257209"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600" dirty="0" err="1">
                <a:latin typeface="Gill Sans"/>
                <a:cs typeface="Gill Sans"/>
              </a:rPr>
              <a:t>Зураг</a:t>
            </a:r>
            <a:r>
              <a:rPr lang="ru-RU" sz="1600" dirty="0">
                <a:latin typeface="Gill Sans"/>
                <a:cs typeface="Gill Sans"/>
              </a:rPr>
              <a:t>, </a:t>
            </a:r>
            <a:r>
              <a:rPr lang="ru-RU" sz="1600" dirty="0" err="1">
                <a:latin typeface="Gill Sans"/>
                <a:cs typeface="Gill Sans"/>
              </a:rPr>
              <a:t>бичлэг</a:t>
            </a:r>
            <a:r>
              <a:rPr lang="ru-RU" sz="1600" dirty="0">
                <a:latin typeface="Gill Sans"/>
                <a:cs typeface="Gill Sans"/>
              </a:rPr>
              <a:t> болон </a:t>
            </a:r>
            <a:r>
              <a:rPr lang="ru-RU" sz="1600" dirty="0" err="1">
                <a:latin typeface="Gill Sans"/>
                <a:cs typeface="Gill Sans"/>
              </a:rPr>
              <a:t>бүх</a:t>
            </a:r>
            <a:r>
              <a:rPr lang="ru-RU" sz="1600" dirty="0">
                <a:latin typeface="Gill Sans"/>
                <a:cs typeface="Gill Sans"/>
              </a:rPr>
              <a:t> </a:t>
            </a:r>
            <a:r>
              <a:rPr lang="ru-RU" sz="1600" dirty="0" err="1">
                <a:latin typeface="Gill Sans"/>
                <a:cs typeface="Gill Sans"/>
              </a:rPr>
              <a:t>төрлийн</a:t>
            </a:r>
            <a:r>
              <a:rPr lang="ru-RU" sz="1600" dirty="0">
                <a:latin typeface="Gill Sans"/>
                <a:cs typeface="Gill Sans"/>
              </a:rPr>
              <a:t> </a:t>
            </a:r>
            <a:r>
              <a:rPr lang="ru-RU" sz="1600" dirty="0" err="1">
                <a:latin typeface="Gill Sans"/>
                <a:cs typeface="Gill Sans"/>
              </a:rPr>
              <a:t>файлд</a:t>
            </a:r>
            <a:r>
              <a:rPr lang="ru-RU" sz="1600" dirty="0">
                <a:latin typeface="Gill Sans"/>
                <a:cs typeface="Gill Sans"/>
              </a:rPr>
              <a:t> </a:t>
            </a:r>
            <a:r>
              <a:rPr lang="ru-RU" sz="1600" dirty="0" err="1">
                <a:latin typeface="Gill Sans"/>
                <a:cs typeface="Gill Sans"/>
              </a:rPr>
              <a:t>гарын</a:t>
            </a:r>
            <a:r>
              <a:rPr lang="ru-RU" sz="1600" dirty="0">
                <a:latin typeface="Gill Sans"/>
                <a:cs typeface="Gill Sans"/>
              </a:rPr>
              <a:t> </a:t>
            </a:r>
            <a:r>
              <a:rPr lang="ru-RU" sz="1600" dirty="0" err="1">
                <a:latin typeface="Gill Sans"/>
                <a:cs typeface="Gill Sans"/>
              </a:rPr>
              <a:t>үсэг</a:t>
            </a:r>
            <a:r>
              <a:rPr lang="ru-RU" sz="1600" dirty="0">
                <a:latin typeface="Gill Sans"/>
                <a:cs typeface="Gill Sans"/>
              </a:rPr>
              <a:t> </a:t>
            </a:r>
            <a:r>
              <a:rPr lang="ru-RU" sz="1600" dirty="0" err="1">
                <a:latin typeface="Gill Sans"/>
                <a:cs typeface="Gill Sans"/>
              </a:rPr>
              <a:t>зурах</a:t>
            </a:r>
            <a:endParaRPr lang="mn-MN" sz="1600" dirty="0">
              <a:latin typeface="Gill Sans"/>
              <a:cs typeface="Gill Sans"/>
            </a:endParaRPr>
          </a:p>
          <a:p>
            <a:pPr marL="257209"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sz="1600" dirty="0">
                <a:latin typeface="Gill Sans"/>
                <a:cs typeface="Gill Sans"/>
              </a:rPr>
              <a:t>Онлайн порталд байршиж буй файлд гарын үсэг зурах</a:t>
            </a:r>
          </a:p>
          <a:p>
            <a:pPr marL="257209" indent="-257209">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en-US" sz="1600" dirty="0" err="1">
                <a:latin typeface="Gill Sans"/>
                <a:cs typeface="Gill Sans"/>
              </a:rPr>
              <a:t>Цахим</a:t>
            </a:r>
            <a:r>
              <a:rPr lang="en-US" sz="1600" dirty="0">
                <a:latin typeface="Gill Sans"/>
                <a:cs typeface="Gill Sans"/>
              </a:rPr>
              <a:t> </a:t>
            </a:r>
            <a:r>
              <a:rPr lang="en-US" sz="1600" dirty="0" err="1">
                <a:latin typeface="Gill Sans"/>
                <a:cs typeface="Gill Sans"/>
              </a:rPr>
              <a:t>гүйлгээ</a:t>
            </a:r>
            <a:r>
              <a:rPr lang="en-US" sz="1600" dirty="0">
                <a:latin typeface="Gill Sans"/>
                <a:cs typeface="Gill Sans"/>
              </a:rPr>
              <a:t>, </a:t>
            </a:r>
            <a:r>
              <a:rPr lang="en-US" sz="1600" dirty="0" err="1">
                <a:latin typeface="Gill Sans"/>
                <a:cs typeface="Gill Sans"/>
              </a:rPr>
              <a:t>баримтанд</a:t>
            </a:r>
            <a:r>
              <a:rPr lang="en-US" sz="1600" dirty="0">
                <a:latin typeface="Gill Sans"/>
                <a:cs typeface="Gill Sans"/>
              </a:rPr>
              <a:t> </a:t>
            </a:r>
            <a:r>
              <a:rPr lang="en-US" sz="1600" dirty="0" err="1">
                <a:latin typeface="Gill Sans"/>
                <a:cs typeface="Gill Sans"/>
              </a:rPr>
              <a:t>гарын</a:t>
            </a:r>
            <a:r>
              <a:rPr lang="en-US" sz="1600" dirty="0">
                <a:latin typeface="Gill Sans"/>
                <a:cs typeface="Gill Sans"/>
              </a:rPr>
              <a:t> </a:t>
            </a:r>
            <a:r>
              <a:rPr lang="en-US" sz="1600" dirty="0" err="1">
                <a:latin typeface="Gill Sans"/>
                <a:cs typeface="Gill Sans"/>
              </a:rPr>
              <a:t>үсэг</a:t>
            </a:r>
            <a:r>
              <a:rPr lang="en-US" sz="1600" dirty="0">
                <a:latin typeface="Gill Sans"/>
                <a:cs typeface="Gill Sans"/>
              </a:rPr>
              <a:t> </a:t>
            </a:r>
            <a:r>
              <a:rPr lang="en-US" sz="1600" dirty="0" err="1">
                <a:latin typeface="Gill Sans"/>
                <a:cs typeface="Gill Sans"/>
              </a:rPr>
              <a:t>зурах</a:t>
            </a:r>
            <a:endParaRPr lang="en-US" sz="1600" dirty="0">
              <a:latin typeface="Gill Sans"/>
              <a:cs typeface="Gill Sans"/>
            </a:endParaRPr>
          </a:p>
          <a:p>
            <a:pPr marL="600155" lvl="1" indent="-257209">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en-US" sz="1600" dirty="0" err="1">
                <a:latin typeface="Gill Sans"/>
                <a:cs typeface="Gill Sans"/>
              </a:rPr>
              <a:t>Гар</a:t>
            </a:r>
            <a:r>
              <a:rPr lang="en-US" sz="1600" dirty="0">
                <a:latin typeface="Gill Sans"/>
                <a:cs typeface="Gill Sans"/>
              </a:rPr>
              <a:t> </a:t>
            </a:r>
            <a:r>
              <a:rPr lang="en-US" sz="1600" dirty="0" err="1">
                <a:latin typeface="Gill Sans"/>
                <a:cs typeface="Gill Sans"/>
              </a:rPr>
              <a:t>ажиллагаагаар</a:t>
            </a:r>
            <a:endParaRPr lang="en-US" sz="1600" dirty="0">
              <a:latin typeface="Gill Sans"/>
              <a:cs typeface="Gill Sans"/>
            </a:endParaRPr>
          </a:p>
          <a:p>
            <a:pPr marL="600155" lvl="1" indent="-257209">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en-US" sz="1600" dirty="0" err="1">
                <a:latin typeface="Gill Sans"/>
                <a:cs typeface="Gill Sans"/>
              </a:rPr>
              <a:t>Автоматаар</a:t>
            </a:r>
            <a:r>
              <a:rPr lang="en-US" sz="1600" dirty="0">
                <a:latin typeface="Gill Sans"/>
                <a:cs typeface="Gill Sans"/>
              </a:rPr>
              <a:t> (Bulk sign)</a:t>
            </a:r>
          </a:p>
          <a:p>
            <a:pPr marL="257209" indent="-257209">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en-US" sz="1600" dirty="0" err="1">
                <a:latin typeface="Gill Sans"/>
                <a:cs typeface="Gill Sans"/>
              </a:rPr>
              <a:t>Цахим</a:t>
            </a:r>
            <a:r>
              <a:rPr lang="en-US" sz="1600" dirty="0">
                <a:latin typeface="Gill Sans"/>
                <a:cs typeface="Gill Sans"/>
              </a:rPr>
              <a:t> </a:t>
            </a:r>
            <a:r>
              <a:rPr lang="en-US" sz="1600" dirty="0" err="1">
                <a:latin typeface="Gill Sans"/>
                <a:cs typeface="Gill Sans"/>
              </a:rPr>
              <a:t>тайлан</a:t>
            </a:r>
            <a:r>
              <a:rPr lang="en-US" sz="1600" dirty="0">
                <a:latin typeface="Gill Sans"/>
                <a:cs typeface="Gill Sans"/>
              </a:rPr>
              <a:t> </a:t>
            </a:r>
            <a:r>
              <a:rPr lang="en-US" sz="1600" dirty="0" err="1">
                <a:latin typeface="Gill Sans"/>
                <a:cs typeface="Gill Sans"/>
              </a:rPr>
              <a:t>мэдээнд</a:t>
            </a:r>
            <a:r>
              <a:rPr lang="en-US" sz="1600" dirty="0">
                <a:latin typeface="Gill Sans"/>
                <a:cs typeface="Gill Sans"/>
              </a:rPr>
              <a:t> </a:t>
            </a:r>
            <a:r>
              <a:rPr lang="en-US" sz="1600" dirty="0" err="1">
                <a:latin typeface="Gill Sans"/>
                <a:cs typeface="Gill Sans"/>
              </a:rPr>
              <a:t>гарын</a:t>
            </a:r>
            <a:r>
              <a:rPr lang="en-US" sz="1600" dirty="0">
                <a:latin typeface="Gill Sans"/>
                <a:cs typeface="Gill Sans"/>
              </a:rPr>
              <a:t> </a:t>
            </a:r>
            <a:r>
              <a:rPr lang="en-US" sz="1600" dirty="0" err="1">
                <a:latin typeface="Gill Sans"/>
                <a:cs typeface="Gill Sans"/>
              </a:rPr>
              <a:t>үсэг</a:t>
            </a:r>
            <a:r>
              <a:rPr lang="en-US" sz="1600" dirty="0">
                <a:latin typeface="Gill Sans"/>
                <a:cs typeface="Gill Sans"/>
              </a:rPr>
              <a:t> </a:t>
            </a:r>
            <a:r>
              <a:rPr lang="en-US" sz="1600" dirty="0" err="1">
                <a:latin typeface="Gill Sans"/>
                <a:cs typeface="Gill Sans"/>
              </a:rPr>
              <a:t>зурах</a:t>
            </a:r>
            <a:r>
              <a:rPr lang="en-US" sz="1600" dirty="0">
                <a:latin typeface="Gill Sans"/>
                <a:cs typeface="Gill Sans"/>
              </a:rPr>
              <a:t> </a:t>
            </a:r>
          </a:p>
          <a:p>
            <a:pPr marL="257209" indent="-257209">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600" dirty="0">
                <a:latin typeface="Gill Sans"/>
                <a:cs typeface="Gill Sans"/>
              </a:rPr>
              <a:t>Өгөгдлийн сангийн өгөгдөлд гарын үсэг зурах</a:t>
            </a:r>
            <a:endParaRPr lang="en-US" sz="1600" dirty="0">
              <a:latin typeface="Gill Sans"/>
              <a:cs typeface="Gill Sans"/>
            </a:endParaRPr>
          </a:p>
          <a:p>
            <a:pPr marL="257209"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sz="1600" dirty="0">
                <a:latin typeface="Gill Sans"/>
                <a:cs typeface="Gill Sans"/>
              </a:rPr>
              <a:t>Програмын эх кодыг баталгаажуулж гарын үсэг зурах</a:t>
            </a:r>
          </a:p>
        </p:txBody>
      </p:sp>
      <p:pic>
        <p:nvPicPr>
          <p:cNvPr id="41" name="Picture 40"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34" name="Picture 33">
            <a:extLst>
              <a:ext uri="{FF2B5EF4-FFF2-40B4-BE49-F238E27FC236}">
                <a16:creationId xmlns:a16="http://schemas.microsoft.com/office/drawing/2014/main" id="{9B6A92FD-DC52-4B23-9233-71A5173DF366}"/>
              </a:ext>
            </a:extLst>
          </p:cNvPr>
          <p:cNvPicPr>
            <a:picLocks noChangeAspect="1"/>
          </p:cNvPicPr>
          <p:nvPr/>
        </p:nvPicPr>
        <p:blipFill>
          <a:blip r:embed="rId4"/>
          <a:stretch>
            <a:fillRect/>
          </a:stretch>
        </p:blipFill>
        <p:spPr>
          <a:xfrm>
            <a:off x="448965" y="2266340"/>
            <a:ext cx="1094625" cy="468046"/>
          </a:xfrm>
          <a:prstGeom prst="rect">
            <a:avLst/>
          </a:prstGeom>
        </p:spPr>
      </p:pic>
    </p:spTree>
    <p:extLst>
      <p:ext uri="{BB962C8B-B14F-4D97-AF65-F5344CB8AC3E}">
        <p14:creationId xmlns:p14="http://schemas.microsoft.com/office/powerpoint/2010/main" val="2399072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dirty="0">
                <a:solidFill>
                  <a:srgbClr val="FF8000"/>
                </a:solidFill>
                <a:latin typeface="Gill Sans"/>
                <a:cs typeface="Gill Sans"/>
              </a:rPr>
              <a:t> </a:t>
            </a:r>
            <a:r>
              <a:rPr lang="en-US" sz="2400" b="1" dirty="0">
                <a:solidFill>
                  <a:schemeClr val="bg1"/>
                </a:solidFill>
                <a:latin typeface="Gill Sans"/>
                <a:cs typeface="Gill Sans"/>
              </a:rPr>
              <a:t>PDF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a:t>
            </a:r>
            <a:br>
              <a:rPr lang="mn-MN" sz="2400" b="1" dirty="0">
                <a:solidFill>
                  <a:schemeClr val="bg1"/>
                </a:solidFill>
                <a:latin typeface="Gill Sans"/>
                <a:cs typeface="Gill Sans"/>
              </a:rPr>
            </a:br>
            <a:r>
              <a:rPr lang="mn-MN" sz="2400" b="1" dirty="0">
                <a:solidFill>
                  <a:schemeClr val="bg1"/>
                </a:solidFill>
                <a:latin typeface="Gill Sans"/>
                <a:cs typeface="Gill Sans"/>
              </a:rPr>
              <a:t>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2" name="Picture 1">
            <a:extLst>
              <a:ext uri="{FF2B5EF4-FFF2-40B4-BE49-F238E27FC236}">
                <a16:creationId xmlns:a16="http://schemas.microsoft.com/office/drawing/2014/main" id="{0EA4234B-34F1-45D9-AA57-7F5BE00DC49D}"/>
              </a:ext>
            </a:extLst>
          </p:cNvPr>
          <p:cNvPicPr>
            <a:picLocks noChangeAspect="1"/>
          </p:cNvPicPr>
          <p:nvPr/>
        </p:nvPicPr>
        <p:blipFill>
          <a:blip r:embed="rId4"/>
          <a:stretch>
            <a:fillRect/>
          </a:stretch>
        </p:blipFill>
        <p:spPr>
          <a:xfrm>
            <a:off x="1943384" y="1169388"/>
            <a:ext cx="5032403" cy="3998347"/>
          </a:xfrm>
          <a:prstGeom prst="rect">
            <a:avLst/>
          </a:prstGeom>
        </p:spPr>
      </p:pic>
    </p:spTree>
    <p:extLst>
      <p:ext uri="{BB962C8B-B14F-4D97-AF65-F5344CB8AC3E}">
        <p14:creationId xmlns:p14="http://schemas.microsoft.com/office/powerpoint/2010/main" val="24457611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622" y="33469"/>
            <a:ext cx="6777372" cy="508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23628" y="33469"/>
            <a:ext cx="6667980" cy="2972609"/>
          </a:xfrm>
          <a:prstGeom prst="rect">
            <a:avLst/>
          </a:prstGeom>
          <a:noFill/>
        </p:spPr>
        <p:txBody>
          <a:bodyPr wrap="square" rtlCol="0">
            <a:spAutoFit/>
          </a:bodyPr>
          <a:lstStyle/>
          <a:p>
            <a:r>
              <a:rPr lang="mn-MN" sz="24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	ТООН ГАРЫН ҮСЭГ ГЭЖ ЮУ ВЭ?</a:t>
            </a:r>
          </a:p>
          <a:p>
            <a:endParaRPr lang="mn-MN" sz="1350" dirty="0"/>
          </a:p>
          <a:p>
            <a:pPr marL="940594" indent="-200025">
              <a:buFont typeface="Arial" panose="020B0604020202020204" pitchFamily="34" charset="0"/>
              <a:buChar char="•"/>
            </a:pPr>
            <a:r>
              <a:rPr lang="mn-MN" sz="1950" b="1" dirty="0">
                <a:latin typeface="Arial" panose="020B0604020202020204" pitchFamily="34" charset="0"/>
                <a:cs typeface="Arial" panose="020B0604020202020204" pitchFamily="34" charset="0"/>
              </a:rPr>
              <a:t>Сүлжээний орчин дахь итгэлцэл.</a:t>
            </a:r>
          </a:p>
          <a:p>
            <a:pPr marL="940594" indent="-200025">
              <a:buFont typeface="Arial" panose="020B0604020202020204" pitchFamily="34" charset="0"/>
              <a:buChar char="•"/>
            </a:pPr>
            <a:r>
              <a:rPr lang="mn-MN" sz="1950" b="1" dirty="0">
                <a:latin typeface="Arial" panose="020B0604020202020204" pitchFamily="34" charset="0"/>
                <a:cs typeface="Arial" panose="020B0604020202020204" pitchFamily="34" charset="0"/>
              </a:rPr>
              <a:t>Таны баталгаажуулалт</a:t>
            </a:r>
          </a:p>
          <a:p>
            <a:pPr marL="940594" indent="-200025">
              <a:buFont typeface="Arial" panose="020B0604020202020204" pitchFamily="34" charset="0"/>
              <a:buChar char="•"/>
            </a:pPr>
            <a:r>
              <a:rPr lang="mn-MN" sz="1950" b="1" dirty="0">
                <a:latin typeface="Arial" panose="020B0604020202020204" pitchFamily="34" charset="0"/>
                <a:cs typeface="Arial" panose="020B0604020202020204" pitchFamily="34" charset="0"/>
              </a:rPr>
              <a:t>Нууцлал, халдашгүй байдал</a:t>
            </a:r>
          </a:p>
          <a:p>
            <a:pPr marL="940594" indent="-200025">
              <a:spcAft>
                <a:spcPts val="450"/>
              </a:spcAft>
              <a:buFont typeface="Arial" panose="020B0604020202020204" pitchFamily="34" charset="0"/>
              <a:buChar char="•"/>
            </a:pPr>
            <a:r>
              <a:rPr lang="mn-MN" sz="1950" b="1" dirty="0">
                <a:latin typeface="Arial" panose="020B0604020202020204" pitchFamily="34" charset="0"/>
                <a:cs typeface="Arial" panose="020B0604020202020204" pitchFamily="34" charset="0"/>
              </a:rPr>
              <a:t>Өгөгдлийн чинь бүрэн бүтэн байдлыг хангах шилдэг хэрэгсэл</a:t>
            </a:r>
          </a:p>
          <a:p>
            <a:pPr algn="ctr"/>
            <a:r>
              <a:rPr lang="mn-MN" sz="2400" b="1" dirty="0">
                <a:solidFill>
                  <a:srgbClr val="0000CC"/>
                </a:solidFill>
                <a:latin typeface="Times New Roman" panose="02020603050405020304" pitchFamily="18" charset="0"/>
                <a:cs typeface="Times New Roman" panose="02020603050405020304" pitchFamily="18" charset="0"/>
              </a:rPr>
              <a:t>Цахим засаг, цахим бизнес хөгжих түлхүүр хүчин зүйл</a:t>
            </a:r>
            <a:endParaRPr lang="en-US" sz="2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621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dirty="0">
                <a:solidFill>
                  <a:srgbClr val="FF8000"/>
                </a:solidFill>
                <a:latin typeface="Gill Sans"/>
                <a:cs typeface="Gill Sans"/>
              </a:rPr>
              <a:t> </a:t>
            </a:r>
            <a:r>
              <a:rPr lang="en-US" sz="2400" b="1" dirty="0">
                <a:solidFill>
                  <a:schemeClr val="bg1"/>
                </a:solidFill>
                <a:latin typeface="Gill Sans"/>
                <a:cs typeface="Gill Sans"/>
              </a:rPr>
              <a:t>PDF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a:t>
            </a:r>
            <a:br>
              <a:rPr lang="mn-MN" sz="2400" b="1" dirty="0">
                <a:solidFill>
                  <a:schemeClr val="bg1"/>
                </a:solidFill>
                <a:latin typeface="Gill Sans"/>
                <a:cs typeface="Gill Sans"/>
              </a:rPr>
            </a:br>
            <a:r>
              <a:rPr lang="mn-MN" sz="2400" b="1" dirty="0">
                <a:solidFill>
                  <a:schemeClr val="bg1"/>
                </a:solidFill>
                <a:latin typeface="Gill Sans"/>
                <a:cs typeface="Gill Sans"/>
              </a:rPr>
              <a:t>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4" name="Picture 3">
            <a:extLst>
              <a:ext uri="{FF2B5EF4-FFF2-40B4-BE49-F238E27FC236}">
                <a16:creationId xmlns:a16="http://schemas.microsoft.com/office/drawing/2014/main" id="{1D3144D2-8FC5-4A77-866E-1C03D93A0FC2}"/>
              </a:ext>
            </a:extLst>
          </p:cNvPr>
          <p:cNvPicPr>
            <a:picLocks noChangeAspect="1"/>
          </p:cNvPicPr>
          <p:nvPr/>
        </p:nvPicPr>
        <p:blipFill>
          <a:blip r:embed="rId4"/>
          <a:stretch>
            <a:fillRect/>
          </a:stretch>
        </p:blipFill>
        <p:spPr>
          <a:xfrm>
            <a:off x="1365195" y="1252528"/>
            <a:ext cx="6661687" cy="3639620"/>
          </a:xfrm>
          <a:prstGeom prst="rect">
            <a:avLst/>
          </a:prstGeom>
        </p:spPr>
      </p:pic>
    </p:spTree>
    <p:extLst>
      <p:ext uri="{BB962C8B-B14F-4D97-AF65-F5344CB8AC3E}">
        <p14:creationId xmlns:p14="http://schemas.microsoft.com/office/powerpoint/2010/main" val="12725349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dirty="0">
                <a:solidFill>
                  <a:srgbClr val="FF8000"/>
                </a:solidFill>
                <a:latin typeface="Gill Sans"/>
                <a:cs typeface="Gill Sans"/>
              </a:rPr>
              <a:t> </a:t>
            </a:r>
            <a:r>
              <a:rPr lang="en-US" sz="2400" b="1" dirty="0">
                <a:solidFill>
                  <a:schemeClr val="bg1"/>
                </a:solidFill>
                <a:latin typeface="Gill Sans"/>
                <a:cs typeface="Gill Sans"/>
              </a:rPr>
              <a:t>PDF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a:t>
            </a:r>
            <a:br>
              <a:rPr lang="mn-MN" sz="2400" b="1" dirty="0">
                <a:solidFill>
                  <a:schemeClr val="bg1"/>
                </a:solidFill>
                <a:latin typeface="Gill Sans"/>
                <a:cs typeface="Gill Sans"/>
              </a:rPr>
            </a:br>
            <a:r>
              <a:rPr lang="mn-MN" sz="2400" b="1" dirty="0">
                <a:solidFill>
                  <a:schemeClr val="bg1"/>
                </a:solidFill>
                <a:latin typeface="Gill Sans"/>
                <a:cs typeface="Gill Sans"/>
              </a:rPr>
              <a:t>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2" name="Picture 1">
            <a:extLst>
              <a:ext uri="{FF2B5EF4-FFF2-40B4-BE49-F238E27FC236}">
                <a16:creationId xmlns:a16="http://schemas.microsoft.com/office/drawing/2014/main" id="{3BF8040A-9035-44F1-BEBA-733008CDF336}"/>
              </a:ext>
            </a:extLst>
          </p:cNvPr>
          <p:cNvPicPr>
            <a:picLocks noChangeAspect="1"/>
          </p:cNvPicPr>
          <p:nvPr/>
        </p:nvPicPr>
        <p:blipFill>
          <a:blip r:embed="rId4"/>
          <a:stretch>
            <a:fillRect/>
          </a:stretch>
        </p:blipFill>
        <p:spPr>
          <a:xfrm>
            <a:off x="601670" y="1808225"/>
            <a:ext cx="8009717" cy="2290575"/>
          </a:xfrm>
          <a:prstGeom prst="rect">
            <a:avLst/>
          </a:prstGeom>
        </p:spPr>
      </p:pic>
    </p:spTree>
    <p:extLst>
      <p:ext uri="{BB962C8B-B14F-4D97-AF65-F5344CB8AC3E}">
        <p14:creationId xmlns:p14="http://schemas.microsoft.com/office/powerpoint/2010/main" val="346364371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dirty="0">
                <a:solidFill>
                  <a:srgbClr val="FF8000"/>
                </a:solidFill>
                <a:latin typeface="Gill Sans"/>
                <a:cs typeface="Gill Sans"/>
              </a:rPr>
              <a:t> </a:t>
            </a:r>
            <a:r>
              <a:rPr lang="en-US" sz="2400" b="1" dirty="0">
                <a:solidFill>
                  <a:schemeClr val="bg1"/>
                </a:solidFill>
                <a:latin typeface="Gill Sans"/>
                <a:cs typeface="Gill Sans"/>
              </a:rPr>
              <a:t>PDF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a:t>
            </a:r>
            <a:br>
              <a:rPr lang="mn-MN" sz="2400" b="1" dirty="0">
                <a:solidFill>
                  <a:schemeClr val="bg1"/>
                </a:solidFill>
                <a:latin typeface="Gill Sans"/>
                <a:cs typeface="Gill Sans"/>
              </a:rPr>
            </a:br>
            <a:r>
              <a:rPr lang="mn-MN" sz="2400" b="1" dirty="0">
                <a:solidFill>
                  <a:schemeClr val="bg1"/>
                </a:solidFill>
                <a:latin typeface="Gill Sans"/>
                <a:cs typeface="Gill Sans"/>
              </a:rPr>
              <a:t>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3" name="Picture 2">
            <a:extLst>
              <a:ext uri="{FF2B5EF4-FFF2-40B4-BE49-F238E27FC236}">
                <a16:creationId xmlns:a16="http://schemas.microsoft.com/office/drawing/2014/main" id="{53103997-1DEC-41DD-A7BB-E9AD8F0181C6}"/>
              </a:ext>
            </a:extLst>
          </p:cNvPr>
          <p:cNvPicPr>
            <a:picLocks noChangeAspect="1"/>
          </p:cNvPicPr>
          <p:nvPr/>
        </p:nvPicPr>
        <p:blipFill>
          <a:blip r:embed="rId4"/>
          <a:stretch>
            <a:fillRect/>
          </a:stretch>
        </p:blipFill>
        <p:spPr>
          <a:xfrm>
            <a:off x="1976014" y="1044700"/>
            <a:ext cx="5039265" cy="4008268"/>
          </a:xfrm>
          <a:prstGeom prst="rect">
            <a:avLst/>
          </a:prstGeom>
        </p:spPr>
      </p:pic>
    </p:spTree>
    <p:extLst>
      <p:ext uri="{BB962C8B-B14F-4D97-AF65-F5344CB8AC3E}">
        <p14:creationId xmlns:p14="http://schemas.microsoft.com/office/powerpoint/2010/main" val="415172498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dirty="0">
                <a:solidFill>
                  <a:srgbClr val="FF8000"/>
                </a:solidFill>
                <a:latin typeface="Gill Sans"/>
                <a:cs typeface="Gill Sans"/>
              </a:rPr>
              <a:t> </a:t>
            </a:r>
            <a:r>
              <a:rPr lang="en-US" sz="2400" b="1" dirty="0">
                <a:solidFill>
                  <a:schemeClr val="bg1"/>
                </a:solidFill>
                <a:latin typeface="Gill Sans"/>
                <a:cs typeface="Gill Sans"/>
              </a:rPr>
              <a:t>PDF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a:t>
            </a:r>
            <a:br>
              <a:rPr lang="mn-MN" sz="2400" b="1" dirty="0">
                <a:solidFill>
                  <a:schemeClr val="bg1"/>
                </a:solidFill>
                <a:latin typeface="Gill Sans"/>
                <a:cs typeface="Gill Sans"/>
              </a:rPr>
            </a:br>
            <a:r>
              <a:rPr lang="mn-MN" sz="2400" b="1" dirty="0">
                <a:solidFill>
                  <a:schemeClr val="bg1"/>
                </a:solidFill>
                <a:latin typeface="Gill Sans"/>
                <a:cs typeface="Gill Sans"/>
              </a:rPr>
              <a:t>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2" name="Picture 1">
            <a:extLst>
              <a:ext uri="{FF2B5EF4-FFF2-40B4-BE49-F238E27FC236}">
                <a16:creationId xmlns:a16="http://schemas.microsoft.com/office/drawing/2014/main" id="{EEE4F55E-807C-4729-8F9E-1735F0D51FF8}"/>
              </a:ext>
            </a:extLst>
          </p:cNvPr>
          <p:cNvPicPr>
            <a:picLocks noChangeAspect="1"/>
          </p:cNvPicPr>
          <p:nvPr/>
        </p:nvPicPr>
        <p:blipFill>
          <a:blip r:embed="rId4"/>
          <a:stretch>
            <a:fillRect/>
          </a:stretch>
        </p:blipFill>
        <p:spPr>
          <a:xfrm>
            <a:off x="1212490" y="1044699"/>
            <a:ext cx="6719020" cy="3972393"/>
          </a:xfrm>
          <a:prstGeom prst="rect">
            <a:avLst/>
          </a:prstGeom>
        </p:spPr>
      </p:pic>
    </p:spTree>
    <p:extLst>
      <p:ext uri="{BB962C8B-B14F-4D97-AF65-F5344CB8AC3E}">
        <p14:creationId xmlns:p14="http://schemas.microsoft.com/office/powerpoint/2010/main" val="378243924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dirty="0">
                <a:solidFill>
                  <a:srgbClr val="FF8000"/>
                </a:solidFill>
                <a:latin typeface="Gill Sans"/>
                <a:cs typeface="Gill Sans"/>
              </a:rPr>
              <a:t> </a:t>
            </a:r>
            <a:r>
              <a:rPr lang="en-US" sz="2400" b="1" dirty="0">
                <a:solidFill>
                  <a:schemeClr val="bg1"/>
                </a:solidFill>
                <a:latin typeface="Gill Sans"/>
                <a:cs typeface="Gill Sans"/>
              </a:rPr>
              <a:t>PDF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a:t>
            </a:r>
            <a:br>
              <a:rPr lang="mn-MN" sz="2400" b="1" dirty="0">
                <a:solidFill>
                  <a:schemeClr val="bg1"/>
                </a:solidFill>
                <a:latin typeface="Gill Sans"/>
                <a:cs typeface="Gill Sans"/>
              </a:rPr>
            </a:br>
            <a:r>
              <a:rPr lang="mn-MN" sz="2400" b="1" dirty="0">
                <a:solidFill>
                  <a:schemeClr val="bg1"/>
                </a:solidFill>
                <a:latin typeface="Gill Sans"/>
                <a:cs typeface="Gill Sans"/>
              </a:rPr>
              <a:t>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3" name="Picture 2">
            <a:extLst>
              <a:ext uri="{FF2B5EF4-FFF2-40B4-BE49-F238E27FC236}">
                <a16:creationId xmlns:a16="http://schemas.microsoft.com/office/drawing/2014/main" id="{25677FFB-3A44-4771-8F4D-A2EBA83C6459}"/>
              </a:ext>
            </a:extLst>
          </p:cNvPr>
          <p:cNvPicPr>
            <a:picLocks noChangeAspect="1"/>
          </p:cNvPicPr>
          <p:nvPr/>
        </p:nvPicPr>
        <p:blipFill>
          <a:blip r:embed="rId4"/>
          <a:stretch>
            <a:fillRect/>
          </a:stretch>
        </p:blipFill>
        <p:spPr>
          <a:xfrm>
            <a:off x="1365195" y="1197405"/>
            <a:ext cx="6181593" cy="3849344"/>
          </a:xfrm>
          <a:prstGeom prst="rect">
            <a:avLst/>
          </a:prstGeom>
        </p:spPr>
      </p:pic>
    </p:spTree>
    <p:extLst>
      <p:ext uri="{BB962C8B-B14F-4D97-AF65-F5344CB8AC3E}">
        <p14:creationId xmlns:p14="http://schemas.microsoft.com/office/powerpoint/2010/main" val="341081236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b="1" dirty="0">
                <a:solidFill>
                  <a:srgbClr val="FF8000"/>
                </a:solidFill>
                <a:latin typeface="Gill Sans"/>
                <a:cs typeface="Gill Sans"/>
              </a:rPr>
              <a:t> </a:t>
            </a:r>
            <a:r>
              <a:rPr lang="en-US" sz="2700" b="1" dirty="0">
                <a:solidFill>
                  <a:schemeClr val="bg1"/>
                </a:solidFill>
                <a:latin typeface="Gill Sans"/>
                <a:cs typeface="Gill Sans"/>
              </a:rPr>
              <a:t>PDF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a:t>
            </a:r>
            <a:br>
              <a:rPr lang="mn-MN" sz="2400" b="1" dirty="0">
                <a:solidFill>
                  <a:schemeClr val="bg1"/>
                </a:solidFill>
                <a:latin typeface="Gill Sans"/>
                <a:cs typeface="Gill Sans"/>
              </a:rPr>
            </a:br>
            <a:r>
              <a:rPr lang="mn-MN" sz="2400" b="1" dirty="0">
                <a:solidFill>
                  <a:schemeClr val="bg1"/>
                </a:solidFill>
                <a:latin typeface="Gill Sans"/>
                <a:cs typeface="Gill Sans"/>
              </a:rPr>
              <a:t>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2" name="Picture 1">
            <a:extLst>
              <a:ext uri="{FF2B5EF4-FFF2-40B4-BE49-F238E27FC236}">
                <a16:creationId xmlns:a16="http://schemas.microsoft.com/office/drawing/2014/main" id="{D175E63E-9952-4650-BD37-237256AE52B5}"/>
              </a:ext>
            </a:extLst>
          </p:cNvPr>
          <p:cNvPicPr>
            <a:picLocks noChangeAspect="1"/>
          </p:cNvPicPr>
          <p:nvPr/>
        </p:nvPicPr>
        <p:blipFill>
          <a:blip r:embed="rId4"/>
          <a:stretch>
            <a:fillRect/>
          </a:stretch>
        </p:blipFill>
        <p:spPr>
          <a:xfrm>
            <a:off x="1790679" y="1044700"/>
            <a:ext cx="5224601" cy="4088429"/>
          </a:xfrm>
          <a:prstGeom prst="rect">
            <a:avLst/>
          </a:prstGeom>
        </p:spPr>
      </p:pic>
    </p:spTree>
    <p:extLst>
      <p:ext uri="{BB962C8B-B14F-4D97-AF65-F5344CB8AC3E}">
        <p14:creationId xmlns:p14="http://schemas.microsoft.com/office/powerpoint/2010/main" val="1060208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b="1" dirty="0">
                <a:solidFill>
                  <a:srgbClr val="FF8000"/>
                </a:solidFill>
                <a:latin typeface="Gill Sans"/>
                <a:cs typeface="Gill Sans"/>
              </a:rPr>
              <a:t> </a:t>
            </a:r>
            <a:r>
              <a:rPr lang="en-US" sz="2400" b="1" dirty="0">
                <a:solidFill>
                  <a:schemeClr val="bg1"/>
                </a:solidFill>
                <a:latin typeface="Gill Sans"/>
                <a:cs typeface="Gill Sans"/>
              </a:rPr>
              <a:t>WORD, EXCEL, POWER POINT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ДАЛД 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
        <p:nvSpPr>
          <p:cNvPr id="6" name="TextBox 5">
            <a:extLst>
              <a:ext uri="{FF2B5EF4-FFF2-40B4-BE49-F238E27FC236}">
                <a16:creationId xmlns:a16="http://schemas.microsoft.com/office/drawing/2014/main" id="{72E7CF4A-5A5F-4EF2-8362-488C3E41AD4D}"/>
              </a:ext>
            </a:extLst>
          </p:cNvPr>
          <p:cNvSpPr txBox="1"/>
          <p:nvPr/>
        </p:nvSpPr>
        <p:spPr>
          <a:xfrm>
            <a:off x="601670" y="1616366"/>
            <a:ext cx="8398775" cy="2940549"/>
          </a:xfrm>
          <a:prstGeom prst="rect">
            <a:avLst/>
          </a:prstGeom>
          <a:noFill/>
        </p:spPr>
        <p:txBody>
          <a:bodyPr wrap="square">
            <a:spAutoFit/>
          </a:bodyPr>
          <a:lstStyle/>
          <a:p>
            <a:pPr marL="285750" marR="0" indent="-285750">
              <a:lnSpc>
                <a:spcPct val="115000"/>
              </a:lnSpc>
              <a:spcBef>
                <a:spcPts val="0"/>
              </a:spcBef>
              <a:buFontTx/>
              <a:buChar char="-"/>
            </a:pPr>
            <a:r>
              <a:rPr lang="mn-MN" dirty="0">
                <a:effectLst/>
                <a:ea typeface="Calibri" panose="020F0502020204030204" pitchFamily="34" charset="0"/>
                <a:cs typeface="Times New Roman" panose="02020603050405020304" pitchFamily="18" charset="0"/>
              </a:rPr>
              <a:t>Файлаа аль нэг програмдаа нээнэ.</a:t>
            </a:r>
          </a:p>
          <a:p>
            <a:pPr marL="285750" marR="0" indent="-285750">
              <a:lnSpc>
                <a:spcPct val="115000"/>
              </a:lnSpc>
              <a:spcBef>
                <a:spcPts val="0"/>
              </a:spcBef>
              <a:buFontTx/>
              <a:buChar char="-"/>
            </a:pPr>
            <a:r>
              <a:rPr lang="mn-MN" dirty="0">
                <a:ea typeface="Calibri" panose="020F0502020204030204" pitchFamily="34" charset="0"/>
                <a:cs typeface="Times New Roman" panose="02020603050405020304" pitchFamily="18" charset="0"/>
              </a:rPr>
              <a:t>Гарын үсэг зурах гэрчилгээ бүхий токеноо залгана.</a:t>
            </a:r>
          </a:p>
          <a:p>
            <a:pPr marL="285750" marR="0" indent="-285750">
              <a:lnSpc>
                <a:spcPct val="115000"/>
              </a:lnSpc>
              <a:spcBef>
                <a:spcPts val="0"/>
              </a:spcBef>
              <a:buFontTx/>
              <a:buChar char="-"/>
            </a:pPr>
            <a:r>
              <a:rPr lang="mn-MN" dirty="0">
                <a:ea typeface="Calibri" panose="020F0502020204030204" pitchFamily="34" charset="0"/>
                <a:cs typeface="Times New Roman" panose="02020603050405020304" pitchFamily="18" charset="0"/>
              </a:rPr>
              <a:t>Програмынхаа “</a:t>
            </a:r>
            <a:r>
              <a:rPr lang="en-US" dirty="0">
                <a:ea typeface="Calibri" panose="020F0502020204030204" pitchFamily="34" charset="0"/>
                <a:cs typeface="Times New Roman" panose="02020603050405020304" pitchFamily="18" charset="0"/>
              </a:rPr>
              <a:t>file</a:t>
            </a:r>
            <a:r>
              <a:rPr lang="mn-MN" dirty="0">
                <a:ea typeface="Calibri" panose="020F0502020204030204" pitchFamily="34" charset="0"/>
                <a:cs typeface="Times New Roman" panose="02020603050405020304" pitchFamily="18" charset="0"/>
              </a:rPr>
              <a:t>”</a:t>
            </a:r>
            <a:r>
              <a:rPr lang="en-US" dirty="0">
                <a:ea typeface="Calibri" panose="020F0502020204030204" pitchFamily="34" charset="0"/>
                <a:cs typeface="Times New Roman" panose="02020603050405020304" pitchFamily="18" charset="0"/>
              </a:rPr>
              <a:t> </a:t>
            </a:r>
            <a:r>
              <a:rPr lang="mn-MN" dirty="0">
                <a:ea typeface="Calibri" panose="020F0502020204030204" pitchFamily="34" charset="0"/>
                <a:cs typeface="Times New Roman" panose="02020603050405020304" pitchFamily="18" charset="0"/>
              </a:rPr>
              <a:t>товчийг дарна</a:t>
            </a:r>
          </a:p>
          <a:p>
            <a:pPr marR="0">
              <a:lnSpc>
                <a:spcPct val="115000"/>
              </a:lnSpc>
              <a:spcBef>
                <a:spcPts val="0"/>
              </a:spcBef>
            </a:pPr>
            <a:endParaRPr lang="mn-MN" dirty="0">
              <a:effectLst/>
              <a:ea typeface="Calibri" panose="020F0502020204030204" pitchFamily="34" charset="0"/>
              <a:cs typeface="Times New Roman" panose="02020603050405020304" pitchFamily="18" charset="0"/>
            </a:endParaRPr>
          </a:p>
          <a:p>
            <a:pPr marR="0">
              <a:lnSpc>
                <a:spcPct val="115000"/>
              </a:lnSpc>
              <a:spcBef>
                <a:spcPts val="0"/>
              </a:spcBef>
            </a:pPr>
            <a:endParaRPr lang="mn-MN" dirty="0">
              <a:ea typeface="Calibri" panose="020F0502020204030204" pitchFamily="34" charset="0"/>
              <a:cs typeface="Times New Roman" panose="02020603050405020304" pitchFamily="18" charset="0"/>
            </a:endParaRPr>
          </a:p>
          <a:p>
            <a:pPr marL="285750" marR="0" indent="-285750">
              <a:lnSpc>
                <a:spcPct val="115000"/>
              </a:lnSpc>
              <a:spcBef>
                <a:spcPts val="0"/>
              </a:spcBef>
              <a:buFontTx/>
              <a:buChar char="-"/>
            </a:pPr>
            <a:r>
              <a:rPr lang="mn-MN" dirty="0">
                <a:effectLst/>
                <a:ea typeface="Calibri" panose="020F0502020204030204" pitchFamily="34" charset="0"/>
                <a:cs typeface="Times New Roman" panose="02020603050405020304" pitchFamily="18" charset="0"/>
              </a:rPr>
              <a:t>А</a:t>
            </a:r>
          </a:p>
          <a:p>
            <a:pPr marL="285750" marR="0" indent="-285750">
              <a:lnSpc>
                <a:spcPct val="115000"/>
              </a:lnSpc>
              <a:spcBef>
                <a:spcPts val="0"/>
              </a:spcBef>
              <a:buFontTx/>
              <a:buChar char="-"/>
            </a:pPr>
            <a:endParaRPr lang="mn-MN" dirty="0">
              <a:ea typeface="Calibri" panose="020F0502020204030204" pitchFamily="34" charset="0"/>
              <a:cs typeface="Times New Roman" panose="02020603050405020304" pitchFamily="18" charset="0"/>
            </a:endParaRPr>
          </a:p>
          <a:p>
            <a:pPr marR="0">
              <a:lnSpc>
                <a:spcPct val="115000"/>
              </a:lnSpc>
              <a:spcBef>
                <a:spcPts val="0"/>
              </a:spcBef>
            </a:pPr>
            <a:endParaRPr lang="mn-MN" dirty="0">
              <a:effectLst/>
              <a:ea typeface="Calibri" panose="020F0502020204030204" pitchFamily="34" charset="0"/>
              <a:cs typeface="Times New Roman" panose="02020603050405020304" pitchFamily="18" charset="0"/>
            </a:endParaRPr>
          </a:p>
          <a:p>
            <a:pPr marL="285750" marR="0" indent="-285750">
              <a:lnSpc>
                <a:spcPct val="115000"/>
              </a:lnSpc>
              <a:spcBef>
                <a:spcPts val="0"/>
              </a:spcBef>
              <a:buFontTx/>
              <a:buChar char="-"/>
            </a:pPr>
            <a:r>
              <a:rPr lang="en-US" b="1" dirty="0">
                <a:ea typeface="Calibri" panose="020F0502020204030204" pitchFamily="34" charset="0"/>
                <a:cs typeface="Times New Roman" panose="02020603050405020304" pitchFamily="18" charset="0"/>
              </a:rPr>
              <a:t>Info</a:t>
            </a:r>
            <a:r>
              <a:rPr lang="en-US" dirty="0">
                <a:ea typeface="Calibri" panose="020F0502020204030204" pitchFamily="34" charset="0"/>
                <a:cs typeface="Times New Roman" panose="02020603050405020304" pitchFamily="18" charset="0"/>
              </a:rPr>
              <a:t> </a:t>
            </a:r>
            <a:r>
              <a:rPr lang="mn-MN" dirty="0">
                <a:ea typeface="Calibri" panose="020F0502020204030204" pitchFamily="34" charset="0"/>
                <a:cs typeface="Times New Roman" panose="02020603050405020304" pitchFamily="18" charset="0"/>
              </a:rPr>
              <a:t>цэсийг дарж </a:t>
            </a:r>
            <a:r>
              <a:rPr lang="en-US" sz="1800" b="1" dirty="0">
                <a:solidFill>
                  <a:srgbClr val="333333"/>
                </a:solidFill>
                <a:effectLst/>
                <a:ea typeface="Calibri" panose="020F0502020204030204" pitchFamily="34" charset="0"/>
              </a:rPr>
              <a:t>Protect Document &gt; Add a Digital Signature</a:t>
            </a:r>
            <a:r>
              <a:rPr lang="mn-MN" b="1" dirty="0">
                <a:solidFill>
                  <a:srgbClr val="333333"/>
                </a:solidFill>
                <a:ea typeface="Calibri" panose="020F0502020204030204" pitchFamily="34" charset="0"/>
              </a:rPr>
              <a:t> </a:t>
            </a:r>
            <a:r>
              <a:rPr lang="mn-MN" dirty="0">
                <a:solidFill>
                  <a:srgbClr val="333333"/>
                </a:solidFill>
                <a:ea typeface="Calibri" panose="020F0502020204030204" pitchFamily="34" charset="0"/>
              </a:rPr>
              <a:t>гэж сонгоно.</a:t>
            </a:r>
            <a:r>
              <a:rPr lang="mn-MN" dirty="0">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Times New Roman" panose="02020603050405020304" pitchFamily="18" charset="0"/>
            </a:endParaRPr>
          </a:p>
        </p:txBody>
      </p:sp>
      <p:pic>
        <p:nvPicPr>
          <p:cNvPr id="5" name="Picture 4" descr="Document Signing">
            <a:extLst>
              <a:ext uri="{FF2B5EF4-FFF2-40B4-BE49-F238E27FC236}">
                <a16:creationId xmlns:a16="http://schemas.microsoft.com/office/drawing/2014/main" id="{F180F34C-3C88-4B98-A9B3-707D32DC8FD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8964" y="2724455"/>
            <a:ext cx="8398775" cy="1374345"/>
          </a:xfrm>
          <a:prstGeom prst="rect">
            <a:avLst/>
          </a:prstGeom>
          <a:noFill/>
          <a:ln>
            <a:noFill/>
          </a:ln>
        </p:spPr>
      </p:pic>
    </p:spTree>
    <p:extLst>
      <p:ext uri="{BB962C8B-B14F-4D97-AF65-F5344CB8AC3E}">
        <p14:creationId xmlns:p14="http://schemas.microsoft.com/office/powerpoint/2010/main" val="311250361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b="1" dirty="0">
                <a:solidFill>
                  <a:srgbClr val="FF8000"/>
                </a:solidFill>
                <a:latin typeface="Gill Sans"/>
                <a:cs typeface="Gill Sans"/>
              </a:rPr>
              <a:t> </a:t>
            </a:r>
            <a:r>
              <a:rPr lang="en-US" sz="2400" b="1" dirty="0">
                <a:solidFill>
                  <a:schemeClr val="bg1"/>
                </a:solidFill>
                <a:latin typeface="Gill Sans"/>
                <a:cs typeface="Gill Sans"/>
              </a:rPr>
              <a:t>WORD, EXCEL, POWER POINT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ДАЛД 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7" name="Picture 6" descr="Document Signing">
            <a:extLst>
              <a:ext uri="{FF2B5EF4-FFF2-40B4-BE49-F238E27FC236}">
                <a16:creationId xmlns:a16="http://schemas.microsoft.com/office/drawing/2014/main" id="{AB1A2292-C9CE-4727-960D-3CFD88A52F3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47875" y="1086330"/>
            <a:ext cx="5048250" cy="3886200"/>
          </a:xfrm>
          <a:prstGeom prst="rect">
            <a:avLst/>
          </a:prstGeom>
          <a:noFill/>
          <a:ln>
            <a:noFill/>
          </a:ln>
        </p:spPr>
      </p:pic>
    </p:spTree>
    <p:extLst>
      <p:ext uri="{BB962C8B-B14F-4D97-AF65-F5344CB8AC3E}">
        <p14:creationId xmlns:p14="http://schemas.microsoft.com/office/powerpoint/2010/main" val="299963663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b="1" dirty="0">
                <a:solidFill>
                  <a:srgbClr val="FF8000"/>
                </a:solidFill>
                <a:latin typeface="Gill Sans"/>
                <a:cs typeface="Gill Sans"/>
              </a:rPr>
              <a:t> </a:t>
            </a:r>
            <a:r>
              <a:rPr lang="en-US" sz="2400" b="1" dirty="0">
                <a:solidFill>
                  <a:schemeClr val="bg1"/>
                </a:solidFill>
                <a:latin typeface="Gill Sans"/>
                <a:cs typeface="Gill Sans"/>
              </a:rPr>
              <a:t>WORD, EXCEL, POWER POINT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ДАЛД 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
        <p:nvSpPr>
          <p:cNvPr id="6" name="TextBox 5">
            <a:extLst>
              <a:ext uri="{FF2B5EF4-FFF2-40B4-BE49-F238E27FC236}">
                <a16:creationId xmlns:a16="http://schemas.microsoft.com/office/drawing/2014/main" id="{851BE4D3-5E6C-490A-A85B-5AB75A516CDB}"/>
              </a:ext>
            </a:extLst>
          </p:cNvPr>
          <p:cNvSpPr txBox="1"/>
          <p:nvPr/>
        </p:nvSpPr>
        <p:spPr>
          <a:xfrm>
            <a:off x="143555" y="1044700"/>
            <a:ext cx="8856890" cy="1259319"/>
          </a:xfrm>
          <a:prstGeom prst="rect">
            <a:avLst/>
          </a:prstGeom>
          <a:noFill/>
        </p:spPr>
        <p:txBody>
          <a:bodyPr wrap="square">
            <a:spAutoFit/>
          </a:bodyPr>
          <a:lstStyle/>
          <a:p>
            <a:pPr marL="342900" marR="0" lvl="0" indent="-342900">
              <a:lnSpc>
                <a:spcPts val="1500"/>
              </a:lnSpc>
              <a:spcBef>
                <a:spcPts val="0"/>
              </a:spcBef>
              <a:tabLst>
                <a:tab pos="457200" algn="l"/>
              </a:tabLst>
            </a:pPr>
            <a:r>
              <a:rPr lang="en-US" b="1" dirty="0">
                <a:solidFill>
                  <a:srgbClr val="333333"/>
                </a:solidFill>
                <a:effectLst/>
                <a:ea typeface="Times New Roman" panose="02020603050405020304" pitchFamily="18" charset="0"/>
              </a:rPr>
              <a:t>Sign</a:t>
            </a:r>
            <a:r>
              <a:rPr lang="en-US" dirty="0">
                <a:solidFill>
                  <a:srgbClr val="333333"/>
                </a:solidFill>
                <a:effectLst/>
                <a:ea typeface="Times New Roman" panose="02020603050405020304" pitchFamily="18" charset="0"/>
              </a:rPr>
              <a:t> </a:t>
            </a:r>
            <a:r>
              <a:rPr lang="mn-MN" dirty="0">
                <a:solidFill>
                  <a:srgbClr val="333333"/>
                </a:solidFill>
                <a:effectLst/>
                <a:ea typeface="Times New Roman" panose="02020603050405020304" pitchFamily="18" charset="0"/>
              </a:rPr>
              <a:t>цонх дахь </a:t>
            </a:r>
            <a:r>
              <a:rPr lang="en-US" b="1" dirty="0">
                <a:solidFill>
                  <a:srgbClr val="333333"/>
                </a:solidFill>
                <a:effectLst/>
                <a:ea typeface="Times New Roman" panose="02020603050405020304" pitchFamily="18" charset="0"/>
              </a:rPr>
              <a:t>Commitment Type</a:t>
            </a:r>
            <a:r>
              <a:rPr lang="en-US" dirty="0">
                <a:solidFill>
                  <a:srgbClr val="333333"/>
                </a:solidFill>
                <a:effectLst/>
                <a:ea typeface="Times New Roman" panose="02020603050405020304" pitchFamily="18" charset="0"/>
              </a:rPr>
              <a:t> </a:t>
            </a:r>
            <a:r>
              <a:rPr lang="mn-MN" dirty="0">
                <a:solidFill>
                  <a:srgbClr val="333333"/>
                </a:solidFill>
                <a:effectLst/>
                <a:ea typeface="Times New Roman" panose="02020603050405020304" pitchFamily="18" charset="0"/>
              </a:rPr>
              <a:t>жагсаалтаас гарын үсэг зурагчид хамгийн сайн тохирч буй дараах үүрэг ролийн аль нэгийг сонгоно</a:t>
            </a:r>
            <a:endParaRPr lang="en-US" dirty="0">
              <a:effectLst/>
              <a:ea typeface="Times New Roman" panose="02020603050405020304" pitchFamily="18" charset="0"/>
            </a:endParaRPr>
          </a:p>
          <a:p>
            <a:pPr marL="742950" marR="0" lvl="1" indent="-285750">
              <a:lnSpc>
                <a:spcPts val="1500"/>
              </a:lnSpc>
              <a:spcBef>
                <a:spcPts val="0"/>
              </a:spcBef>
              <a:buSzPts val="1000"/>
              <a:buFont typeface="Courier New" panose="02070309020205020404" pitchFamily="49" charset="0"/>
              <a:buChar char="o"/>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None</a:t>
            </a:r>
            <a:endParaRPr lang="en-US" dirty="0">
              <a:effectLst/>
              <a:ea typeface="Times New Roman" panose="02020603050405020304" pitchFamily="18" charset="0"/>
              <a:cs typeface="Times New Roman" panose="02020603050405020304" pitchFamily="18" charset="0"/>
            </a:endParaRPr>
          </a:p>
          <a:p>
            <a:pPr marL="742950" marR="0" lvl="1" indent="-285750">
              <a:lnSpc>
                <a:spcPts val="1500"/>
              </a:lnSpc>
              <a:spcBef>
                <a:spcPts val="0"/>
              </a:spcBef>
              <a:buSzPts val="1000"/>
              <a:buFont typeface="Courier New" panose="02070309020205020404" pitchFamily="49" charset="0"/>
              <a:buChar char="o"/>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Created and approved this document</a:t>
            </a:r>
            <a:endParaRPr lang="en-US" dirty="0">
              <a:effectLst/>
              <a:ea typeface="Times New Roman" panose="02020603050405020304" pitchFamily="18" charset="0"/>
              <a:cs typeface="Times New Roman" panose="02020603050405020304" pitchFamily="18" charset="0"/>
            </a:endParaRPr>
          </a:p>
          <a:p>
            <a:pPr marL="742950" marR="0" lvl="1" indent="-285750">
              <a:lnSpc>
                <a:spcPts val="1500"/>
              </a:lnSpc>
              <a:spcBef>
                <a:spcPts val="0"/>
              </a:spcBef>
              <a:buSzPts val="1000"/>
              <a:buFont typeface="Courier New" panose="02070309020205020404" pitchFamily="49" charset="0"/>
              <a:buChar char="o"/>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Approved this document</a:t>
            </a:r>
            <a:endParaRPr lang="en-US" dirty="0">
              <a:effectLst/>
              <a:ea typeface="Times New Roman" panose="02020603050405020304" pitchFamily="18" charset="0"/>
              <a:cs typeface="Times New Roman" panose="02020603050405020304" pitchFamily="18" charset="0"/>
            </a:endParaRPr>
          </a:p>
          <a:p>
            <a:pPr marL="742950" marR="0" lvl="1" indent="-285750">
              <a:lnSpc>
                <a:spcPts val="1500"/>
              </a:lnSpc>
              <a:spcBef>
                <a:spcPts val="0"/>
              </a:spcBef>
              <a:buSzPts val="1000"/>
              <a:buFont typeface="Courier New" panose="02070309020205020404" pitchFamily="49" charset="0"/>
              <a:buChar char="o"/>
              <a:tabLst>
                <a:tab pos="914400" algn="l"/>
              </a:tabLst>
            </a:pPr>
            <a:r>
              <a:rPr lang="en-US" dirty="0">
                <a:solidFill>
                  <a:srgbClr val="333333"/>
                </a:solidFill>
                <a:effectLst/>
                <a:ea typeface="Times New Roman" panose="02020603050405020304" pitchFamily="18" charset="0"/>
                <a:cs typeface="Times New Roman" panose="02020603050405020304" pitchFamily="18" charset="0"/>
              </a:rPr>
              <a:t>Created this document</a:t>
            </a:r>
            <a:endParaRPr lang="en-US" dirty="0">
              <a:effectLst/>
              <a:ea typeface="Times New Roman" panose="02020603050405020304" pitchFamily="18" charset="0"/>
              <a:cs typeface="Times New Roman" panose="02020603050405020304" pitchFamily="18" charset="0"/>
            </a:endParaRPr>
          </a:p>
        </p:txBody>
      </p:sp>
      <p:pic>
        <p:nvPicPr>
          <p:cNvPr id="8" name="Picture 7" descr="Document Signing">
            <a:extLst>
              <a:ext uri="{FF2B5EF4-FFF2-40B4-BE49-F238E27FC236}">
                <a16:creationId xmlns:a16="http://schemas.microsoft.com/office/drawing/2014/main" id="{B23E4355-FBC8-4F4C-8BB4-0029B4C27E6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34130" y="2266340"/>
            <a:ext cx="4095750" cy="2743200"/>
          </a:xfrm>
          <a:prstGeom prst="rect">
            <a:avLst/>
          </a:prstGeom>
          <a:noFill/>
          <a:ln>
            <a:noFill/>
          </a:ln>
        </p:spPr>
      </p:pic>
    </p:spTree>
    <p:extLst>
      <p:ext uri="{BB962C8B-B14F-4D97-AF65-F5344CB8AC3E}">
        <p14:creationId xmlns:p14="http://schemas.microsoft.com/office/powerpoint/2010/main" val="91714702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b="1" dirty="0">
                <a:solidFill>
                  <a:srgbClr val="FF8000"/>
                </a:solidFill>
                <a:latin typeface="Gill Sans"/>
                <a:cs typeface="Gill Sans"/>
              </a:rPr>
              <a:t> </a:t>
            </a:r>
            <a:r>
              <a:rPr lang="en-US" sz="2400" b="1" dirty="0">
                <a:solidFill>
                  <a:schemeClr val="bg1"/>
                </a:solidFill>
                <a:latin typeface="Gill Sans"/>
                <a:cs typeface="Gill Sans"/>
              </a:rPr>
              <a:t>WORD, EXCEL, POWER POINT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ДАЛД 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
        <p:nvSpPr>
          <p:cNvPr id="6" name="TextBox 5">
            <a:extLst>
              <a:ext uri="{FF2B5EF4-FFF2-40B4-BE49-F238E27FC236}">
                <a16:creationId xmlns:a16="http://schemas.microsoft.com/office/drawing/2014/main" id="{851BE4D3-5E6C-490A-A85B-5AB75A516CDB}"/>
              </a:ext>
            </a:extLst>
          </p:cNvPr>
          <p:cNvSpPr txBox="1"/>
          <p:nvPr/>
        </p:nvSpPr>
        <p:spPr>
          <a:xfrm>
            <a:off x="143555" y="1044700"/>
            <a:ext cx="8856890" cy="605294"/>
          </a:xfrm>
          <a:prstGeom prst="rect">
            <a:avLst/>
          </a:prstGeom>
          <a:noFill/>
        </p:spPr>
        <p:txBody>
          <a:bodyPr wrap="square">
            <a:spAutoFit/>
          </a:bodyPr>
          <a:lstStyle/>
          <a:p>
            <a:pPr marL="342900" marR="0" lvl="0" indent="-342900">
              <a:lnSpc>
                <a:spcPts val="1950"/>
              </a:lnSpc>
              <a:spcBef>
                <a:spcPts val="0"/>
              </a:spcBef>
              <a:spcAft>
                <a:spcPts val="750"/>
              </a:spcAft>
              <a:tabLst>
                <a:tab pos="457200" algn="l"/>
              </a:tabLst>
            </a:pPr>
            <a:r>
              <a:rPr lang="en-US" sz="1800" b="1" dirty="0">
                <a:solidFill>
                  <a:srgbClr val="333333"/>
                </a:solidFill>
                <a:effectLst/>
                <a:latin typeface="Arial" panose="020B0604020202020204" pitchFamily="34" charset="0"/>
                <a:ea typeface="Times New Roman" panose="02020603050405020304" pitchFamily="18" charset="0"/>
              </a:rPr>
              <a:t>Purpose for signing this document</a:t>
            </a:r>
            <a:r>
              <a:rPr lang="en-US" sz="1800" dirty="0">
                <a:solidFill>
                  <a:srgbClr val="333333"/>
                </a:solidFill>
                <a:effectLst/>
                <a:latin typeface="Arial" panose="020B0604020202020204" pitchFamily="34" charset="0"/>
                <a:ea typeface="Times New Roman" panose="02020603050405020304" pitchFamily="18" charset="0"/>
              </a:rPr>
              <a:t> </a:t>
            </a:r>
            <a:r>
              <a:rPr lang="mn-MN" sz="1800" dirty="0">
                <a:solidFill>
                  <a:srgbClr val="333333"/>
                </a:solidFill>
                <a:effectLst/>
                <a:latin typeface="Arial" panose="020B0604020202020204" pitchFamily="34" charset="0"/>
                <a:ea typeface="Times New Roman" panose="02020603050405020304" pitchFamily="18" charset="0"/>
              </a:rPr>
              <a:t>хайрцагт гарын үсэг зурж буй зорилгоо оруулна</a:t>
            </a:r>
            <a:r>
              <a:rPr lang="en-US" sz="1800" dirty="0">
                <a:solidFill>
                  <a:srgbClr val="333333"/>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7" name="Picture 6" descr="Document Signing">
            <a:extLst>
              <a:ext uri="{FF2B5EF4-FFF2-40B4-BE49-F238E27FC236}">
                <a16:creationId xmlns:a16="http://schemas.microsoft.com/office/drawing/2014/main" id="{E6020E5A-B6F9-4216-B5FF-22EA7BC441A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015" y="1649994"/>
            <a:ext cx="4886560" cy="3365036"/>
          </a:xfrm>
          <a:prstGeom prst="rect">
            <a:avLst/>
          </a:prstGeom>
          <a:noFill/>
          <a:ln>
            <a:noFill/>
          </a:ln>
        </p:spPr>
      </p:pic>
    </p:spTree>
    <p:extLst>
      <p:ext uri="{BB962C8B-B14F-4D97-AF65-F5344CB8AC3E}">
        <p14:creationId xmlns:p14="http://schemas.microsoft.com/office/powerpoint/2010/main" val="40471540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1485900" y="205978"/>
            <a:ext cx="5543550" cy="708422"/>
          </a:xfrm>
        </p:spPr>
        <p:txBody>
          <a:bodyPr>
            <a:normAutofit/>
          </a:bodyPr>
          <a:lstStyle/>
          <a:p>
            <a:r>
              <a:rPr lang="mn-MN" sz="3000" dirty="0"/>
              <a:t>Баримт бичгийн аюулгүй байдал</a:t>
            </a:r>
            <a:endParaRPr lang="en-US" sz="3000" dirty="0"/>
          </a:p>
        </p:txBody>
      </p:sp>
      <p:sp>
        <p:nvSpPr>
          <p:cNvPr id="297987" name="Rectangle 3"/>
          <p:cNvSpPr>
            <a:spLocks noGrp="1" noChangeArrowheads="1"/>
          </p:cNvSpPr>
          <p:nvPr>
            <p:ph type="body" idx="1"/>
          </p:nvPr>
        </p:nvSpPr>
        <p:spPr>
          <a:xfrm>
            <a:off x="1485900" y="1028701"/>
            <a:ext cx="6172200" cy="3565922"/>
          </a:xfrm>
        </p:spPr>
        <p:txBody>
          <a:bodyPr/>
          <a:lstStyle/>
          <a:p>
            <a:pPr>
              <a:spcBef>
                <a:spcPct val="0"/>
              </a:spcBef>
              <a:buClrTx/>
            </a:pPr>
            <a:r>
              <a:rPr lang="mn-MN" sz="3000" b="1" dirty="0">
                <a:solidFill>
                  <a:srgbClr val="FF0000"/>
                </a:solidFill>
              </a:rPr>
              <a:t>Үнэн зөв, бодит байдал</a:t>
            </a:r>
            <a:endParaRPr lang="en-US" sz="3000" b="1" dirty="0">
              <a:solidFill>
                <a:srgbClr val="FF0000"/>
              </a:solidFill>
            </a:endParaRPr>
          </a:p>
          <a:p>
            <a:pPr>
              <a:spcBef>
                <a:spcPct val="0"/>
              </a:spcBef>
              <a:buClrTx/>
              <a:buFontTx/>
              <a:buNone/>
            </a:pPr>
            <a:endParaRPr lang="en-US" sz="3000" b="1" dirty="0">
              <a:solidFill>
                <a:srgbClr val="FF0000"/>
              </a:solidFill>
            </a:endParaRPr>
          </a:p>
          <a:p>
            <a:pPr>
              <a:spcBef>
                <a:spcPct val="0"/>
              </a:spcBef>
              <a:buClrTx/>
            </a:pPr>
            <a:r>
              <a:rPr lang="mn-MN" sz="3000" b="1" dirty="0">
                <a:solidFill>
                  <a:srgbClr val="000099"/>
                </a:solidFill>
              </a:rPr>
              <a:t>Нууцлагдсан халдашгүй байдал</a:t>
            </a:r>
            <a:endParaRPr lang="en-US" sz="3000" b="1" dirty="0">
              <a:solidFill>
                <a:srgbClr val="000099"/>
              </a:solidFill>
            </a:endParaRPr>
          </a:p>
          <a:p>
            <a:pPr>
              <a:spcBef>
                <a:spcPct val="0"/>
              </a:spcBef>
              <a:buClrTx/>
              <a:buFontTx/>
              <a:buNone/>
            </a:pPr>
            <a:endParaRPr lang="en-US" sz="3000" b="1" dirty="0">
              <a:solidFill>
                <a:srgbClr val="000099"/>
              </a:solidFill>
            </a:endParaRPr>
          </a:p>
          <a:p>
            <a:pPr>
              <a:spcBef>
                <a:spcPct val="0"/>
              </a:spcBef>
              <a:buClrTx/>
            </a:pPr>
            <a:r>
              <a:rPr lang="mn-MN" sz="3000" b="1" dirty="0">
                <a:solidFill>
                  <a:srgbClr val="FF0000"/>
                </a:solidFill>
              </a:rPr>
              <a:t>Бүрэн бүтэн байдал</a:t>
            </a:r>
            <a:endParaRPr lang="en-US" sz="3000" b="1" dirty="0">
              <a:solidFill>
                <a:srgbClr val="FF0000"/>
              </a:solidFill>
            </a:endParaRPr>
          </a:p>
          <a:p>
            <a:pPr>
              <a:spcBef>
                <a:spcPct val="0"/>
              </a:spcBef>
              <a:buClrTx/>
              <a:buFontTx/>
              <a:buNone/>
            </a:pPr>
            <a:endParaRPr lang="en-US" sz="3000" b="1" dirty="0">
              <a:solidFill>
                <a:srgbClr val="FF0000"/>
              </a:solidFill>
            </a:endParaRPr>
          </a:p>
          <a:p>
            <a:pPr>
              <a:spcBef>
                <a:spcPct val="0"/>
              </a:spcBef>
              <a:buClrTx/>
            </a:pPr>
            <a:r>
              <a:rPr lang="mn-MN" sz="3000" b="1" dirty="0">
                <a:solidFill>
                  <a:srgbClr val="000099"/>
                </a:solidFill>
              </a:rPr>
              <a:t>Үл татгалзах шинж</a:t>
            </a:r>
            <a:endParaRPr lang="en-US" sz="3000" b="1" dirty="0">
              <a:solidFill>
                <a:srgbClr val="000099"/>
              </a:solidFill>
            </a:endParaRPr>
          </a:p>
          <a:p>
            <a:pPr>
              <a:spcBef>
                <a:spcPct val="0"/>
              </a:spcBef>
              <a:buClrTx/>
              <a:buFontTx/>
              <a:buNone/>
            </a:pPr>
            <a:endParaRPr lang="en-US" sz="3000" b="1" dirty="0">
              <a:solidFill>
                <a:srgbClr val="FF0000"/>
              </a:solidFill>
            </a:endParaRPr>
          </a:p>
          <a:p>
            <a:pPr>
              <a:buFontTx/>
              <a:buNone/>
            </a:pPr>
            <a:endParaRPr lang="en-US" sz="3000" b="1" dirty="0">
              <a:solidFill>
                <a:srgbClr val="FF0000"/>
              </a:solidFill>
              <a:effectLst>
                <a:outerShdw blurRad="38100" dist="38100" dir="2700000" algn="tl">
                  <a:srgbClr val="000000"/>
                </a:outerShdw>
              </a:effectLst>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b="1" dirty="0">
                <a:solidFill>
                  <a:srgbClr val="FF8000"/>
                </a:solidFill>
                <a:latin typeface="Gill Sans"/>
                <a:cs typeface="Gill Sans"/>
              </a:rPr>
              <a:t> </a:t>
            </a:r>
            <a:r>
              <a:rPr lang="en-US" sz="2400" b="1" dirty="0">
                <a:solidFill>
                  <a:schemeClr val="bg1"/>
                </a:solidFill>
                <a:latin typeface="Gill Sans"/>
                <a:cs typeface="Gill Sans"/>
              </a:rPr>
              <a:t>WORD, EXCEL, POWER POINT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ДАЛД 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
        <p:nvSpPr>
          <p:cNvPr id="6" name="TextBox 5">
            <a:extLst>
              <a:ext uri="{FF2B5EF4-FFF2-40B4-BE49-F238E27FC236}">
                <a16:creationId xmlns:a16="http://schemas.microsoft.com/office/drawing/2014/main" id="{851BE4D3-5E6C-490A-A85B-5AB75A516CDB}"/>
              </a:ext>
            </a:extLst>
          </p:cNvPr>
          <p:cNvSpPr txBox="1"/>
          <p:nvPr/>
        </p:nvSpPr>
        <p:spPr>
          <a:xfrm>
            <a:off x="143555" y="1044700"/>
            <a:ext cx="8856890" cy="605294"/>
          </a:xfrm>
          <a:prstGeom prst="rect">
            <a:avLst/>
          </a:prstGeom>
          <a:noFill/>
        </p:spPr>
        <p:txBody>
          <a:bodyPr wrap="square">
            <a:spAutoFit/>
          </a:bodyPr>
          <a:lstStyle/>
          <a:p>
            <a:pPr marL="342900" marR="0" lvl="0" indent="-342900">
              <a:lnSpc>
                <a:spcPts val="1950"/>
              </a:lnSpc>
              <a:spcBef>
                <a:spcPts val="0"/>
              </a:spcBef>
              <a:spcAft>
                <a:spcPts val="750"/>
              </a:spcAft>
              <a:tabLst>
                <a:tab pos="457200" algn="l"/>
              </a:tabLst>
            </a:pPr>
            <a:r>
              <a:rPr lang="en-US" sz="1800" b="1" dirty="0">
                <a:solidFill>
                  <a:srgbClr val="333333"/>
                </a:solidFill>
                <a:effectLst/>
                <a:latin typeface="Arial" panose="020B0604020202020204" pitchFamily="34" charset="0"/>
                <a:ea typeface="Times New Roman" panose="02020603050405020304" pitchFamily="18" charset="0"/>
              </a:rPr>
              <a:t>To </a:t>
            </a:r>
            <a:r>
              <a:rPr lang="en-US" b="1" dirty="0">
                <a:solidFill>
                  <a:srgbClr val="333333"/>
                </a:solidFill>
                <a:latin typeface="Arial" panose="020B0604020202020204" pitchFamily="34" charset="0"/>
                <a:ea typeface="Times New Roman" panose="02020603050405020304" pitchFamily="18" charset="0"/>
              </a:rPr>
              <a:t>include</a:t>
            </a:r>
            <a:r>
              <a:rPr lang="en-US" sz="1800" b="1" dirty="0">
                <a:solidFill>
                  <a:srgbClr val="333333"/>
                </a:solidFill>
                <a:effectLst/>
                <a:latin typeface="Arial" panose="020B0604020202020204" pitchFamily="34" charset="0"/>
                <a:ea typeface="Times New Roman" panose="02020603050405020304" pitchFamily="18" charset="0"/>
              </a:rPr>
              <a:t> information about the signer</a:t>
            </a:r>
            <a:r>
              <a:rPr lang="mn-MN" sz="1800" dirty="0">
                <a:solidFill>
                  <a:srgbClr val="333333"/>
                </a:solidFill>
                <a:effectLst/>
                <a:latin typeface="Arial" panose="020B0604020202020204" pitchFamily="34" charset="0"/>
                <a:ea typeface="Times New Roman" panose="02020603050405020304" pitchFamily="18" charset="0"/>
              </a:rPr>
              <a:t>-ийн</a:t>
            </a:r>
            <a:r>
              <a:rPr lang="en-US" sz="1800" dirty="0">
                <a:solidFill>
                  <a:srgbClr val="333333"/>
                </a:solidFill>
                <a:effectLst/>
                <a:latin typeface="Arial" panose="020B0604020202020204" pitchFamily="34" charset="0"/>
                <a:ea typeface="Times New Roman" panose="02020603050405020304" pitchFamily="18" charset="0"/>
              </a:rPr>
              <a:t> </a:t>
            </a:r>
            <a:r>
              <a:rPr lang="en-US" sz="1800" b="1" dirty="0">
                <a:solidFill>
                  <a:srgbClr val="333333"/>
                </a:solidFill>
                <a:effectLst/>
                <a:latin typeface="Arial" panose="020B0604020202020204" pitchFamily="34" charset="0"/>
                <a:ea typeface="Times New Roman" panose="02020603050405020304" pitchFamily="18" charset="0"/>
              </a:rPr>
              <a:t>Details</a:t>
            </a:r>
            <a:r>
              <a:rPr lang="mn-MN" sz="1800" dirty="0">
                <a:solidFill>
                  <a:srgbClr val="333333"/>
                </a:solidFill>
                <a:effectLst/>
                <a:latin typeface="Arial" panose="020B0604020202020204" pitchFamily="34" charset="0"/>
                <a:ea typeface="Times New Roman" panose="02020603050405020304" pitchFamily="18" charset="0"/>
              </a:rPr>
              <a:t>-ийг дарж</a:t>
            </a:r>
            <a:r>
              <a:rPr lang="en-US" sz="1800" dirty="0">
                <a:solidFill>
                  <a:srgbClr val="333333"/>
                </a:solidFill>
                <a:effectLst/>
                <a:latin typeface="Arial" panose="020B0604020202020204" pitchFamily="34" charset="0"/>
                <a:ea typeface="Times New Roman" panose="02020603050405020304" pitchFamily="18" charset="0"/>
              </a:rPr>
              <a:t> </a:t>
            </a:r>
            <a:r>
              <a:rPr lang="mn-MN" sz="1800" dirty="0">
                <a:solidFill>
                  <a:srgbClr val="333333"/>
                </a:solidFill>
                <a:effectLst/>
                <a:latin typeface="Arial" panose="020B0604020202020204" pitchFamily="34" charset="0"/>
                <a:ea typeface="Times New Roman" panose="02020603050405020304" pitchFamily="18" charset="0"/>
              </a:rPr>
              <a:t>ороод </a:t>
            </a:r>
            <a:r>
              <a:rPr lang="en-US" sz="1800" b="1" dirty="0">
                <a:solidFill>
                  <a:srgbClr val="333333"/>
                </a:solidFill>
                <a:effectLst/>
                <a:latin typeface="Arial" panose="020B0604020202020204" pitchFamily="34" charset="0"/>
                <a:ea typeface="Times New Roman" panose="02020603050405020304" pitchFamily="18" charset="0"/>
              </a:rPr>
              <a:t>Additional Signing Information</a:t>
            </a:r>
            <a:r>
              <a:rPr lang="en-US" sz="1800" dirty="0">
                <a:solidFill>
                  <a:srgbClr val="333333"/>
                </a:solidFill>
                <a:effectLst/>
                <a:latin typeface="Arial" panose="020B0604020202020204" pitchFamily="34" charset="0"/>
                <a:ea typeface="Times New Roman" panose="02020603050405020304" pitchFamily="18" charset="0"/>
              </a:rPr>
              <a:t> </a:t>
            </a:r>
            <a:r>
              <a:rPr lang="mn-MN" sz="1800" dirty="0">
                <a:solidFill>
                  <a:srgbClr val="333333"/>
                </a:solidFill>
                <a:effectLst/>
                <a:latin typeface="Arial" panose="020B0604020202020204" pitchFamily="34" charset="0"/>
                <a:ea typeface="Times New Roman" panose="02020603050405020304" pitchFamily="18" charset="0"/>
              </a:rPr>
              <a:t>цонхонд мэдээлэл оруулаад </a:t>
            </a:r>
            <a:r>
              <a:rPr lang="en-US" sz="1800" b="1" dirty="0">
                <a:solidFill>
                  <a:srgbClr val="333333"/>
                </a:solidFill>
                <a:effectLst/>
                <a:latin typeface="Arial" panose="020B0604020202020204" pitchFamily="34" charset="0"/>
                <a:ea typeface="Times New Roman" panose="02020603050405020304" pitchFamily="18" charset="0"/>
              </a:rPr>
              <a:t>OK</a:t>
            </a:r>
            <a:r>
              <a:rPr lang="mn-MN" sz="1800" b="1" dirty="0">
                <a:solidFill>
                  <a:srgbClr val="333333"/>
                </a:solidFill>
                <a:effectLst/>
                <a:latin typeface="Arial" panose="020B0604020202020204" pitchFamily="34" charset="0"/>
                <a:ea typeface="Times New Roman" panose="02020603050405020304" pitchFamily="18" charset="0"/>
              </a:rPr>
              <a:t> </a:t>
            </a:r>
            <a:r>
              <a:rPr lang="mn-MN" sz="1800" dirty="0">
                <a:solidFill>
                  <a:srgbClr val="333333"/>
                </a:solidFill>
                <a:effectLst/>
                <a:latin typeface="Arial" panose="020B0604020202020204" pitchFamily="34" charset="0"/>
                <a:ea typeface="Times New Roman" panose="02020603050405020304" pitchFamily="18" charset="0"/>
              </a:rPr>
              <a:t>дарна</a:t>
            </a:r>
            <a:r>
              <a:rPr lang="en-US" sz="1800" dirty="0">
                <a:solidFill>
                  <a:srgbClr val="333333"/>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8" name="Picture 7" descr="Document Signing">
            <a:extLst>
              <a:ext uri="{FF2B5EF4-FFF2-40B4-BE49-F238E27FC236}">
                <a16:creationId xmlns:a16="http://schemas.microsoft.com/office/drawing/2014/main" id="{B445090B-2B2D-483F-9E9A-40DC6A83244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976015" y="1649994"/>
            <a:ext cx="4886560" cy="3365036"/>
          </a:xfrm>
          <a:prstGeom prst="rect">
            <a:avLst/>
          </a:prstGeom>
          <a:noFill/>
          <a:ln>
            <a:noFill/>
          </a:ln>
        </p:spPr>
      </p:pic>
    </p:spTree>
    <p:extLst>
      <p:ext uri="{BB962C8B-B14F-4D97-AF65-F5344CB8AC3E}">
        <p14:creationId xmlns:p14="http://schemas.microsoft.com/office/powerpoint/2010/main" val="78865326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b="1" dirty="0">
                <a:solidFill>
                  <a:srgbClr val="FF8000"/>
                </a:solidFill>
                <a:latin typeface="Gill Sans"/>
                <a:cs typeface="Gill Sans"/>
              </a:rPr>
              <a:t> </a:t>
            </a:r>
            <a:r>
              <a:rPr lang="en-US" sz="2400" b="1" dirty="0">
                <a:solidFill>
                  <a:schemeClr val="bg1"/>
                </a:solidFill>
                <a:latin typeface="Gill Sans"/>
                <a:cs typeface="Gill Sans"/>
              </a:rPr>
              <a:t>WORD, EXCEL, POWER POINT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ДАЛД 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
        <p:nvSpPr>
          <p:cNvPr id="6" name="TextBox 5">
            <a:extLst>
              <a:ext uri="{FF2B5EF4-FFF2-40B4-BE49-F238E27FC236}">
                <a16:creationId xmlns:a16="http://schemas.microsoft.com/office/drawing/2014/main" id="{851BE4D3-5E6C-490A-A85B-5AB75A516CDB}"/>
              </a:ext>
            </a:extLst>
          </p:cNvPr>
          <p:cNvSpPr txBox="1"/>
          <p:nvPr/>
        </p:nvSpPr>
        <p:spPr>
          <a:xfrm>
            <a:off x="143555" y="1044700"/>
            <a:ext cx="8856890" cy="3016210"/>
          </a:xfrm>
          <a:prstGeom prst="rect">
            <a:avLst/>
          </a:prstGeom>
          <a:noFill/>
        </p:spPr>
        <p:txBody>
          <a:bodyPr wrap="square">
            <a:spAutoFit/>
          </a:bodyPr>
          <a:lstStyle/>
          <a:p>
            <a:pPr marL="342900" marR="0" lvl="0" indent="-342900">
              <a:lnSpc>
                <a:spcPts val="1700"/>
              </a:lnSpc>
              <a:spcBef>
                <a:spcPts val="0"/>
              </a:spcBef>
              <a:buFont typeface="Arial" panose="020B0604020202020204" pitchFamily="34" charset="0"/>
              <a:buChar char="•"/>
              <a:tabLst>
                <a:tab pos="457200" algn="l"/>
              </a:tabLst>
            </a:pPr>
            <a:r>
              <a:rPr lang="en-US" sz="1600" b="1" dirty="0">
                <a:solidFill>
                  <a:srgbClr val="333333"/>
                </a:solidFill>
                <a:effectLst/>
                <a:latin typeface="Arial" panose="020B0604020202020204" pitchFamily="34" charset="0"/>
                <a:ea typeface="Times New Roman" panose="02020603050405020304" pitchFamily="18" charset="0"/>
              </a:rPr>
              <a:t>OK</a:t>
            </a:r>
            <a:r>
              <a:rPr lang="en-US" sz="1600" dirty="0">
                <a:solidFill>
                  <a:srgbClr val="333333"/>
                </a:solidFill>
                <a:effectLst/>
                <a:latin typeface="Arial" panose="020B0604020202020204" pitchFamily="34" charset="0"/>
                <a:ea typeface="Times New Roman" panose="02020603050405020304" pitchFamily="18" charset="0"/>
              </a:rPr>
              <a:t> </a:t>
            </a:r>
            <a:r>
              <a:rPr lang="mn-MN" sz="1600" dirty="0">
                <a:solidFill>
                  <a:srgbClr val="333333"/>
                </a:solidFill>
                <a:effectLst/>
                <a:latin typeface="Arial" panose="020B0604020202020204" pitchFamily="34" charset="0"/>
                <a:ea typeface="Times New Roman" panose="02020603050405020304" pitchFamily="18" charset="0"/>
              </a:rPr>
              <a:t>дарсаны</a:t>
            </a:r>
            <a:r>
              <a:rPr lang="en-US" sz="1600" dirty="0">
                <a:solidFill>
                  <a:srgbClr val="333333"/>
                </a:solidFill>
                <a:effectLst/>
                <a:latin typeface="Arial" panose="020B0604020202020204" pitchFamily="34" charset="0"/>
                <a:ea typeface="Times New Roman" panose="02020603050405020304" pitchFamily="18" charset="0"/>
              </a:rPr>
              <a:t> </a:t>
            </a:r>
            <a:r>
              <a:rPr lang="mn-MN" sz="1600" dirty="0">
                <a:solidFill>
                  <a:srgbClr val="333333"/>
                </a:solidFill>
                <a:effectLst/>
                <a:latin typeface="Arial" panose="020B0604020202020204" pitchFamily="34" charset="0"/>
                <a:ea typeface="Times New Roman" panose="02020603050405020304" pitchFamily="18" charset="0"/>
              </a:rPr>
              <a:t>дараа гарч ирэх </a:t>
            </a:r>
            <a:r>
              <a:rPr lang="en-US" sz="1600" b="1" dirty="0">
                <a:solidFill>
                  <a:srgbClr val="333333"/>
                </a:solidFill>
                <a:effectLst/>
                <a:latin typeface="Arial" panose="020B0604020202020204" pitchFamily="34" charset="0"/>
                <a:ea typeface="Times New Roman" panose="02020603050405020304" pitchFamily="18" charset="0"/>
              </a:rPr>
              <a:t>Sign</a:t>
            </a:r>
            <a:r>
              <a:rPr lang="en-US" sz="1600" dirty="0">
                <a:solidFill>
                  <a:srgbClr val="333333"/>
                </a:solidFill>
                <a:effectLst/>
                <a:latin typeface="Arial" panose="020B0604020202020204" pitchFamily="34" charset="0"/>
                <a:ea typeface="Times New Roman" panose="02020603050405020304" pitchFamily="18" charset="0"/>
              </a:rPr>
              <a:t> </a:t>
            </a:r>
            <a:r>
              <a:rPr lang="mn-MN" sz="1600" dirty="0">
                <a:solidFill>
                  <a:srgbClr val="333333"/>
                </a:solidFill>
                <a:effectLst/>
                <a:latin typeface="Arial" panose="020B0604020202020204" pitchFamily="34" charset="0"/>
                <a:ea typeface="Times New Roman" panose="02020603050405020304" pitchFamily="18" charset="0"/>
              </a:rPr>
              <a:t>цонхонд </a:t>
            </a:r>
            <a:r>
              <a:rPr lang="en-US" sz="1600" b="1" dirty="0">
                <a:solidFill>
                  <a:srgbClr val="333333"/>
                </a:solidFill>
                <a:effectLst/>
                <a:latin typeface="Arial" panose="020B0604020202020204" pitchFamily="34" charset="0"/>
                <a:ea typeface="Times New Roman" panose="02020603050405020304" pitchFamily="18" charset="0"/>
              </a:rPr>
              <a:t>Change</a:t>
            </a:r>
            <a:r>
              <a:rPr lang="mn-MN" sz="1600" b="1" dirty="0">
                <a:solidFill>
                  <a:srgbClr val="333333"/>
                </a:solidFill>
                <a:latin typeface="Arial" panose="020B0604020202020204" pitchFamily="34" charset="0"/>
                <a:ea typeface="Times New Roman" panose="02020603050405020304" pitchFamily="18" charset="0"/>
              </a:rPr>
              <a:t> </a:t>
            </a:r>
            <a:r>
              <a:rPr lang="mn-MN" sz="1600" dirty="0">
                <a:solidFill>
                  <a:srgbClr val="333333"/>
                </a:solidFill>
                <a:effectLst/>
                <a:latin typeface="Arial" panose="020B0604020202020204" pitchFamily="34" charset="0"/>
                <a:ea typeface="Times New Roman" panose="02020603050405020304" pitchFamily="18" charset="0"/>
              </a:rPr>
              <a:t>гэж дарна.</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ts val="1700"/>
              </a:lnSpc>
              <a:spcBef>
                <a:spcPts val="0"/>
              </a:spcBef>
              <a:buFont typeface="Arial" panose="020B0604020202020204" pitchFamily="34" charset="0"/>
              <a:buChar char="•"/>
              <a:tabLst>
                <a:tab pos="457200" algn="l"/>
              </a:tabLst>
            </a:pPr>
            <a:r>
              <a:rPr lang="en-US" sz="1600" b="1" dirty="0">
                <a:solidFill>
                  <a:srgbClr val="333333"/>
                </a:solidFill>
                <a:effectLst/>
                <a:latin typeface="Arial" panose="020B0604020202020204" pitchFamily="34" charset="0"/>
                <a:ea typeface="Times New Roman" panose="02020603050405020304" pitchFamily="18" charset="0"/>
              </a:rPr>
              <a:t>Windows Security</a:t>
            </a:r>
            <a:r>
              <a:rPr lang="en-US" sz="1600" dirty="0">
                <a:solidFill>
                  <a:srgbClr val="333333"/>
                </a:solidFill>
                <a:effectLst/>
                <a:latin typeface="Arial" panose="020B0604020202020204" pitchFamily="34" charset="0"/>
                <a:ea typeface="Times New Roman" panose="02020603050405020304" pitchFamily="18" charset="0"/>
              </a:rPr>
              <a:t> </a:t>
            </a:r>
            <a:r>
              <a:rPr lang="mn-MN" sz="1600" dirty="0">
                <a:solidFill>
                  <a:srgbClr val="333333"/>
                </a:solidFill>
                <a:effectLst/>
                <a:latin typeface="Arial" panose="020B0604020202020204" pitchFamily="34" charset="0"/>
                <a:ea typeface="Times New Roman" panose="02020603050405020304" pitchFamily="18" charset="0"/>
              </a:rPr>
              <a:t>цонхонд гарын үсэг зурах гэрчилгээгээ сонгоод </a:t>
            </a:r>
            <a:r>
              <a:rPr lang="en-US" sz="1600" b="1" dirty="0">
                <a:solidFill>
                  <a:srgbClr val="333333"/>
                </a:solidFill>
                <a:effectLst/>
                <a:latin typeface="Arial" panose="020B0604020202020204" pitchFamily="34" charset="0"/>
                <a:ea typeface="Times New Roman" panose="02020603050405020304" pitchFamily="18" charset="0"/>
              </a:rPr>
              <a:t>OK</a:t>
            </a:r>
            <a:r>
              <a:rPr lang="mn-MN" sz="1600" b="1" dirty="0">
                <a:solidFill>
                  <a:srgbClr val="333333"/>
                </a:solidFill>
                <a:effectLst/>
                <a:latin typeface="Arial" panose="020B0604020202020204" pitchFamily="34" charset="0"/>
                <a:ea typeface="Times New Roman" panose="02020603050405020304" pitchFamily="18" charset="0"/>
              </a:rPr>
              <a:t> </a:t>
            </a:r>
            <a:r>
              <a:rPr lang="mn-MN" sz="1600" dirty="0">
                <a:solidFill>
                  <a:srgbClr val="333333"/>
                </a:solidFill>
                <a:effectLst/>
                <a:latin typeface="Arial" panose="020B0604020202020204" pitchFamily="34" charset="0"/>
                <a:ea typeface="Times New Roman" panose="02020603050405020304" pitchFamily="18" charset="0"/>
              </a:rPr>
              <a:t>дарна.</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ts val="1700"/>
              </a:lnSpc>
              <a:spcBef>
                <a:spcPts val="0"/>
              </a:spcBef>
              <a:buFont typeface="Arial" panose="020B0604020202020204" pitchFamily="34" charset="0"/>
              <a:buChar char="•"/>
              <a:tabLst>
                <a:tab pos="457200" algn="l"/>
              </a:tabLst>
            </a:pPr>
            <a:r>
              <a:rPr lang="en-US" sz="1600" b="1" dirty="0">
                <a:solidFill>
                  <a:srgbClr val="333333"/>
                </a:solidFill>
                <a:effectLst/>
                <a:latin typeface="Arial" panose="020B0604020202020204" pitchFamily="34" charset="0"/>
                <a:ea typeface="Times New Roman" panose="02020603050405020304" pitchFamily="18" charset="0"/>
              </a:rPr>
              <a:t>Sign</a:t>
            </a:r>
            <a:r>
              <a:rPr lang="en-US" sz="1600" dirty="0">
                <a:solidFill>
                  <a:srgbClr val="333333"/>
                </a:solidFill>
                <a:effectLst/>
                <a:latin typeface="Arial" panose="020B0604020202020204" pitchFamily="34" charset="0"/>
                <a:ea typeface="Times New Roman" panose="02020603050405020304" pitchFamily="18" charset="0"/>
              </a:rPr>
              <a:t> </a:t>
            </a:r>
            <a:r>
              <a:rPr lang="mn-MN" sz="1600" dirty="0">
                <a:solidFill>
                  <a:srgbClr val="333333"/>
                </a:solidFill>
                <a:effectLst/>
                <a:latin typeface="Arial" panose="020B0604020202020204" pitchFamily="34" charset="0"/>
                <a:ea typeface="Times New Roman" panose="02020603050405020304" pitchFamily="18" charset="0"/>
              </a:rPr>
              <a:t>цонхонд </a:t>
            </a:r>
            <a:r>
              <a:rPr lang="en-US" sz="1600" b="1" dirty="0">
                <a:solidFill>
                  <a:srgbClr val="333333"/>
                </a:solidFill>
                <a:effectLst/>
                <a:latin typeface="Arial" panose="020B0604020202020204" pitchFamily="34" charset="0"/>
                <a:ea typeface="Times New Roman" panose="02020603050405020304" pitchFamily="18" charset="0"/>
              </a:rPr>
              <a:t>Sign</a:t>
            </a:r>
            <a:r>
              <a:rPr lang="mn-MN" sz="1600" b="1" dirty="0">
                <a:solidFill>
                  <a:srgbClr val="333333"/>
                </a:solidFill>
                <a:effectLst/>
                <a:latin typeface="Arial" panose="020B0604020202020204" pitchFamily="34" charset="0"/>
                <a:ea typeface="Times New Roman" panose="02020603050405020304" pitchFamily="18" charset="0"/>
              </a:rPr>
              <a:t> </a:t>
            </a:r>
            <a:r>
              <a:rPr lang="mn-MN" sz="1600" dirty="0">
                <a:solidFill>
                  <a:srgbClr val="333333"/>
                </a:solidFill>
                <a:effectLst/>
                <a:latin typeface="Arial" panose="020B0604020202020204" pitchFamily="34" charset="0"/>
                <a:ea typeface="Times New Roman" panose="02020603050405020304" pitchFamily="18" charset="0"/>
              </a:rPr>
              <a:t>дарна</a:t>
            </a:r>
            <a:r>
              <a:rPr lang="en-US" sz="1600" dirty="0">
                <a:solidFill>
                  <a:srgbClr val="333333"/>
                </a:solidFill>
                <a:effectLst/>
                <a:latin typeface="Arial" panose="020B0604020202020204" pitchFamily="34"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ts val="1700"/>
              </a:lnSpc>
              <a:spcBef>
                <a:spcPts val="0"/>
              </a:spcBef>
              <a:buFont typeface="Arial" panose="020B0604020202020204" pitchFamily="34" charset="0"/>
              <a:buChar char="•"/>
              <a:tabLst>
                <a:tab pos="457200" algn="l"/>
              </a:tabLst>
            </a:pPr>
            <a:r>
              <a:rPr lang="mn-MN" sz="1600" dirty="0">
                <a:solidFill>
                  <a:srgbClr val="333333"/>
                </a:solidFill>
                <a:effectLst/>
                <a:latin typeface="Arial" panose="020B0604020202020204" pitchFamily="34" charset="0"/>
                <a:ea typeface="Times New Roman" panose="02020603050405020304" pitchFamily="18" charset="0"/>
              </a:rPr>
              <a:t>Хэрэв Монпасс-ын гэрчилгээ ашиглаж байгаа бол токены нууц үгээ оруулаад </a:t>
            </a:r>
            <a:r>
              <a:rPr lang="en-US" sz="1600" b="1" dirty="0">
                <a:solidFill>
                  <a:srgbClr val="333333"/>
                </a:solidFill>
                <a:effectLst/>
                <a:latin typeface="Arial" panose="020B0604020202020204" pitchFamily="34" charset="0"/>
                <a:ea typeface="Times New Roman" panose="02020603050405020304" pitchFamily="18" charset="0"/>
              </a:rPr>
              <a:t>OK</a:t>
            </a:r>
            <a:r>
              <a:rPr lang="mn-MN" b="1" dirty="0">
                <a:solidFill>
                  <a:srgbClr val="333333"/>
                </a:solidFill>
                <a:latin typeface="Arial" panose="020B0604020202020204" pitchFamily="34" charset="0"/>
                <a:ea typeface="Times New Roman" panose="02020603050405020304" pitchFamily="18" charset="0"/>
              </a:rPr>
              <a:t> </a:t>
            </a:r>
            <a:r>
              <a:rPr lang="mn-MN" sz="1600" dirty="0">
                <a:solidFill>
                  <a:srgbClr val="333333"/>
                </a:solidFill>
                <a:effectLst/>
                <a:latin typeface="Arial" panose="020B0604020202020204" pitchFamily="34" charset="0"/>
                <a:ea typeface="Times New Roman" panose="02020603050405020304" pitchFamily="18" charset="0"/>
              </a:rPr>
              <a:t>дарна</a:t>
            </a:r>
            <a:endParaRPr lang="mn-MN" dirty="0">
              <a:solidFill>
                <a:srgbClr val="333333"/>
              </a:solidFill>
              <a:latin typeface="Times New Roman" panose="02020603050405020304" pitchFamily="18" charset="0"/>
              <a:ea typeface="Times New Roman" panose="02020603050405020304" pitchFamily="18" charset="0"/>
            </a:endParaRPr>
          </a:p>
          <a:p>
            <a:pPr marL="342900" marR="0" lvl="0" indent="-342900">
              <a:lnSpc>
                <a:spcPts val="1950"/>
              </a:lnSpc>
              <a:spcBef>
                <a:spcPts val="0"/>
              </a:spcBef>
              <a:spcAft>
                <a:spcPts val="750"/>
              </a:spcAft>
              <a:tabLst>
                <a:tab pos="457200" algn="l"/>
              </a:tabLst>
            </a:pPr>
            <a:endParaRPr lang="mn-MN" sz="1800" dirty="0">
              <a:solidFill>
                <a:srgbClr val="333333"/>
              </a:solidFill>
              <a:effectLst/>
              <a:latin typeface="Times New Roman" panose="02020603050405020304" pitchFamily="18" charset="0"/>
              <a:ea typeface="Times New Roman" panose="02020603050405020304" pitchFamily="18" charset="0"/>
            </a:endParaRPr>
          </a:p>
          <a:p>
            <a:pPr marL="342900" marR="0" lvl="0" indent="-342900">
              <a:lnSpc>
                <a:spcPts val="1950"/>
              </a:lnSpc>
              <a:spcBef>
                <a:spcPts val="0"/>
              </a:spcBef>
              <a:spcAft>
                <a:spcPts val="750"/>
              </a:spcAft>
              <a:tabLst>
                <a:tab pos="457200" algn="l"/>
              </a:tabLst>
            </a:pPr>
            <a:endParaRPr lang="mn-MN" dirty="0">
              <a:solidFill>
                <a:srgbClr val="333333"/>
              </a:solidFill>
              <a:latin typeface="Times New Roman" panose="02020603050405020304" pitchFamily="18" charset="0"/>
              <a:ea typeface="Times New Roman" panose="02020603050405020304" pitchFamily="18" charset="0"/>
            </a:endParaRPr>
          </a:p>
          <a:p>
            <a:pPr marL="342900" marR="0" lvl="0" indent="-342900">
              <a:lnSpc>
                <a:spcPts val="1950"/>
              </a:lnSpc>
              <a:spcBef>
                <a:spcPts val="0"/>
              </a:spcBef>
              <a:spcAft>
                <a:spcPts val="750"/>
              </a:spcAft>
              <a:tabLst>
                <a:tab pos="457200" algn="l"/>
              </a:tabLst>
            </a:pPr>
            <a:endParaRPr lang="mn-MN" sz="1800" dirty="0">
              <a:solidFill>
                <a:srgbClr val="333333"/>
              </a:solidFill>
              <a:effectLst/>
              <a:latin typeface="Times New Roman" panose="02020603050405020304" pitchFamily="18" charset="0"/>
              <a:ea typeface="Times New Roman" panose="02020603050405020304" pitchFamily="18" charset="0"/>
            </a:endParaRPr>
          </a:p>
          <a:p>
            <a:pPr marL="342900" marR="0" lvl="0" indent="-342900">
              <a:lnSpc>
                <a:spcPts val="1950"/>
              </a:lnSpc>
              <a:spcBef>
                <a:spcPts val="0"/>
              </a:spcBef>
              <a:spcAft>
                <a:spcPts val="750"/>
              </a:spcAft>
              <a:tabLst>
                <a:tab pos="457200" algn="l"/>
              </a:tabLst>
            </a:pPr>
            <a:endParaRPr lang="mn-MN" dirty="0">
              <a:solidFill>
                <a:srgbClr val="333333"/>
              </a:solidFill>
              <a:latin typeface="Times New Roman" panose="02020603050405020304" pitchFamily="18" charset="0"/>
              <a:ea typeface="Times New Roman" panose="02020603050405020304" pitchFamily="18" charset="0"/>
            </a:endParaRPr>
          </a:p>
          <a:p>
            <a:pPr marL="342900" marR="0" lvl="0" indent="-342900">
              <a:lnSpc>
                <a:spcPts val="1950"/>
              </a:lnSpc>
              <a:spcBef>
                <a:spcPts val="0"/>
              </a:spcBef>
              <a:spcAft>
                <a:spcPts val="750"/>
              </a:spcAft>
              <a:tabLst>
                <a:tab pos="457200" algn="l"/>
              </a:tabLst>
            </a:pPr>
            <a:endParaRPr lang="mn-MN" sz="1800" dirty="0">
              <a:solidFill>
                <a:srgbClr val="333333"/>
              </a:solidFill>
              <a:effectLst/>
              <a:latin typeface="Times New Roman" panose="02020603050405020304" pitchFamily="18" charset="0"/>
              <a:ea typeface="Times New Roman" panose="02020603050405020304" pitchFamily="18" charset="0"/>
            </a:endParaRPr>
          </a:p>
          <a:p>
            <a:pPr marL="342900" marR="0" lvl="0" indent="-342900">
              <a:lnSpc>
                <a:spcPts val="1950"/>
              </a:lnSpc>
              <a:spcBef>
                <a:spcPts val="0"/>
              </a:spcBef>
              <a:spcAft>
                <a:spcPts val="750"/>
              </a:spcAft>
              <a:tabLst>
                <a:tab pos="457200" algn="l"/>
              </a:tabLst>
            </a:pPr>
            <a:endParaRPr lang="en-US" sz="1800" dirty="0">
              <a:effectLst/>
              <a:latin typeface="Times New Roman" panose="02020603050405020304" pitchFamily="18" charset="0"/>
              <a:ea typeface="Times New Roman" panose="02020603050405020304" pitchFamily="18" charset="0"/>
            </a:endParaRPr>
          </a:p>
        </p:txBody>
      </p:sp>
      <p:pic>
        <p:nvPicPr>
          <p:cNvPr id="9" name="Picture 8" descr="Document Signing">
            <a:extLst>
              <a:ext uri="{FF2B5EF4-FFF2-40B4-BE49-F238E27FC236}">
                <a16:creationId xmlns:a16="http://schemas.microsoft.com/office/drawing/2014/main" id="{1D9B0AD7-46A1-4AE7-A451-06F3139D77E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1425" y="2113634"/>
            <a:ext cx="4581150" cy="2901395"/>
          </a:xfrm>
          <a:prstGeom prst="rect">
            <a:avLst/>
          </a:prstGeom>
          <a:noFill/>
          <a:ln>
            <a:noFill/>
          </a:ln>
        </p:spPr>
      </p:pic>
    </p:spTree>
    <p:extLst>
      <p:ext uri="{BB962C8B-B14F-4D97-AF65-F5344CB8AC3E}">
        <p14:creationId xmlns:p14="http://schemas.microsoft.com/office/powerpoint/2010/main" val="423621619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b="1" dirty="0">
                <a:solidFill>
                  <a:srgbClr val="FF8000"/>
                </a:solidFill>
                <a:latin typeface="Gill Sans"/>
                <a:cs typeface="Gill Sans"/>
              </a:rPr>
              <a:t> </a:t>
            </a:r>
            <a:r>
              <a:rPr lang="en-US" sz="2400" b="1" dirty="0">
                <a:solidFill>
                  <a:schemeClr val="bg1"/>
                </a:solidFill>
                <a:latin typeface="Gill Sans"/>
                <a:cs typeface="Gill Sans"/>
              </a:rPr>
              <a:t>WORD, EXCEL, POWER POINT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ДАЛД 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
        <p:nvSpPr>
          <p:cNvPr id="6" name="TextBox 5">
            <a:extLst>
              <a:ext uri="{FF2B5EF4-FFF2-40B4-BE49-F238E27FC236}">
                <a16:creationId xmlns:a16="http://schemas.microsoft.com/office/drawing/2014/main" id="{851BE4D3-5E6C-490A-A85B-5AB75A516CDB}"/>
              </a:ext>
            </a:extLst>
          </p:cNvPr>
          <p:cNvSpPr txBox="1"/>
          <p:nvPr/>
        </p:nvSpPr>
        <p:spPr>
          <a:xfrm>
            <a:off x="143555" y="1044700"/>
            <a:ext cx="8856890" cy="1887696"/>
          </a:xfrm>
          <a:prstGeom prst="rect">
            <a:avLst/>
          </a:prstGeom>
          <a:noFill/>
        </p:spPr>
        <p:txBody>
          <a:bodyPr wrap="square">
            <a:spAutoFit/>
          </a:bodyPr>
          <a:lstStyle/>
          <a:p>
            <a:pPr marL="342900" marR="0" lvl="0" indent="-342900">
              <a:lnSpc>
                <a:spcPts val="1950"/>
              </a:lnSpc>
              <a:spcBef>
                <a:spcPts val="0"/>
              </a:spcBef>
              <a:tabLst>
                <a:tab pos="457200" algn="l"/>
              </a:tabLst>
            </a:pPr>
            <a:r>
              <a:rPr lang="en-US" sz="1800" b="1" dirty="0">
                <a:solidFill>
                  <a:srgbClr val="333333"/>
                </a:solidFill>
                <a:effectLst/>
                <a:latin typeface="Arial" panose="020B0604020202020204" pitchFamily="34" charset="0"/>
                <a:ea typeface="Times New Roman" panose="02020603050405020304" pitchFamily="18" charset="0"/>
              </a:rPr>
              <a:t>Signature Confirmation</a:t>
            </a:r>
            <a:r>
              <a:rPr lang="en-US" sz="1800" dirty="0">
                <a:solidFill>
                  <a:srgbClr val="333333"/>
                </a:solidFill>
                <a:effectLst/>
                <a:latin typeface="Arial" panose="020B0604020202020204" pitchFamily="34" charset="0"/>
                <a:ea typeface="Times New Roman" panose="02020603050405020304" pitchFamily="18" charset="0"/>
              </a:rPr>
              <a:t> </a:t>
            </a:r>
            <a:r>
              <a:rPr lang="mn-MN" sz="1800" dirty="0">
                <a:solidFill>
                  <a:srgbClr val="333333"/>
                </a:solidFill>
                <a:effectLst/>
                <a:latin typeface="Arial" panose="020B0604020202020204" pitchFamily="34" charset="0"/>
                <a:ea typeface="Times New Roman" panose="02020603050405020304" pitchFamily="18" charset="0"/>
              </a:rPr>
              <a:t>цонх дахь мессажийг уншаад </a:t>
            </a:r>
            <a:r>
              <a:rPr lang="en-US" sz="1800" b="1" dirty="0">
                <a:solidFill>
                  <a:srgbClr val="333333"/>
                </a:solidFill>
                <a:effectLst/>
                <a:latin typeface="Arial" panose="020B0604020202020204" pitchFamily="34" charset="0"/>
                <a:ea typeface="Times New Roman" panose="02020603050405020304" pitchFamily="18" charset="0"/>
              </a:rPr>
              <a:t>OK</a:t>
            </a:r>
            <a:r>
              <a:rPr lang="mn-MN" b="1" dirty="0">
                <a:solidFill>
                  <a:srgbClr val="333333"/>
                </a:solidFill>
                <a:latin typeface="Arial" panose="020B0604020202020204" pitchFamily="34" charset="0"/>
                <a:ea typeface="Times New Roman" panose="02020603050405020304" pitchFamily="18" charset="0"/>
              </a:rPr>
              <a:t> </a:t>
            </a:r>
            <a:r>
              <a:rPr lang="mn-MN" sz="1800" dirty="0">
                <a:solidFill>
                  <a:srgbClr val="333333"/>
                </a:solidFill>
                <a:effectLst/>
                <a:latin typeface="Arial" panose="020B0604020202020204" pitchFamily="34" charset="0"/>
                <a:ea typeface="Times New Roman" panose="02020603050405020304" pitchFamily="18" charset="0"/>
              </a:rPr>
              <a:t>дарна</a:t>
            </a:r>
            <a:endParaRPr lang="en-US" sz="1800" dirty="0">
              <a:effectLst/>
              <a:latin typeface="Times New Roman" panose="02020603050405020304" pitchFamily="18" charset="0"/>
              <a:ea typeface="Times New Roman" panose="02020603050405020304" pitchFamily="18" charset="0"/>
            </a:endParaRPr>
          </a:p>
          <a:p>
            <a:pPr marL="647700" marR="0">
              <a:lnSpc>
                <a:spcPts val="1950"/>
              </a:lnSpc>
              <a:spcBef>
                <a:spcPts val="0"/>
              </a:spcBef>
            </a:pPr>
            <a:r>
              <a:rPr lang="mn-MN" sz="1800" b="1" dirty="0">
                <a:solidFill>
                  <a:srgbClr val="333333"/>
                </a:solidFill>
                <a:effectLst/>
                <a:latin typeface="Arial" panose="020B0604020202020204" pitchFamily="34" charset="0"/>
                <a:ea typeface="Times New Roman" panose="02020603050405020304" pitchFamily="18" charset="0"/>
              </a:rPr>
              <a:t>Тодруулга</a:t>
            </a:r>
            <a:r>
              <a:rPr lang="en-US" sz="1800" b="1" dirty="0">
                <a:solidFill>
                  <a:srgbClr val="333333"/>
                </a:solidFill>
                <a:effectLst/>
                <a:latin typeface="Arial" panose="020B0604020202020204" pitchFamily="34" charset="0"/>
                <a:ea typeface="Times New Roman" panose="02020603050405020304" pitchFamily="18" charset="0"/>
              </a:rPr>
              <a:t>:</a:t>
            </a:r>
            <a:r>
              <a:rPr lang="en-US" sz="1800" dirty="0">
                <a:solidFill>
                  <a:srgbClr val="333333"/>
                </a:solidFill>
                <a:effectLst/>
                <a:latin typeface="Arial" panose="020B0604020202020204" pitchFamily="34" charset="0"/>
                <a:ea typeface="Times New Roman" panose="02020603050405020304" pitchFamily="18" charset="0"/>
              </a:rPr>
              <a:t> </a:t>
            </a:r>
            <a:r>
              <a:rPr lang="mn-MN" sz="1800" dirty="0">
                <a:solidFill>
                  <a:srgbClr val="333333"/>
                </a:solidFill>
                <a:effectLst/>
                <a:latin typeface="Arial" panose="020B0604020202020204" pitchFamily="34" charset="0"/>
                <a:ea typeface="Times New Roman" panose="02020603050405020304" pitchFamily="18" charset="0"/>
              </a:rPr>
              <a:t>хэрэв та </a:t>
            </a:r>
            <a:r>
              <a:rPr lang="en-US" sz="1800" b="1" dirty="0">
                <a:solidFill>
                  <a:srgbClr val="333333"/>
                </a:solidFill>
                <a:effectLst/>
                <a:latin typeface="Arial" panose="020B0604020202020204" pitchFamily="34" charset="0"/>
                <a:ea typeface="Times New Roman" panose="02020603050405020304" pitchFamily="18" charset="0"/>
              </a:rPr>
              <a:t>Don’t show this message again</a:t>
            </a:r>
            <a:r>
              <a:rPr lang="mn-MN" sz="1800" dirty="0">
                <a:solidFill>
                  <a:srgbClr val="333333"/>
                </a:solidFill>
                <a:effectLst/>
                <a:latin typeface="Arial" panose="020B0604020202020204" pitchFamily="34" charset="0"/>
                <a:ea typeface="Times New Roman" panose="02020603050405020304" pitchFamily="18" charset="0"/>
              </a:rPr>
              <a:t>-ийг чагталсан бол энэ цонх дараа нь гарахгүй.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ts val="1950"/>
              </a:lnSpc>
              <a:spcBef>
                <a:spcPts val="0"/>
              </a:spcBef>
              <a:tabLst>
                <a:tab pos="457200" algn="l"/>
              </a:tabLst>
            </a:pPr>
            <a:r>
              <a:rPr lang="mn-MN" sz="1800" dirty="0">
                <a:solidFill>
                  <a:srgbClr val="333333"/>
                </a:solidFill>
                <a:effectLst/>
                <a:latin typeface="Arial" panose="020B0604020202020204" pitchFamily="34" charset="0"/>
                <a:ea typeface="Times New Roman" panose="02020603050405020304" pitchFamily="18" charset="0"/>
              </a:rPr>
              <a:t>Гарын үсэг зурагдсаны дараа </a:t>
            </a:r>
            <a:r>
              <a:rPr lang="en-US" sz="1800" b="1" dirty="0">
                <a:solidFill>
                  <a:srgbClr val="333333"/>
                </a:solidFill>
                <a:effectLst/>
                <a:latin typeface="Arial" panose="020B0604020202020204" pitchFamily="34" charset="0"/>
                <a:ea typeface="Times New Roman" panose="02020603050405020304" pitchFamily="18" charset="0"/>
              </a:rPr>
              <a:t>MARKED AS FINAL</a:t>
            </a:r>
            <a:r>
              <a:rPr lang="mn-MN" sz="1800" b="1" dirty="0">
                <a:solidFill>
                  <a:srgbClr val="333333"/>
                </a:solidFill>
                <a:effectLst/>
                <a:latin typeface="Arial" panose="020B0604020202020204" pitchFamily="34" charset="0"/>
                <a:ea typeface="Times New Roman" panose="02020603050405020304" pitchFamily="18" charset="0"/>
              </a:rPr>
              <a:t> </a:t>
            </a:r>
            <a:r>
              <a:rPr lang="mn-MN" sz="1800" dirty="0">
                <a:solidFill>
                  <a:srgbClr val="333333"/>
                </a:solidFill>
                <a:effectLst/>
                <a:latin typeface="Arial" panose="020B0604020202020204" pitchFamily="34" charset="0"/>
                <a:ea typeface="Times New Roman" panose="02020603050405020304" pitchFamily="18" charset="0"/>
              </a:rPr>
              <a:t>гэсэн жижиг цонх баримт бичигийн доор гарч ирнэ. Хэрэв баримт бичигийг ямар нэг байдалаар боловсруулж, өөрчлөлт оруулсан бол гарын үсэгийн тэмдэглэгээ арилж дахин гарын үсэг зурах шаардлагатай болно. </a:t>
            </a:r>
            <a:endParaRPr lang="en-US" sz="1800" dirty="0">
              <a:effectLst/>
              <a:latin typeface="Times New Roman" panose="02020603050405020304" pitchFamily="18" charset="0"/>
              <a:ea typeface="Times New Roman" panose="02020603050405020304" pitchFamily="18" charset="0"/>
            </a:endParaRPr>
          </a:p>
        </p:txBody>
      </p:sp>
      <p:pic>
        <p:nvPicPr>
          <p:cNvPr id="7" name="Picture 6" descr="Document Signing">
            <a:extLst>
              <a:ext uri="{FF2B5EF4-FFF2-40B4-BE49-F238E27FC236}">
                <a16:creationId xmlns:a16="http://schemas.microsoft.com/office/drawing/2014/main" id="{185841EA-3F35-46AB-AB05-E32FE1A776A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1669" y="3182570"/>
            <a:ext cx="8093365" cy="1374345"/>
          </a:xfrm>
          <a:prstGeom prst="rect">
            <a:avLst/>
          </a:prstGeom>
          <a:noFill/>
          <a:ln>
            <a:noFill/>
          </a:ln>
        </p:spPr>
      </p:pic>
    </p:spTree>
    <p:extLst>
      <p:ext uri="{BB962C8B-B14F-4D97-AF65-F5344CB8AC3E}">
        <p14:creationId xmlns:p14="http://schemas.microsoft.com/office/powerpoint/2010/main" val="145189303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b="1" dirty="0">
                <a:solidFill>
                  <a:srgbClr val="FF8000"/>
                </a:solidFill>
                <a:latin typeface="Gill Sans"/>
                <a:cs typeface="Gill Sans"/>
              </a:rPr>
              <a:t> </a:t>
            </a:r>
            <a:r>
              <a:rPr lang="en-US" sz="2400" b="1" dirty="0">
                <a:solidFill>
                  <a:schemeClr val="bg1"/>
                </a:solidFill>
                <a:latin typeface="Gill Sans"/>
                <a:cs typeface="Gill Sans"/>
              </a:rPr>
              <a:t>WORD, EXCEL, POWER POINT </a:t>
            </a:r>
            <a:r>
              <a:rPr lang="mn-MN" sz="2400" b="1" dirty="0">
                <a:solidFill>
                  <a:schemeClr val="bg1"/>
                </a:solidFill>
                <a:latin typeface="Gill Sans"/>
                <a:cs typeface="Gill Sans"/>
              </a:rPr>
              <a:t>БАРИМТ БИЧИГТ </a:t>
            </a:r>
            <a:r>
              <a:rPr lang="bg-BG" sz="2400" b="1" dirty="0">
                <a:solidFill>
                  <a:schemeClr val="bg1"/>
                </a:solidFill>
                <a:latin typeface="Gill Sans"/>
                <a:cs typeface="Gill Sans"/>
              </a:rPr>
              <a:t> </a:t>
            </a:r>
            <a:r>
              <a:rPr lang="mn-MN" sz="2400" b="1" dirty="0">
                <a:solidFill>
                  <a:schemeClr val="bg1"/>
                </a:solidFill>
                <a:latin typeface="Gill Sans"/>
                <a:cs typeface="Gill Sans"/>
              </a:rPr>
              <a:t>ДАЛД 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
        <p:nvSpPr>
          <p:cNvPr id="6" name="TextBox 5">
            <a:extLst>
              <a:ext uri="{FF2B5EF4-FFF2-40B4-BE49-F238E27FC236}">
                <a16:creationId xmlns:a16="http://schemas.microsoft.com/office/drawing/2014/main" id="{851BE4D3-5E6C-490A-A85B-5AB75A516CDB}"/>
              </a:ext>
            </a:extLst>
          </p:cNvPr>
          <p:cNvSpPr txBox="1"/>
          <p:nvPr/>
        </p:nvSpPr>
        <p:spPr>
          <a:xfrm>
            <a:off x="143555" y="1044700"/>
            <a:ext cx="8856890" cy="861774"/>
          </a:xfrm>
          <a:prstGeom prst="rect">
            <a:avLst/>
          </a:prstGeom>
          <a:noFill/>
        </p:spPr>
        <p:txBody>
          <a:bodyPr wrap="square">
            <a:spAutoFit/>
          </a:bodyPr>
          <a:lstStyle/>
          <a:p>
            <a:pPr marL="342900" marR="0" lvl="0" indent="-342900">
              <a:lnSpc>
                <a:spcPts val="1950"/>
              </a:lnSpc>
              <a:spcBef>
                <a:spcPts val="0"/>
              </a:spcBef>
              <a:spcAft>
                <a:spcPts val="750"/>
              </a:spcAft>
              <a:tabLst>
                <a:tab pos="457200" algn="l"/>
              </a:tabLst>
            </a:pPr>
            <a:r>
              <a:rPr lang="mn-MN" sz="1800" dirty="0">
                <a:solidFill>
                  <a:srgbClr val="333333"/>
                </a:solidFill>
                <a:effectLst/>
                <a:latin typeface="Arial" panose="020B0604020202020204" pitchFamily="34" charset="0"/>
                <a:ea typeface="Times New Roman" panose="02020603050405020304" pitchFamily="18" charset="0"/>
              </a:rPr>
              <a:t>Гарын үсэг зурагчийн мэдээлэлийг харахын тулд </a:t>
            </a:r>
            <a:r>
              <a:rPr lang="en-US" sz="1800" b="1" dirty="0">
                <a:solidFill>
                  <a:srgbClr val="333333"/>
                </a:solidFill>
                <a:effectLst/>
                <a:latin typeface="Arial" panose="020B0604020202020204" pitchFamily="34" charset="0"/>
                <a:ea typeface="Times New Roman" panose="02020603050405020304" pitchFamily="18" charset="0"/>
              </a:rPr>
              <a:t>This document contains signatures</a:t>
            </a:r>
            <a:r>
              <a:rPr lang="en-US" sz="1800" dirty="0">
                <a:solidFill>
                  <a:srgbClr val="333333"/>
                </a:solidFill>
                <a:effectLst/>
                <a:latin typeface="Arial" panose="020B0604020202020204" pitchFamily="34" charset="0"/>
                <a:ea typeface="Times New Roman" panose="02020603050405020304" pitchFamily="18" charset="0"/>
              </a:rPr>
              <a:t> </a:t>
            </a:r>
            <a:r>
              <a:rPr lang="mn-MN" sz="1800" dirty="0">
                <a:solidFill>
                  <a:srgbClr val="333333"/>
                </a:solidFill>
                <a:effectLst/>
                <a:latin typeface="Arial" panose="020B0604020202020204" pitchFamily="34" charset="0"/>
                <a:ea typeface="Times New Roman" panose="02020603050405020304" pitchFamily="18" charset="0"/>
              </a:rPr>
              <a:t>жижиг хуудасыг дарна, эсэхүл </a:t>
            </a:r>
            <a:r>
              <a:rPr lang="en-US" sz="1800" b="1" dirty="0">
                <a:solidFill>
                  <a:srgbClr val="333333"/>
                </a:solidFill>
                <a:effectLst/>
                <a:latin typeface="Arial" panose="020B0604020202020204" pitchFamily="34" charset="0"/>
                <a:ea typeface="Times New Roman" panose="02020603050405020304" pitchFamily="18" charset="0"/>
              </a:rPr>
              <a:t>File &gt; Info &gt; View Signatures</a:t>
            </a:r>
            <a:r>
              <a:rPr lang="mn-MN" sz="1800" b="1" dirty="0">
                <a:solidFill>
                  <a:srgbClr val="333333"/>
                </a:solidFill>
                <a:effectLst/>
                <a:latin typeface="Arial" panose="020B0604020202020204" pitchFamily="34" charset="0"/>
                <a:ea typeface="Times New Roman" panose="02020603050405020304" pitchFamily="18" charset="0"/>
              </a:rPr>
              <a:t> </a:t>
            </a:r>
            <a:r>
              <a:rPr lang="mn-MN" sz="1800" dirty="0">
                <a:solidFill>
                  <a:srgbClr val="333333"/>
                </a:solidFill>
                <a:effectLst/>
                <a:latin typeface="Arial" panose="020B0604020202020204" pitchFamily="34" charset="0"/>
                <a:ea typeface="Times New Roman" panose="02020603050405020304" pitchFamily="18" charset="0"/>
              </a:rPr>
              <a:t>гэж орно</a:t>
            </a:r>
            <a:r>
              <a:rPr lang="en-US" sz="1800" dirty="0">
                <a:solidFill>
                  <a:srgbClr val="333333"/>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8" name="Picture 7" descr="Document Signing">
            <a:extLst>
              <a:ext uri="{FF2B5EF4-FFF2-40B4-BE49-F238E27FC236}">
                <a16:creationId xmlns:a16="http://schemas.microsoft.com/office/drawing/2014/main" id="{06796655-059A-473E-929C-A3BF6EFB5A7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17900" y="1655520"/>
            <a:ext cx="6108200" cy="3359510"/>
          </a:xfrm>
          <a:prstGeom prst="rect">
            <a:avLst/>
          </a:prstGeom>
          <a:noFill/>
          <a:ln>
            <a:noFill/>
          </a:ln>
        </p:spPr>
      </p:pic>
    </p:spTree>
    <p:extLst>
      <p:ext uri="{BB962C8B-B14F-4D97-AF65-F5344CB8AC3E}">
        <p14:creationId xmlns:p14="http://schemas.microsoft.com/office/powerpoint/2010/main" val="188735704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1"/>
          <p:cNvSpPr>
            <a:spLocks noGrp="1" noChangeArrowheads="1"/>
          </p:cNvSpPr>
          <p:nvPr>
            <p:ph type="title"/>
          </p:nvPr>
        </p:nvSpPr>
        <p:spPr>
          <a:xfrm>
            <a:off x="1006675" y="433880"/>
            <a:ext cx="6491683" cy="539354"/>
          </a:xfrm>
          <a:ln/>
        </p:spPr>
        <p:txBody>
          <a:bodyPr>
            <a:noAutofit/>
          </a:bodyPr>
          <a:lstStyle/>
          <a:p>
            <a:pPr marL="685891" indent="-684701">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mn-MN" sz="2700" b="1" dirty="0">
                <a:solidFill>
                  <a:srgbClr val="FF8000"/>
                </a:solidFill>
                <a:latin typeface="Gill Sans"/>
                <a:cs typeface="Gill Sans"/>
              </a:rPr>
              <a:t> </a:t>
            </a:r>
            <a:r>
              <a:rPr lang="en-US" sz="2400" b="1" dirty="0">
                <a:solidFill>
                  <a:schemeClr val="bg1"/>
                </a:solidFill>
                <a:latin typeface="Gill Sans"/>
                <a:cs typeface="Gill Sans"/>
              </a:rPr>
              <a:t>MS OUTLOOK </a:t>
            </a:r>
            <a:r>
              <a:rPr lang="mn-MN" sz="2400" b="1" dirty="0">
                <a:solidFill>
                  <a:schemeClr val="bg1"/>
                </a:solidFill>
                <a:latin typeface="Gill Sans"/>
                <a:cs typeface="Gill Sans"/>
              </a:rPr>
              <a:t>АШИГЛАН ЦАХИМ ЗАХИАНД ТОО</a:t>
            </a:r>
            <a:r>
              <a:rPr lang="bg-BG" sz="2400" b="1" dirty="0">
                <a:solidFill>
                  <a:schemeClr val="bg1"/>
                </a:solidFill>
                <a:latin typeface="Gill Sans"/>
                <a:cs typeface="Gill Sans"/>
              </a:rPr>
              <a:t>Н</a:t>
            </a:r>
            <a:r>
              <a:rPr lang="mn-MN" sz="2400" b="1" dirty="0">
                <a:solidFill>
                  <a:schemeClr val="bg1"/>
                </a:solidFill>
                <a:latin typeface="Gill Sans"/>
                <a:cs typeface="Gill Sans"/>
              </a:rPr>
              <a:t> ГАРЫН ҮСЭГ ЗУРАХ </a:t>
            </a:r>
            <a:r>
              <a:rPr lang="ru-RU" sz="2400" b="1" dirty="0">
                <a:solidFill>
                  <a:schemeClr val="bg1"/>
                </a:solidFill>
                <a:latin typeface="Gill Sans"/>
                <a:cs typeface="Gill Sans"/>
              </a:rPr>
              <a:t>ЖИШЭЭ</a:t>
            </a:r>
            <a:endParaRPr lang="en-US" sz="2400" b="1" dirty="0">
              <a:solidFill>
                <a:schemeClr val="bg1"/>
              </a:solidFill>
              <a:latin typeface="Gill Sans"/>
              <a:cs typeface="Gill Sans"/>
            </a:endParaRPr>
          </a:p>
        </p:txBody>
      </p:sp>
      <p:pic>
        <p:nvPicPr>
          <p:cNvPr id="17" name="Picture 1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
        <p:nvSpPr>
          <p:cNvPr id="2" name="Rectangle 1">
            <a:extLst>
              <a:ext uri="{FF2B5EF4-FFF2-40B4-BE49-F238E27FC236}">
                <a16:creationId xmlns:a16="http://schemas.microsoft.com/office/drawing/2014/main" id="{C8EBD799-296D-4785-9F0E-370180FA7E19}"/>
              </a:ext>
            </a:extLst>
          </p:cNvPr>
          <p:cNvSpPr>
            <a:spLocks noChangeArrowheads="1"/>
          </p:cNvSpPr>
          <p:nvPr/>
        </p:nvSpPr>
        <p:spPr bwMode="auto">
          <a:xfrm>
            <a:off x="296260" y="1657962"/>
            <a:ext cx="8704185" cy="26811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174" tIns="17457" rIns="0" bIns="10791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800" dirty="0">
                <a:solidFill>
                  <a:srgbClr val="1E1E1E"/>
                </a:solidFill>
              </a:rPr>
              <a:t>Outlook </a:t>
            </a:r>
            <a:r>
              <a:rPr lang="mn-MN" sz="1800" dirty="0">
                <a:solidFill>
                  <a:srgbClr val="1E1E1E"/>
                </a:solidFill>
              </a:rPr>
              <a:t>ашиглан гарын үсэгээ зурахаасаа өмнө та гэрчилгээгээ компьютер дахь </a:t>
            </a:r>
            <a:r>
              <a:rPr lang="en-US" sz="1800" dirty="0">
                <a:solidFill>
                  <a:srgbClr val="1E1E1E"/>
                </a:solidFill>
              </a:rPr>
              <a:t>Outlook</a:t>
            </a:r>
            <a:r>
              <a:rPr lang="mn-MN" sz="1800" dirty="0">
                <a:solidFill>
                  <a:srgbClr val="1E1E1E"/>
                </a:solidFill>
              </a:rPr>
              <a:t>-ийн </a:t>
            </a:r>
            <a:r>
              <a:rPr lang="en-US" sz="1800" b="1" dirty="0">
                <a:solidFill>
                  <a:srgbClr val="1E1E1E"/>
                </a:solidFill>
              </a:rPr>
              <a:t>Trust Center -</a:t>
            </a:r>
            <a:r>
              <a:rPr lang="mn-MN" sz="1800" b="0" i="0" dirty="0">
                <a:solidFill>
                  <a:srgbClr val="1E1E1E"/>
                </a:solidFill>
                <a:effectLst/>
              </a:rPr>
              <a:t>д нэмсэн байх ёстой.</a:t>
            </a:r>
            <a:endParaRPr lang="en-US" altLang="en-US" b="1" dirty="0">
              <a:solidFill>
                <a:srgbClr val="1E1E1E"/>
              </a:solidFill>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mn-MN" altLang="en-US" b="1" dirty="0">
                <a:solidFill>
                  <a:srgbClr val="1E1E1E"/>
                </a:solidFill>
                <a:cs typeface="Segoe UI Light" panose="020B0502040204020203" pitchFamily="34" charset="0"/>
              </a:rPr>
              <a:t>Мессаж захианд гарын үсэг зурах</a:t>
            </a:r>
            <a:endParaRPr kumimoji="0" lang="en-US" altLang="en-US" b="1" i="0" u="none" strike="noStrike" cap="none" normalizeH="0" baseline="0" dirty="0">
              <a:ln>
                <a:noFill/>
              </a:ln>
              <a:solidFill>
                <a:srgbClr val="1E1E1E"/>
              </a:solidFill>
              <a:effectLst/>
              <a:cs typeface="Segoe UI Light"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mn-MN" altLang="en-US" sz="1600" b="0" i="0" u="none" strike="noStrike" cap="none" normalizeH="0" baseline="0" dirty="0">
                <a:ln>
                  <a:noFill/>
                </a:ln>
                <a:solidFill>
                  <a:srgbClr val="1E1E1E"/>
                </a:solidFill>
                <a:effectLst/>
                <a:cs typeface="Segoe UI" panose="020B0502040204020203" pitchFamily="34" charset="0"/>
              </a:rPr>
              <a:t> </a:t>
            </a:r>
            <a:r>
              <a:rPr lang="en-US" altLang="en-US" sz="1600" dirty="0">
                <a:solidFill>
                  <a:srgbClr val="1E1E1E"/>
                </a:solidFill>
                <a:cs typeface="Segoe UI" panose="020B0502040204020203" pitchFamily="34" charset="0"/>
              </a:rPr>
              <a:t>Outlook</a:t>
            </a:r>
            <a:r>
              <a:rPr lang="mn-MN" altLang="en-US" sz="1600" dirty="0">
                <a:solidFill>
                  <a:srgbClr val="1E1E1E"/>
                </a:solidFill>
                <a:cs typeface="Segoe UI" panose="020B0502040204020203" pitchFamily="34" charset="0"/>
              </a:rPr>
              <a:t>-ийн </a:t>
            </a:r>
            <a:r>
              <a:rPr kumimoji="0" lang="en-US" altLang="en-US" sz="1600" b="1" i="0" u="none" strike="noStrike" cap="none" normalizeH="0" baseline="0" dirty="0">
                <a:ln>
                  <a:noFill/>
                </a:ln>
                <a:solidFill>
                  <a:srgbClr val="1E1E1E"/>
                </a:solidFill>
                <a:effectLst/>
                <a:cs typeface="Segoe UI" panose="020B0502040204020203" pitchFamily="34" charset="0"/>
              </a:rPr>
              <a:t>Options</a:t>
            </a:r>
            <a:r>
              <a:rPr kumimoji="0" lang="en-US" altLang="en-US" sz="1600" b="0" i="0" u="none" strike="noStrike" cap="none" normalizeH="0" baseline="0" dirty="0">
                <a:ln>
                  <a:noFill/>
                </a:ln>
                <a:solidFill>
                  <a:srgbClr val="1E1E1E"/>
                </a:solidFill>
                <a:effectLst/>
                <a:cs typeface="Segoe UI" panose="020B0502040204020203" pitchFamily="34" charset="0"/>
              </a:rPr>
              <a:t> </a:t>
            </a:r>
            <a:r>
              <a:rPr kumimoji="0" lang="mn-MN" altLang="en-US" sz="1600" b="0" i="0" u="none" strike="noStrike" cap="none" normalizeH="0" baseline="0" dirty="0">
                <a:ln>
                  <a:noFill/>
                </a:ln>
                <a:solidFill>
                  <a:srgbClr val="1E1E1E"/>
                </a:solidFill>
                <a:effectLst/>
                <a:cs typeface="Segoe UI" panose="020B0502040204020203" pitchFamily="34" charset="0"/>
              </a:rPr>
              <a:t>-ийг дарж ороод </a:t>
            </a:r>
            <a:r>
              <a:rPr kumimoji="0" lang="en-US" altLang="en-US" sz="1600" b="1" i="0" u="none" strike="noStrike" cap="none" normalizeH="0" baseline="0" dirty="0">
                <a:ln>
                  <a:noFill/>
                </a:ln>
                <a:solidFill>
                  <a:srgbClr val="1E1E1E"/>
                </a:solidFill>
                <a:effectLst/>
                <a:cs typeface="Segoe UI" panose="020B0502040204020203" pitchFamily="34" charset="0"/>
              </a:rPr>
              <a:t>Permission</a:t>
            </a:r>
            <a:r>
              <a:rPr kumimoji="0" lang="en-US" altLang="en-US" sz="1600" b="0" i="0" u="none" strike="noStrike" cap="none" normalizeH="0" baseline="0" dirty="0">
                <a:ln>
                  <a:noFill/>
                </a:ln>
                <a:solidFill>
                  <a:srgbClr val="1E1E1E"/>
                </a:solidFill>
                <a:effectLst/>
                <a:cs typeface="Segoe UI" panose="020B0502040204020203" pitchFamily="34" charset="0"/>
              </a:rPr>
              <a:t> </a:t>
            </a:r>
            <a:r>
              <a:rPr kumimoji="0" lang="mn-MN" altLang="en-US" sz="1600" b="0" i="0" u="none" strike="noStrike" cap="none" normalizeH="0" baseline="0" dirty="0">
                <a:ln>
                  <a:noFill/>
                </a:ln>
                <a:solidFill>
                  <a:srgbClr val="1E1E1E"/>
                </a:solidFill>
                <a:effectLst/>
                <a:cs typeface="Segoe UI" panose="020B0502040204020203" pitchFamily="34" charset="0"/>
              </a:rPr>
              <a:t>-ээс</a:t>
            </a:r>
            <a:r>
              <a:rPr kumimoji="0" lang="en-US" altLang="en-US" sz="1600" b="0" i="0" u="none" strike="noStrike" cap="none" normalizeH="0" baseline="0" dirty="0">
                <a:ln>
                  <a:noFill/>
                </a:ln>
                <a:solidFill>
                  <a:srgbClr val="1E1E1E"/>
                </a:solidFill>
                <a:effectLst/>
                <a:cs typeface="Segoe UI" panose="020B0502040204020203" pitchFamily="34" charset="0"/>
              </a:rPr>
              <a:t> </a:t>
            </a:r>
            <a:r>
              <a:rPr kumimoji="0" lang="en-US" altLang="en-US" sz="1600" b="1" i="0" u="none" strike="noStrike" cap="none" normalizeH="0" baseline="0" dirty="0">
                <a:ln>
                  <a:noFill/>
                </a:ln>
                <a:solidFill>
                  <a:srgbClr val="1E1E1E"/>
                </a:solidFill>
                <a:effectLst/>
                <a:cs typeface="Segoe UI" panose="020B0502040204020203" pitchFamily="34" charset="0"/>
              </a:rPr>
              <a:t>Sign Message</a:t>
            </a:r>
            <a:r>
              <a:rPr kumimoji="0" lang="mn-MN" altLang="en-US" sz="1600" i="0" u="none" strike="noStrike" cap="none" normalizeH="0" baseline="0" dirty="0">
                <a:ln>
                  <a:noFill/>
                </a:ln>
                <a:solidFill>
                  <a:srgbClr val="1E1E1E"/>
                </a:solidFill>
                <a:effectLst/>
                <a:cs typeface="Segoe UI" panose="020B0502040204020203" pitchFamily="34" charset="0"/>
              </a:rPr>
              <a:t>-ийг дарна</a:t>
            </a:r>
            <a:r>
              <a:rPr kumimoji="0" lang="en-US" altLang="en-US" sz="1600" b="0" i="0" u="none" strike="noStrike" cap="none" normalizeH="0" baseline="0" dirty="0">
                <a:ln>
                  <a:noFill/>
                </a:ln>
                <a:solidFill>
                  <a:srgbClr val="1E1E1E"/>
                </a:solidFill>
                <a:effectLst/>
                <a:cs typeface="Segoe UI" panose="020B0502040204020203" pitchFamily="34" charset="0"/>
              </a:rPr>
              <a:t>.</a:t>
            </a:r>
            <a:endParaRPr kumimoji="0" lang="en-US" altLang="en-US" sz="1600" b="0" i="0" u="none" strike="noStrike" cap="none" normalizeH="0" baseline="0" dirty="0">
              <a:ln>
                <a:noFill/>
              </a:ln>
              <a:solidFill>
                <a:srgbClr val="363636"/>
              </a:solidFill>
              <a:effectLst/>
              <a:cs typeface="Segoe UI" panose="020B0502040204020203"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lang="mn-MN" altLang="en-US" sz="1600" dirty="0">
                <a:solidFill>
                  <a:srgbClr val="1E1E1E"/>
                </a:solidFill>
                <a:cs typeface="Segoe UI" panose="020B0502040204020203" pitchFamily="34" charset="0"/>
              </a:rPr>
              <a:t>Хэрэв </a:t>
            </a:r>
            <a:r>
              <a:rPr kumimoji="0" lang="en-US" altLang="en-US" sz="1600" b="1" i="0" u="none" strike="noStrike" cap="none" normalizeH="0" baseline="0" dirty="0">
                <a:ln>
                  <a:noFill/>
                </a:ln>
                <a:solidFill>
                  <a:srgbClr val="1E1E1E"/>
                </a:solidFill>
                <a:effectLst/>
                <a:cs typeface="Segoe UI" panose="020B0502040204020203" pitchFamily="34" charset="0"/>
              </a:rPr>
              <a:t>Sign Message</a:t>
            </a:r>
            <a:r>
              <a:rPr kumimoji="0" lang="en-US" altLang="en-US" sz="1600" b="0" i="0" u="none" strike="noStrike" cap="none" normalizeH="0" baseline="0" dirty="0">
                <a:ln>
                  <a:noFill/>
                </a:ln>
                <a:solidFill>
                  <a:srgbClr val="1E1E1E"/>
                </a:solidFill>
                <a:effectLst/>
                <a:cs typeface="Segoe UI" panose="020B0502040204020203" pitchFamily="34" charset="0"/>
              </a:rPr>
              <a:t> </a:t>
            </a:r>
            <a:r>
              <a:rPr kumimoji="0" lang="mn-MN" altLang="en-US" sz="1600" b="0" i="0" u="none" strike="noStrike" cap="none" normalizeH="0" baseline="0" dirty="0">
                <a:ln>
                  <a:noFill/>
                </a:ln>
                <a:solidFill>
                  <a:srgbClr val="1E1E1E"/>
                </a:solidFill>
                <a:effectLst/>
                <a:cs typeface="Segoe UI" panose="020B0502040204020203" pitchFamily="34" charset="0"/>
              </a:rPr>
              <a:t>товчийг гаргалгүй зурахыг хүсвэл</a:t>
            </a:r>
            <a:r>
              <a:rPr kumimoji="0" lang="en-US" altLang="en-US" sz="1600" b="0" i="0" u="none" strike="noStrike" cap="none" normalizeH="0" baseline="0" dirty="0">
                <a:ln>
                  <a:noFill/>
                </a:ln>
                <a:solidFill>
                  <a:srgbClr val="1E1E1E"/>
                </a:solidFill>
                <a:effectLst/>
                <a:cs typeface="Segoe UI" panose="020B0502040204020203" pitchFamily="34" charset="0"/>
              </a:rPr>
              <a:t>:</a:t>
            </a:r>
            <a:endParaRPr kumimoji="0" lang="en-US" altLang="en-US" sz="1600" b="0" i="0" u="none" strike="noStrike" cap="none" normalizeH="0" baseline="0" dirty="0">
              <a:ln>
                <a:noFill/>
              </a:ln>
              <a:solidFill>
                <a:srgbClr val="363636"/>
              </a:solidFill>
              <a:effectLst/>
              <a:cs typeface="Segoe UI" panose="020B0502040204020203"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1E1E1E"/>
                </a:solidFill>
                <a:effectLst/>
                <a:cs typeface="Segoe UI" panose="020B0502040204020203" pitchFamily="34" charset="0"/>
              </a:rPr>
              <a:t>Options</a:t>
            </a:r>
            <a:r>
              <a:rPr kumimoji="0" lang="mn-MN" altLang="en-US" sz="1600" i="0" u="none" strike="noStrike" cap="none" normalizeH="0" baseline="0" dirty="0">
                <a:ln>
                  <a:noFill/>
                </a:ln>
                <a:solidFill>
                  <a:srgbClr val="1E1E1E"/>
                </a:solidFill>
                <a:effectLst/>
                <a:cs typeface="Segoe UI" panose="020B0502040204020203" pitchFamily="34" charset="0"/>
              </a:rPr>
              <a:t>-ийг дарна</a:t>
            </a:r>
            <a:r>
              <a:rPr kumimoji="0" lang="en-US" altLang="en-US" sz="1600" b="0" i="0" u="none" strike="noStrike" cap="none" normalizeH="0" baseline="0" dirty="0">
                <a:ln>
                  <a:noFill/>
                </a:ln>
                <a:solidFill>
                  <a:srgbClr val="1E1E1E"/>
                </a:solidFill>
                <a:effectLst/>
                <a:cs typeface="Segoe UI" panose="020B0502040204020203" pitchFamily="34" charset="0"/>
              </a:rPr>
              <a:t>.</a:t>
            </a:r>
            <a:endParaRPr kumimoji="0" lang="en-US" altLang="en-US" sz="1600" b="0" i="0" u="none" strike="noStrike" cap="none" normalizeH="0" baseline="0" dirty="0">
              <a:ln>
                <a:noFill/>
              </a:ln>
              <a:solidFill>
                <a:srgbClr val="363636"/>
              </a:solidFill>
              <a:effectLst/>
              <a:cs typeface="Segoe UI" panose="020B0502040204020203"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1E1E1E"/>
                </a:solidFill>
                <a:effectLst/>
                <a:cs typeface="Segoe UI" panose="020B0502040204020203" pitchFamily="34" charset="0"/>
              </a:rPr>
              <a:t>More Options</a:t>
            </a:r>
            <a:r>
              <a:rPr kumimoji="0" lang="en-US" altLang="en-US" sz="1600" b="0" i="0" u="none" strike="noStrike" cap="none" normalizeH="0" baseline="0" dirty="0">
                <a:ln>
                  <a:noFill/>
                </a:ln>
                <a:solidFill>
                  <a:srgbClr val="1E1E1E"/>
                </a:solidFill>
                <a:effectLst/>
                <a:cs typeface="Segoe UI" panose="020B0502040204020203" pitchFamily="34" charset="0"/>
              </a:rPr>
              <a:t> </a:t>
            </a:r>
            <a:r>
              <a:rPr kumimoji="0" lang="mn-MN" altLang="en-US" sz="1600" b="0" i="0" u="none" strike="noStrike" cap="none" normalizeH="0" baseline="0" dirty="0">
                <a:ln>
                  <a:noFill/>
                </a:ln>
                <a:solidFill>
                  <a:srgbClr val="1E1E1E"/>
                </a:solidFill>
                <a:effectLst/>
                <a:cs typeface="Segoe UI" panose="020B0502040204020203" pitchFamily="34" charset="0"/>
              </a:rPr>
              <a:t>-оос </a:t>
            </a:r>
            <a:r>
              <a:rPr kumimoji="0" lang="en-US" altLang="en-US" sz="1600" b="0" i="0" u="none" strike="noStrike" cap="none" normalizeH="0" baseline="0" dirty="0">
                <a:ln>
                  <a:noFill/>
                </a:ln>
                <a:solidFill>
                  <a:srgbClr val="1E1E1E"/>
                </a:solidFill>
                <a:effectLst/>
                <a:cs typeface="Segoe UI" panose="020B0502040204020203" pitchFamily="34" charset="0"/>
              </a:rPr>
              <a:t>dialog box launcher</a:t>
            </a:r>
            <a:r>
              <a:rPr kumimoji="0" lang="mn-MN" altLang="en-US" sz="1600" b="0" i="0" u="none" strike="noStrike" cap="none" normalizeH="0" baseline="0" dirty="0">
                <a:ln>
                  <a:noFill/>
                </a:ln>
                <a:solidFill>
                  <a:srgbClr val="1E1E1E"/>
                </a:solidFill>
                <a:effectLst/>
                <a:cs typeface="Segoe UI" panose="020B0502040204020203" pitchFamily="34" charset="0"/>
              </a:rPr>
              <a:t> дарна</a:t>
            </a:r>
            <a:r>
              <a:rPr kumimoji="0" lang="en-US" altLang="en-US" sz="1600" b="0" i="0" u="none" strike="noStrike" cap="none" normalizeH="0" baseline="0" dirty="0">
                <a:ln>
                  <a:noFill/>
                </a:ln>
                <a:solidFill>
                  <a:srgbClr val="1E1E1E"/>
                </a:solidFill>
                <a:effectLst/>
                <a:cs typeface="Segoe UI" panose="020B0502040204020203" pitchFamily="34" charset="0"/>
              </a:rPr>
              <a:t>.</a:t>
            </a:r>
            <a:endParaRPr kumimoji="0" lang="en-US" altLang="en-US" sz="1600" b="0" i="0" u="none" strike="noStrike" cap="none" normalizeH="0" baseline="0" dirty="0">
              <a:ln>
                <a:noFill/>
              </a:ln>
              <a:solidFill>
                <a:srgbClr val="363636"/>
              </a:solidFill>
              <a:effectLst/>
              <a:cs typeface="Segoe UI" panose="020B0502040204020203"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1E1E1E"/>
                </a:solidFill>
                <a:effectLst/>
                <a:cs typeface="Segoe UI" panose="020B0502040204020203" pitchFamily="34" charset="0"/>
              </a:rPr>
              <a:t>Security Settings</a:t>
            </a:r>
            <a:r>
              <a:rPr kumimoji="0" lang="mn-MN" altLang="en-US" sz="1600" b="0" i="0" u="none" strike="noStrike" cap="none" normalizeH="0" baseline="0" dirty="0">
                <a:ln>
                  <a:noFill/>
                </a:ln>
                <a:solidFill>
                  <a:srgbClr val="1E1E1E"/>
                </a:solidFill>
                <a:effectLst/>
                <a:cs typeface="Segoe UI" panose="020B0502040204020203" pitchFamily="34" charset="0"/>
              </a:rPr>
              <a:t>-ийг дараад </a:t>
            </a:r>
            <a:r>
              <a:rPr kumimoji="0" lang="en-US" altLang="en-US" sz="1600" b="1" i="0" u="none" strike="noStrike" cap="none" normalizeH="0" baseline="0" dirty="0">
                <a:ln>
                  <a:noFill/>
                </a:ln>
                <a:solidFill>
                  <a:srgbClr val="1E1E1E"/>
                </a:solidFill>
                <a:effectLst/>
                <a:cs typeface="Segoe UI" panose="020B0502040204020203" pitchFamily="34" charset="0"/>
              </a:rPr>
              <a:t>Add digital signature to this message</a:t>
            </a:r>
            <a:r>
              <a:rPr kumimoji="0" lang="en-US" altLang="en-US" sz="1600" b="0" i="0" u="none" strike="noStrike" cap="none" normalizeH="0" baseline="0" dirty="0">
                <a:ln>
                  <a:noFill/>
                </a:ln>
                <a:solidFill>
                  <a:srgbClr val="1E1E1E"/>
                </a:solidFill>
                <a:effectLst/>
                <a:cs typeface="Segoe UI" panose="020B0502040204020203" pitchFamily="34" charset="0"/>
              </a:rPr>
              <a:t> </a:t>
            </a:r>
            <a:r>
              <a:rPr kumimoji="0" lang="mn-MN" altLang="en-US" sz="1600" b="0" i="0" u="none" strike="noStrike" cap="none" normalizeH="0" baseline="0" dirty="0">
                <a:ln>
                  <a:noFill/>
                </a:ln>
                <a:solidFill>
                  <a:srgbClr val="1E1E1E"/>
                </a:solidFill>
                <a:effectLst/>
                <a:cs typeface="Segoe UI" panose="020B0502040204020203" pitchFamily="34" charset="0"/>
              </a:rPr>
              <a:t>-ийг тэмдэглэнэ</a:t>
            </a:r>
            <a:r>
              <a:rPr kumimoji="0" lang="en-US" altLang="en-US" sz="1600" b="0" i="0" u="none" strike="noStrike" cap="none" normalizeH="0" baseline="0" dirty="0">
                <a:ln>
                  <a:noFill/>
                </a:ln>
                <a:solidFill>
                  <a:srgbClr val="1E1E1E"/>
                </a:solidFill>
                <a:effectLst/>
                <a:cs typeface="Segoe UI" panose="020B0502040204020203" pitchFamily="34" charset="0"/>
              </a:rPr>
              <a:t>.</a:t>
            </a:r>
            <a:endParaRPr kumimoji="0" lang="en-US" altLang="en-US" sz="1600" b="0" i="0" u="none" strike="noStrike" cap="none" normalizeH="0" baseline="0" dirty="0">
              <a:ln>
                <a:noFill/>
              </a:ln>
              <a:solidFill>
                <a:srgbClr val="363636"/>
              </a:solidFill>
              <a:effectLst/>
              <a:cs typeface="Segoe UI" panose="020B0502040204020203" pitchFamily="34" charset="0"/>
            </a:endParaRPr>
          </a:p>
          <a:p>
            <a:pPr marL="914400" marR="0" lvl="2"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a:ln>
                  <a:noFill/>
                </a:ln>
                <a:solidFill>
                  <a:srgbClr val="1E1E1E"/>
                </a:solidFill>
                <a:effectLst/>
                <a:cs typeface="Segoe UI" panose="020B0502040204020203" pitchFamily="34" charset="0"/>
              </a:rPr>
              <a:t>OK</a:t>
            </a:r>
            <a:r>
              <a:rPr kumimoji="0" lang="mn-MN" altLang="en-US" sz="1600" b="1" i="0" u="none" strike="noStrike" cap="none" normalizeH="0" baseline="0" dirty="0">
                <a:ln>
                  <a:noFill/>
                </a:ln>
                <a:solidFill>
                  <a:srgbClr val="1E1E1E"/>
                </a:solidFill>
                <a:effectLst/>
                <a:cs typeface="Segoe UI" panose="020B0502040204020203" pitchFamily="34" charset="0"/>
              </a:rPr>
              <a:t> </a:t>
            </a:r>
            <a:r>
              <a:rPr kumimoji="0" lang="mn-MN" altLang="en-US" sz="1600" i="0" u="none" strike="noStrike" cap="none" normalizeH="0" baseline="0" dirty="0">
                <a:ln>
                  <a:noFill/>
                </a:ln>
                <a:solidFill>
                  <a:srgbClr val="1E1E1E"/>
                </a:solidFill>
                <a:effectLst/>
                <a:cs typeface="Segoe UI" panose="020B0502040204020203" pitchFamily="34" charset="0"/>
              </a:rPr>
              <a:t>дараад</a:t>
            </a:r>
            <a:r>
              <a:rPr kumimoji="0" lang="mn-MN" altLang="en-US" sz="1600" b="1" i="0" u="none" strike="noStrike" cap="none" normalizeH="0" baseline="0" dirty="0">
                <a:ln>
                  <a:noFill/>
                </a:ln>
                <a:solidFill>
                  <a:srgbClr val="1E1E1E"/>
                </a:solidFill>
                <a:effectLst/>
                <a:cs typeface="Segoe UI" panose="020B0502040204020203" pitchFamily="34" charset="0"/>
              </a:rPr>
              <a:t> </a:t>
            </a:r>
            <a:r>
              <a:rPr kumimoji="0" lang="en-US" altLang="en-US" sz="1600" b="1" i="0" u="none" strike="noStrike" cap="none" normalizeH="0" baseline="0" dirty="0">
                <a:ln>
                  <a:noFill/>
                </a:ln>
                <a:solidFill>
                  <a:srgbClr val="1E1E1E"/>
                </a:solidFill>
                <a:effectLst/>
                <a:cs typeface="Segoe UI" panose="020B0502040204020203" pitchFamily="34" charset="0"/>
              </a:rPr>
              <a:t>Close</a:t>
            </a:r>
            <a:r>
              <a:rPr kumimoji="0" lang="mn-MN" altLang="en-US" sz="1600" i="0" u="none" strike="noStrike" cap="none" normalizeH="0" baseline="0" dirty="0">
                <a:ln>
                  <a:noFill/>
                </a:ln>
                <a:solidFill>
                  <a:srgbClr val="1E1E1E"/>
                </a:solidFill>
                <a:effectLst/>
                <a:cs typeface="Segoe UI" panose="020B0502040204020203" pitchFamily="34" charset="0"/>
              </a:rPr>
              <a:t>-ийг дарна</a:t>
            </a:r>
            <a:r>
              <a:rPr kumimoji="0" lang="en-US" altLang="en-US" sz="1600" b="0" i="0" u="none" strike="noStrike" cap="none" normalizeH="0" baseline="0" dirty="0">
                <a:ln>
                  <a:noFill/>
                </a:ln>
                <a:solidFill>
                  <a:srgbClr val="1E1E1E"/>
                </a:solidFill>
                <a:effectLst/>
                <a:cs typeface="Segoe UI" panose="020B0502040204020203" pitchFamily="34" charset="0"/>
              </a:rPr>
              <a:t>.</a:t>
            </a:r>
            <a:endParaRPr kumimoji="0" lang="en-US" altLang="en-US" sz="1600" b="0" i="0" u="none" strike="noStrike" cap="none" normalizeH="0" baseline="0" dirty="0">
              <a:ln>
                <a:noFill/>
              </a:ln>
              <a:solidFill>
                <a:srgbClr val="363636"/>
              </a:solidFill>
              <a:effectLst/>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mn-MN" altLang="en-US" sz="1600" b="0" i="0" u="none" strike="noStrike" cap="none" normalizeH="0" baseline="0" dirty="0">
                <a:ln>
                  <a:noFill/>
                </a:ln>
                <a:solidFill>
                  <a:srgbClr val="1E1E1E"/>
                </a:solidFill>
                <a:effectLst/>
                <a:cs typeface="Segoe UI" panose="020B0502040204020203" pitchFamily="34" charset="0"/>
              </a:rPr>
              <a:t> Мессаж, захиагаа бичээд </a:t>
            </a:r>
            <a:r>
              <a:rPr kumimoji="0" lang="en-US" altLang="en-US" sz="1600" b="1" i="0" u="none" strike="noStrike" cap="none" normalizeH="0" baseline="0" dirty="0">
                <a:ln>
                  <a:noFill/>
                </a:ln>
                <a:solidFill>
                  <a:srgbClr val="1E1E1E"/>
                </a:solidFill>
                <a:effectLst/>
                <a:cs typeface="Segoe UI" panose="020B0502040204020203" pitchFamily="34" charset="0"/>
              </a:rPr>
              <a:t>send </a:t>
            </a:r>
            <a:r>
              <a:rPr kumimoji="0" lang="mn-MN" altLang="en-US" sz="1600" b="0" i="0" u="none" strike="noStrike" cap="none" normalizeH="0" baseline="0" dirty="0">
                <a:ln>
                  <a:noFill/>
                </a:ln>
                <a:solidFill>
                  <a:srgbClr val="1E1E1E"/>
                </a:solidFill>
                <a:effectLst/>
                <a:cs typeface="Segoe UI" panose="020B0502040204020203" pitchFamily="34" charset="0"/>
              </a:rPr>
              <a:t>дарна</a:t>
            </a:r>
            <a:r>
              <a:rPr kumimoji="0" lang="en-US" altLang="en-US" sz="1600" b="0" i="0" u="none" strike="noStrike" cap="none" normalizeH="0" baseline="0" dirty="0">
                <a:ln>
                  <a:noFill/>
                </a:ln>
                <a:solidFill>
                  <a:srgbClr val="1E1E1E"/>
                </a:solidFill>
                <a:effectLst/>
                <a:cs typeface="Segoe UI" panose="020B0502040204020203" pitchFamily="34" charset="0"/>
              </a:rPr>
              <a:t>.</a:t>
            </a:r>
            <a:endParaRPr kumimoji="0" lang="en-US" altLang="en-US" sz="1600" b="0" i="0" u="none" strike="noStrike" cap="none" normalizeH="0" baseline="0" dirty="0">
              <a:ln>
                <a:noFill/>
              </a:ln>
              <a:solidFill>
                <a:srgbClr val="363636"/>
              </a:solidFill>
              <a:effectLst/>
              <a:cs typeface="Segoe UI" panose="020B0502040204020203" pitchFamily="34" charset="0"/>
            </a:endParaRPr>
          </a:p>
        </p:txBody>
      </p:sp>
      <p:pic>
        <p:nvPicPr>
          <p:cNvPr id="10242" name="Picture 2" descr="Dialog Box Launcher button on the ribbon">
            <a:extLst>
              <a:ext uri="{FF2B5EF4-FFF2-40B4-BE49-F238E27FC236}">
                <a16:creationId xmlns:a16="http://schemas.microsoft.com/office/drawing/2014/main" id="{5DCB7A93-A7AA-443B-B704-4427B9A82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3925" y="-2482850"/>
            <a:ext cx="66675" cy="6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37512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9A20E7-C233-45A2-B6FB-C577FFE3AF81}" type="slidenum">
              <a:rPr lang="en-US" smtClean="0"/>
              <a:pPr/>
              <a:t>35</a:t>
            </a:fld>
            <a:endParaRPr lang="en-US"/>
          </a:p>
        </p:txBody>
      </p:sp>
      <p:pic>
        <p:nvPicPr>
          <p:cNvPr id="20482" name="Picture 2"/>
          <p:cNvPicPr>
            <a:picLocks noChangeAspect="1" noChangeArrowheads="1"/>
          </p:cNvPicPr>
          <p:nvPr/>
        </p:nvPicPr>
        <p:blipFill>
          <a:blip r:embed="rId2"/>
          <a:srcRect/>
          <a:stretch>
            <a:fillRect/>
          </a:stretch>
        </p:blipFill>
        <p:spPr bwMode="auto">
          <a:xfrm>
            <a:off x="1315648" y="1200150"/>
            <a:ext cx="6571052" cy="2914650"/>
          </a:xfrm>
          <a:prstGeom prst="rect">
            <a:avLst/>
          </a:prstGeom>
          <a:noFill/>
          <a:ln w="9525">
            <a:noFill/>
            <a:miter lim="800000"/>
            <a:headEnd/>
            <a:tailEnd/>
          </a:ln>
          <a:effectLst/>
        </p:spPr>
      </p:pic>
      <p:sp>
        <p:nvSpPr>
          <p:cNvPr id="4" name="Title 1">
            <a:extLst>
              <a:ext uri="{FF2B5EF4-FFF2-40B4-BE49-F238E27FC236}">
                <a16:creationId xmlns:a16="http://schemas.microsoft.com/office/drawing/2014/main" id="{9565D079-FD76-4C31-A2F0-8016691C5239}"/>
              </a:ext>
            </a:extLst>
          </p:cNvPr>
          <p:cNvSpPr txBox="1">
            <a:spLocks/>
          </p:cNvSpPr>
          <p:nvPr/>
        </p:nvSpPr>
        <p:spPr>
          <a:xfrm>
            <a:off x="2281424" y="336278"/>
            <a:ext cx="6871726" cy="70842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3200" dirty="0">
                <a:solidFill>
                  <a:schemeClr val="bg1"/>
                </a:solidFill>
              </a:rPr>
              <a:t>Тоон гарын үсэг ашиглан шифрлэх</a:t>
            </a:r>
            <a:endParaRPr lang="en-US" sz="3200" dirty="0">
              <a:solidFill>
                <a:schemeClr val="bg1"/>
              </a:solidFill>
            </a:endParaRPr>
          </a:p>
        </p:txBody>
      </p:sp>
    </p:spTree>
    <p:extLst>
      <p:ext uri="{BB962C8B-B14F-4D97-AF65-F5344CB8AC3E}">
        <p14:creationId xmlns:p14="http://schemas.microsoft.com/office/powerpoint/2010/main" val="470914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81" y="357504"/>
            <a:ext cx="7196134" cy="461304"/>
          </a:xfrm>
        </p:spPr>
        <p:txBody>
          <a:bodyPr/>
          <a:lstStyle/>
          <a:p>
            <a:pPr>
              <a:lnSpc>
                <a:spcPct val="90000"/>
              </a:lnSpc>
            </a:pPr>
            <a:r>
              <a:rPr lang="en-US" sz="2600" b="1" dirty="0">
                <a:solidFill>
                  <a:schemeClr val="bg1"/>
                </a:solidFill>
                <a:latin typeface="Gill Sans"/>
                <a:cs typeface="Gill Sans"/>
              </a:rPr>
              <a:t>FILE PROTECTOR </a:t>
            </a:r>
            <a:r>
              <a:rPr lang="mn-MN" sz="2600" b="1" dirty="0">
                <a:solidFill>
                  <a:schemeClr val="bg1"/>
                </a:solidFill>
                <a:latin typeface="Gill Sans"/>
                <a:cs typeface="Gill Sans"/>
              </a:rPr>
              <a:t>ПРОГРАМ АШИГЛАН ШИФРЛЭХ</a:t>
            </a:r>
            <a:r>
              <a:rPr lang="ru-RU" sz="2600" b="1" dirty="0">
                <a:solidFill>
                  <a:schemeClr val="bg1"/>
                </a:solidFill>
                <a:latin typeface="Gill Sans"/>
                <a:cs typeface="Gill Sans"/>
              </a:rPr>
              <a:t> </a:t>
            </a:r>
            <a:br>
              <a:rPr lang="en-US" sz="2600" b="1" dirty="0">
                <a:solidFill>
                  <a:schemeClr val="bg1"/>
                </a:solidFill>
                <a:latin typeface="Gill Sans"/>
                <a:cs typeface="Gill Sans"/>
              </a:rPr>
            </a:br>
            <a:r>
              <a:rPr lang="en-US" sz="2600" b="1" dirty="0">
                <a:solidFill>
                  <a:schemeClr val="bg1"/>
                </a:solidFill>
                <a:latin typeface="Gill Sans"/>
                <a:cs typeface="Gill Sans"/>
              </a:rPr>
              <a:t>(Encrypt/Decrypt)</a:t>
            </a:r>
          </a:p>
        </p:txBody>
      </p:sp>
      <p:sp>
        <p:nvSpPr>
          <p:cNvPr id="72" name="Text Box 3"/>
          <p:cNvSpPr txBox="1">
            <a:spLocks noChangeArrowheads="1"/>
          </p:cNvSpPr>
          <p:nvPr/>
        </p:nvSpPr>
        <p:spPr bwMode="auto">
          <a:xfrm>
            <a:off x="1823310" y="1716030"/>
            <a:ext cx="7024430" cy="2840885"/>
          </a:xfrm>
          <a:prstGeom prst="rect">
            <a:avLst/>
          </a:prstGeom>
          <a:noFill/>
          <a:ln w="9525">
            <a:noFill/>
            <a:round/>
            <a:headEnd/>
            <a:tailEnd/>
          </a:ln>
          <a:effectLst/>
        </p:spPr>
        <p:txBody>
          <a:bodyPr wrap="square" lIns="67509" tIns="35105" rIns="67509" bIns="35105">
            <a:spAutoFit/>
          </a:bodyPr>
          <a:lstStyle/>
          <a:p>
            <a:pPr algn="just">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en-US"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FileProtector</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for Windows - Download it from </a:t>
            </a:r>
            <a:r>
              <a:rPr lang="en-US" sz="1800" u="sng"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Uptodown</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for free</a:t>
            </a:r>
            <a:r>
              <a:rPr lang="mn-MN"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mn-MN" dirty="0">
                <a:latin typeface="Calibri" panose="020F0502020204030204" pitchFamily="34" charset="0"/>
                <a:ea typeface="Calibri" panose="020F0502020204030204" pitchFamily="34" charset="0"/>
                <a:cs typeface="Times New Roman" panose="02020603050405020304" pitchFamily="18" charset="0"/>
              </a:rPr>
              <a:t>хаягаар татаж авна</a:t>
            </a:r>
            <a:endParaRPr lang="mn-MN" dirty="0">
              <a:latin typeface="Gill Sans"/>
              <a:cs typeface="Gill Sans"/>
            </a:endParaRPr>
          </a:p>
          <a:p>
            <a:pPr marL="285750" indent="-285750" algn="just">
              <a:buFont typeface="Arial" panose="020B0604020202020204" pitchFamily="34" charset="0"/>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dirty="0">
                <a:latin typeface="Gill Sans"/>
                <a:cs typeface="Gill Sans"/>
              </a:rPr>
              <a:t>Хүлээн авагчийн нийтийн түлхүүр ашиглах шифрлэх бол түүний нийтийн түлхүүрийг татаж авах юмуу өөрөөс нь мэйлээр авч гэрчилгээний сандаа нэмнэ.</a:t>
            </a:r>
          </a:p>
          <a:p>
            <a:pPr marL="257209"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dirty="0">
                <a:latin typeface="Gill Sans"/>
                <a:cs typeface="Gill Sans"/>
              </a:rPr>
              <a:t>Өөрийн нийтийн түлхүүр ашиглан шифрлэх бол нийтийн түлхүүрээ гэрчилгээний сандаа нэмнэ.</a:t>
            </a:r>
          </a:p>
          <a:p>
            <a:pPr marL="257209"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dirty="0">
                <a:solidFill>
                  <a:srgbClr val="000000"/>
                </a:solidFill>
                <a:latin typeface="Gill Sans"/>
              </a:rPr>
              <a:t>Баримт бичигийг шифрлэхийн тулд үндсэн цонхон дахь “</a:t>
            </a:r>
            <a:r>
              <a:rPr lang="en-US" dirty="0">
                <a:solidFill>
                  <a:srgbClr val="000000"/>
                </a:solidFill>
                <a:latin typeface="Gill Sans"/>
              </a:rPr>
              <a:t>Encrypt</a:t>
            </a:r>
            <a:r>
              <a:rPr lang="mn-MN" dirty="0">
                <a:solidFill>
                  <a:srgbClr val="000000"/>
                </a:solidFill>
                <a:latin typeface="Gill Sans"/>
              </a:rPr>
              <a:t>” товчийг дарах юмуу “</a:t>
            </a:r>
            <a:r>
              <a:rPr lang="en-US" dirty="0">
                <a:solidFill>
                  <a:srgbClr val="000000"/>
                </a:solidFill>
                <a:latin typeface="Gill Sans"/>
              </a:rPr>
              <a:t>File</a:t>
            </a:r>
            <a:r>
              <a:rPr lang="mn-MN" dirty="0">
                <a:solidFill>
                  <a:srgbClr val="000000"/>
                </a:solidFill>
                <a:latin typeface="Gill Sans"/>
              </a:rPr>
              <a:t>” цэснээс зохих цэсийг сонгоно. Дараах цонх гарч ирнэ. </a:t>
            </a:r>
            <a:endParaRPr lang="mn-MN" dirty="0">
              <a:latin typeface="Gill Sans"/>
              <a:cs typeface="Gill Sans"/>
            </a:endParaRPr>
          </a:p>
        </p:txBody>
      </p:sp>
      <p:pic>
        <p:nvPicPr>
          <p:cNvPr id="37" name="Picture 36" descr="page-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8194" name="Picture 2" descr="Secured Free File Protector/ Folder Locker - Easy to Use">
            <a:extLst>
              <a:ext uri="{FF2B5EF4-FFF2-40B4-BE49-F238E27FC236}">
                <a16:creationId xmlns:a16="http://schemas.microsoft.com/office/drawing/2014/main" id="{4F7B7FD2-E33C-4580-A699-959831780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15" y="180822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391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81" y="357504"/>
            <a:ext cx="7196134" cy="461304"/>
          </a:xfrm>
        </p:spPr>
        <p:txBody>
          <a:bodyPr/>
          <a:lstStyle/>
          <a:p>
            <a:pPr>
              <a:lnSpc>
                <a:spcPct val="90000"/>
              </a:lnSpc>
            </a:pPr>
            <a:r>
              <a:rPr lang="en-US" sz="2600" b="1" dirty="0">
                <a:solidFill>
                  <a:schemeClr val="bg1"/>
                </a:solidFill>
                <a:latin typeface="Gill Sans"/>
                <a:cs typeface="Gill Sans"/>
              </a:rPr>
              <a:t>FILE PROTECTOR </a:t>
            </a:r>
            <a:r>
              <a:rPr lang="mn-MN" sz="2600" b="1" dirty="0">
                <a:solidFill>
                  <a:schemeClr val="bg1"/>
                </a:solidFill>
                <a:latin typeface="Gill Sans"/>
                <a:cs typeface="Gill Sans"/>
              </a:rPr>
              <a:t>ПРОГРАМ АШИГЛАН ШИФРЛЭХ</a:t>
            </a:r>
            <a:r>
              <a:rPr lang="ru-RU" sz="2600" b="1" dirty="0">
                <a:solidFill>
                  <a:schemeClr val="bg1"/>
                </a:solidFill>
                <a:latin typeface="Gill Sans"/>
                <a:cs typeface="Gill Sans"/>
              </a:rPr>
              <a:t> </a:t>
            </a:r>
            <a:br>
              <a:rPr lang="en-US" sz="2600" b="1" dirty="0">
                <a:solidFill>
                  <a:schemeClr val="bg1"/>
                </a:solidFill>
                <a:latin typeface="Gill Sans"/>
                <a:cs typeface="Gill Sans"/>
              </a:rPr>
            </a:br>
            <a:r>
              <a:rPr lang="en-US" sz="2600" b="1" dirty="0">
                <a:solidFill>
                  <a:schemeClr val="bg1"/>
                </a:solidFill>
                <a:latin typeface="Gill Sans"/>
                <a:cs typeface="Gill Sans"/>
              </a:rPr>
              <a:t>(Encrypt/Decrypt)</a:t>
            </a:r>
          </a:p>
        </p:txBody>
      </p:sp>
      <p:sp>
        <p:nvSpPr>
          <p:cNvPr id="72" name="Text Box 3"/>
          <p:cNvSpPr txBox="1">
            <a:spLocks noChangeArrowheads="1"/>
          </p:cNvSpPr>
          <p:nvPr/>
        </p:nvSpPr>
        <p:spPr bwMode="auto">
          <a:xfrm>
            <a:off x="5747483" y="1197405"/>
            <a:ext cx="3252962" cy="3517993"/>
          </a:xfrm>
          <a:prstGeom prst="rect">
            <a:avLst/>
          </a:prstGeom>
          <a:noFill/>
          <a:ln w="9525">
            <a:noFill/>
            <a:round/>
            <a:headEnd/>
            <a:tailEnd/>
          </a:ln>
          <a:effectLst/>
        </p:spPr>
        <p:txBody>
          <a:bodyPr wrap="square" lIns="67509" tIns="35105" rIns="67509" bIns="35105">
            <a:spAutoFit/>
          </a:bodyPr>
          <a:lstStyle/>
          <a:p>
            <a:pP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sz="1600" dirty="0">
                <a:solidFill>
                  <a:srgbClr val="000000"/>
                </a:solidFill>
                <a:latin typeface="Gill Sans"/>
              </a:rPr>
              <a:t>Зүүн талд гэрчилгээний санд байгаа шифрлэлт хийх хүртээмжтэй гэрчилгээний жагсаалт харагдана. Баруун талд гэрчилгээг сонгосны дараах гэрчилгээний хаяг харагдах ёстой. Шифрлэгдсэн баримт бичигийг хүлээн авах этгээд, эсхүл өөрөө шифрлэн хадгалахаа удирдаж болно. </a:t>
            </a:r>
          </a:p>
          <a:p>
            <a:pP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sz="1600" dirty="0">
                <a:solidFill>
                  <a:srgbClr val="000000"/>
                </a:solidFill>
                <a:latin typeface="Gill Sans"/>
                <a:cs typeface="Gill Sans"/>
              </a:rPr>
              <a:t>Шифрлэлт хийх гэрчилгээг сонгосоны дараа гэрчилгээ баруун талд харагдаж </a:t>
            </a:r>
            <a:r>
              <a:rPr lang="en-US" sz="1600" dirty="0">
                <a:solidFill>
                  <a:srgbClr val="000000"/>
                </a:solidFill>
                <a:latin typeface="Gill Sans"/>
                <a:cs typeface="Gill Sans"/>
              </a:rPr>
              <a:t>“Save” </a:t>
            </a:r>
            <a:r>
              <a:rPr lang="mn-MN" sz="1600" dirty="0">
                <a:solidFill>
                  <a:srgbClr val="000000"/>
                </a:solidFill>
                <a:latin typeface="Gill Sans"/>
                <a:cs typeface="Gill Sans"/>
              </a:rPr>
              <a:t>товч идэвхжинэ.</a:t>
            </a:r>
            <a:r>
              <a:rPr lang="en-US" sz="1600" dirty="0">
                <a:solidFill>
                  <a:srgbClr val="000000"/>
                </a:solidFill>
                <a:latin typeface="Gill Sans"/>
                <a:cs typeface="Gill Sans"/>
              </a:rPr>
              <a:t> “Save”</a:t>
            </a:r>
            <a:r>
              <a:rPr lang="mn-MN" sz="1600" dirty="0">
                <a:solidFill>
                  <a:srgbClr val="000000"/>
                </a:solidFill>
                <a:latin typeface="Gill Sans"/>
                <a:cs typeface="Gill Sans"/>
              </a:rPr>
              <a:t> товчийг дарж эхний үйлдлийг дуусгана. </a:t>
            </a:r>
            <a:endParaRPr lang="mn-MN" sz="1600" dirty="0">
              <a:latin typeface="Gill Sans"/>
              <a:cs typeface="Gill Sans"/>
            </a:endParaRPr>
          </a:p>
        </p:txBody>
      </p:sp>
      <p:pic>
        <p:nvPicPr>
          <p:cNvPr id="37" name="Picture 3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6" name="Picture 5">
            <a:extLst>
              <a:ext uri="{FF2B5EF4-FFF2-40B4-BE49-F238E27FC236}">
                <a16:creationId xmlns:a16="http://schemas.microsoft.com/office/drawing/2014/main" id="{88642B3B-F2C4-40C7-B9D7-8DCD9DC4DF2E}"/>
              </a:ext>
            </a:extLst>
          </p:cNvPr>
          <p:cNvPicPr>
            <a:picLocks noChangeAspect="1"/>
          </p:cNvPicPr>
          <p:nvPr/>
        </p:nvPicPr>
        <p:blipFill>
          <a:blip r:embed="rId4"/>
          <a:stretch>
            <a:fillRect/>
          </a:stretch>
        </p:blipFill>
        <p:spPr>
          <a:xfrm>
            <a:off x="296259" y="1044700"/>
            <a:ext cx="5314441" cy="2110146"/>
          </a:xfrm>
          <a:prstGeom prst="rect">
            <a:avLst/>
          </a:prstGeom>
        </p:spPr>
      </p:pic>
      <p:pic>
        <p:nvPicPr>
          <p:cNvPr id="3" name="Picture 2">
            <a:extLst>
              <a:ext uri="{FF2B5EF4-FFF2-40B4-BE49-F238E27FC236}">
                <a16:creationId xmlns:a16="http://schemas.microsoft.com/office/drawing/2014/main" id="{242FC6B3-F018-4EFD-A7E8-F2B312707A0A}"/>
              </a:ext>
            </a:extLst>
          </p:cNvPr>
          <p:cNvPicPr>
            <a:picLocks noChangeAspect="1"/>
          </p:cNvPicPr>
          <p:nvPr/>
        </p:nvPicPr>
        <p:blipFill>
          <a:blip r:embed="rId5"/>
          <a:stretch>
            <a:fillRect/>
          </a:stretch>
        </p:blipFill>
        <p:spPr>
          <a:xfrm>
            <a:off x="473915" y="3079617"/>
            <a:ext cx="5095912" cy="2038365"/>
          </a:xfrm>
          <a:prstGeom prst="rect">
            <a:avLst/>
          </a:prstGeom>
        </p:spPr>
      </p:pic>
    </p:spTree>
    <p:extLst>
      <p:ext uri="{BB962C8B-B14F-4D97-AF65-F5344CB8AC3E}">
        <p14:creationId xmlns:p14="http://schemas.microsoft.com/office/powerpoint/2010/main" val="4097208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81" y="357504"/>
            <a:ext cx="7196134" cy="461304"/>
          </a:xfrm>
        </p:spPr>
        <p:txBody>
          <a:bodyPr/>
          <a:lstStyle/>
          <a:p>
            <a:pPr>
              <a:lnSpc>
                <a:spcPct val="90000"/>
              </a:lnSpc>
            </a:pPr>
            <a:r>
              <a:rPr lang="en-US" sz="2600" b="1" dirty="0">
                <a:solidFill>
                  <a:schemeClr val="bg1"/>
                </a:solidFill>
                <a:latin typeface="Gill Sans"/>
                <a:cs typeface="Gill Sans"/>
              </a:rPr>
              <a:t>FILE PROTECTOR </a:t>
            </a:r>
            <a:r>
              <a:rPr lang="mn-MN" sz="2600" b="1" dirty="0">
                <a:solidFill>
                  <a:schemeClr val="bg1"/>
                </a:solidFill>
                <a:latin typeface="Gill Sans"/>
                <a:cs typeface="Gill Sans"/>
              </a:rPr>
              <a:t>ПРОГРАМ АШИГЛАН ШИФРЛЭХ</a:t>
            </a:r>
            <a:r>
              <a:rPr lang="ru-RU" sz="2600" b="1" dirty="0">
                <a:solidFill>
                  <a:schemeClr val="bg1"/>
                </a:solidFill>
                <a:latin typeface="Gill Sans"/>
                <a:cs typeface="Gill Sans"/>
              </a:rPr>
              <a:t> </a:t>
            </a:r>
            <a:br>
              <a:rPr lang="en-US" sz="2600" b="1" dirty="0">
                <a:solidFill>
                  <a:schemeClr val="bg1"/>
                </a:solidFill>
                <a:latin typeface="Gill Sans"/>
                <a:cs typeface="Gill Sans"/>
              </a:rPr>
            </a:br>
            <a:r>
              <a:rPr lang="en-US" sz="2600" b="1" dirty="0">
                <a:solidFill>
                  <a:schemeClr val="bg1"/>
                </a:solidFill>
                <a:latin typeface="Gill Sans"/>
                <a:cs typeface="Gill Sans"/>
              </a:rPr>
              <a:t>(Encrypt/Decrypt)</a:t>
            </a:r>
          </a:p>
        </p:txBody>
      </p:sp>
      <p:pic>
        <p:nvPicPr>
          <p:cNvPr id="37" name="Picture 3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
        <p:nvSpPr>
          <p:cNvPr id="8" name="TextBox 7">
            <a:extLst>
              <a:ext uri="{FF2B5EF4-FFF2-40B4-BE49-F238E27FC236}">
                <a16:creationId xmlns:a16="http://schemas.microsoft.com/office/drawing/2014/main" id="{A52C0E27-0106-430E-B414-E14DEEA2144D}"/>
              </a:ext>
            </a:extLst>
          </p:cNvPr>
          <p:cNvSpPr txBox="1"/>
          <p:nvPr/>
        </p:nvSpPr>
        <p:spPr>
          <a:xfrm>
            <a:off x="296260" y="1502815"/>
            <a:ext cx="8551479" cy="2585323"/>
          </a:xfrm>
          <a:prstGeom prst="rect">
            <a:avLst/>
          </a:prstGeom>
          <a:noFill/>
        </p:spPr>
        <p:txBody>
          <a:bodyPr wrap="square">
            <a:spAutoFit/>
          </a:bodyPr>
          <a:lstStyle/>
          <a:p>
            <a:r>
              <a:rPr lang="mn-MN" b="0" i="0" dirty="0">
                <a:solidFill>
                  <a:srgbClr val="000000"/>
                </a:solidFill>
                <a:effectLst/>
                <a:latin typeface="Roboto"/>
              </a:rPr>
              <a:t>Файлд тоон гарын үсэг зурах болон шифрлэх ажиллагааг нэгэн зэрэг хийж бас болно. Энэ эх үүсвэр болон нууцлалын нэгэн зэрэг хангана. Үүний тулд үндсэн нүүр цонх дахь “</a:t>
            </a:r>
            <a:r>
              <a:rPr lang="en-US" b="0" i="0" dirty="0">
                <a:solidFill>
                  <a:srgbClr val="000000"/>
                </a:solidFill>
                <a:effectLst/>
                <a:latin typeface="Roboto"/>
              </a:rPr>
              <a:t>sign &amp; encrypt</a:t>
            </a:r>
            <a:r>
              <a:rPr lang="mn-MN" b="0" i="0" dirty="0">
                <a:solidFill>
                  <a:srgbClr val="000000"/>
                </a:solidFill>
                <a:effectLst/>
                <a:latin typeface="Roboto"/>
              </a:rPr>
              <a:t>”</a:t>
            </a:r>
            <a:r>
              <a:rPr lang="en-US" b="0" i="0" dirty="0">
                <a:solidFill>
                  <a:srgbClr val="000000"/>
                </a:solidFill>
                <a:effectLst/>
                <a:latin typeface="Roboto"/>
              </a:rPr>
              <a:t> </a:t>
            </a:r>
            <a:r>
              <a:rPr lang="mn-MN" b="0" i="0" dirty="0">
                <a:solidFill>
                  <a:srgbClr val="000000"/>
                </a:solidFill>
                <a:effectLst/>
                <a:latin typeface="Roboto"/>
              </a:rPr>
              <a:t>товчийг дарна. </a:t>
            </a:r>
          </a:p>
          <a:p>
            <a:r>
              <a:rPr lang="mn-MN" dirty="0">
                <a:solidFill>
                  <a:srgbClr val="000000"/>
                </a:solidFill>
                <a:latin typeface="Roboto"/>
              </a:rPr>
              <a:t>Илгээж буй файлын шифрлэхдээ хүлээн авагчийн нийтийн түлхүүр шаардлагатай болдогийг өмнө дурдсан. </a:t>
            </a:r>
            <a:endParaRPr lang="mn-MN" b="0" i="0" dirty="0">
              <a:solidFill>
                <a:srgbClr val="000000"/>
              </a:solidFill>
              <a:effectLst/>
              <a:latin typeface="Roboto"/>
            </a:endParaRPr>
          </a:p>
          <a:p>
            <a:r>
              <a:rPr lang="mn-MN" dirty="0">
                <a:solidFill>
                  <a:srgbClr val="000000"/>
                </a:solidFill>
                <a:latin typeface="Roboto"/>
              </a:rPr>
              <a:t>Өөрийн файл, хавтасуудаа шифрлэн хадгалах бол өөрийн нийтийн түлхүүрийг ашиглаад “</a:t>
            </a:r>
            <a:r>
              <a:rPr lang="en-US" dirty="0">
                <a:solidFill>
                  <a:srgbClr val="000000"/>
                </a:solidFill>
                <a:latin typeface="Roboto"/>
              </a:rPr>
              <a:t>encrypt</a:t>
            </a:r>
            <a:r>
              <a:rPr lang="mn-MN" dirty="0">
                <a:solidFill>
                  <a:srgbClr val="000000"/>
                </a:solidFill>
                <a:latin typeface="Roboto"/>
              </a:rPr>
              <a:t>”</a:t>
            </a:r>
            <a:r>
              <a:rPr lang="en-US" dirty="0">
                <a:solidFill>
                  <a:srgbClr val="000000"/>
                </a:solidFill>
                <a:latin typeface="Roboto"/>
              </a:rPr>
              <a:t> </a:t>
            </a:r>
            <a:r>
              <a:rPr lang="mn-MN" dirty="0">
                <a:solidFill>
                  <a:srgbClr val="000000"/>
                </a:solidFill>
                <a:latin typeface="Roboto"/>
              </a:rPr>
              <a:t>товчийг дарж шифрлэнэ. Хавтасыг шифрлэх бол </a:t>
            </a:r>
            <a:r>
              <a:rPr lang="en-US" dirty="0">
                <a:solidFill>
                  <a:srgbClr val="000000"/>
                </a:solidFill>
                <a:latin typeface="Roboto"/>
              </a:rPr>
              <a:t>“File” </a:t>
            </a:r>
            <a:r>
              <a:rPr lang="mn-MN" dirty="0">
                <a:solidFill>
                  <a:srgbClr val="000000"/>
                </a:solidFill>
                <a:latin typeface="Roboto"/>
              </a:rPr>
              <a:t>цэсэн дахь “</a:t>
            </a:r>
            <a:r>
              <a:rPr lang="en-US" dirty="0" err="1">
                <a:solidFill>
                  <a:srgbClr val="000000"/>
                </a:solidFill>
                <a:latin typeface="Roboto"/>
              </a:rPr>
              <a:t>ecnrypt</a:t>
            </a:r>
            <a:r>
              <a:rPr lang="en-US" dirty="0">
                <a:solidFill>
                  <a:srgbClr val="000000"/>
                </a:solidFill>
                <a:latin typeface="Roboto"/>
              </a:rPr>
              <a:t> folder</a:t>
            </a:r>
            <a:r>
              <a:rPr lang="mn-MN" dirty="0">
                <a:solidFill>
                  <a:srgbClr val="000000"/>
                </a:solidFill>
                <a:latin typeface="Roboto"/>
              </a:rPr>
              <a:t>”-ийг сонгоод дарна. Зааварын дагуу хавтасаа сонгоод шифрлэнэ. </a:t>
            </a:r>
            <a:endParaRPr lang="en-US" dirty="0"/>
          </a:p>
        </p:txBody>
      </p:sp>
    </p:spTree>
    <p:extLst>
      <p:ext uri="{BB962C8B-B14F-4D97-AF65-F5344CB8AC3E}">
        <p14:creationId xmlns:p14="http://schemas.microsoft.com/office/powerpoint/2010/main" val="183448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2A86-1D79-47B3-B538-BFA5407F8110}"/>
              </a:ext>
            </a:extLst>
          </p:cNvPr>
          <p:cNvSpPr>
            <a:spLocks noGrp="1"/>
          </p:cNvSpPr>
          <p:nvPr>
            <p:ph type="title"/>
          </p:nvPr>
        </p:nvSpPr>
        <p:spPr>
          <a:xfrm>
            <a:off x="1212490" y="128470"/>
            <a:ext cx="7329840" cy="725349"/>
          </a:xfrm>
        </p:spPr>
        <p:txBody>
          <a:bodyPr>
            <a:normAutofit fontScale="90000"/>
          </a:bodyPr>
          <a:lstStyle/>
          <a:p>
            <a:pPr algn="ctr"/>
            <a:r>
              <a:rPr lang="mn-MN" dirty="0"/>
              <a:t>Тоон гарын үсэг зурсан болон шифрлэсэн файлыг шалгах, тайлах</a:t>
            </a:r>
            <a:endParaRPr lang="en-US" dirty="0"/>
          </a:p>
        </p:txBody>
      </p:sp>
      <p:sp>
        <p:nvSpPr>
          <p:cNvPr id="3" name="Content Placeholder 2">
            <a:extLst>
              <a:ext uri="{FF2B5EF4-FFF2-40B4-BE49-F238E27FC236}">
                <a16:creationId xmlns:a16="http://schemas.microsoft.com/office/drawing/2014/main" id="{4B75437E-0F4F-4AD0-B384-D5C2DA641D5C}"/>
              </a:ext>
            </a:extLst>
          </p:cNvPr>
          <p:cNvSpPr>
            <a:spLocks noGrp="1"/>
          </p:cNvSpPr>
          <p:nvPr>
            <p:ph idx="1"/>
          </p:nvPr>
        </p:nvSpPr>
        <p:spPr>
          <a:xfrm>
            <a:off x="3503064" y="1236736"/>
            <a:ext cx="5650085" cy="3625589"/>
          </a:xfrm>
        </p:spPr>
        <p:txBody>
          <a:bodyPr>
            <a:normAutofit fontScale="70000" lnSpcReduction="20000"/>
          </a:bodyPr>
          <a:lstStyle/>
          <a:p>
            <a:r>
              <a:rPr lang="mn-MN" dirty="0"/>
              <a:t>Тоон гарын үсэг зурсан баримт бичигийг дараах аргуудаар шалгах юмуу задлан тайлж болно:</a:t>
            </a:r>
          </a:p>
          <a:p>
            <a:pPr lvl="1"/>
            <a:r>
              <a:rPr lang="mn-MN" dirty="0"/>
              <a:t>Шалгах гэж буй файл дээрээ хоёр удаа товших</a:t>
            </a:r>
            <a:r>
              <a:rPr lang="en-US" dirty="0"/>
              <a:t>; </a:t>
            </a:r>
            <a:endParaRPr lang="mn-MN" dirty="0"/>
          </a:p>
          <a:p>
            <a:pPr lvl="1"/>
            <a:r>
              <a:rPr lang="en-US" dirty="0"/>
              <a:t>Windows Explorer </a:t>
            </a:r>
            <a:r>
              <a:rPr lang="mn-MN" dirty="0"/>
              <a:t>цэсээс шалгах гэж буй файлаа сонгох</a:t>
            </a:r>
            <a:r>
              <a:rPr lang="en-US" dirty="0"/>
              <a:t>; </a:t>
            </a:r>
            <a:endParaRPr lang="mn-MN" dirty="0"/>
          </a:p>
          <a:p>
            <a:pPr lvl="1"/>
            <a:r>
              <a:rPr lang="en-US" dirty="0"/>
              <a:t>"Drag and drop“</a:t>
            </a:r>
            <a:r>
              <a:rPr lang="mn-MN" dirty="0"/>
              <a:t> буюу файлаа чирж оруулах</a:t>
            </a:r>
            <a:r>
              <a:rPr lang="en-US" dirty="0"/>
              <a:t>; </a:t>
            </a:r>
            <a:endParaRPr lang="mn-MN" dirty="0"/>
          </a:p>
          <a:p>
            <a:pPr lvl="1"/>
            <a:r>
              <a:rPr lang="en-US" dirty="0"/>
              <a:t>"verify" </a:t>
            </a:r>
            <a:r>
              <a:rPr lang="mn-MN" dirty="0"/>
              <a:t>товчийг дарах</a:t>
            </a:r>
          </a:p>
          <a:p>
            <a:pPr lvl="1"/>
            <a:r>
              <a:rPr lang="mn-MN" dirty="0"/>
              <a:t>Файлын цэсээс </a:t>
            </a:r>
            <a:r>
              <a:rPr lang="en-US" dirty="0"/>
              <a:t>"verify" </a:t>
            </a:r>
            <a:r>
              <a:rPr lang="mn-MN" dirty="0"/>
              <a:t>хийх зүйлээ сонгох</a:t>
            </a:r>
            <a:r>
              <a:rPr lang="en-US" dirty="0"/>
              <a:t>. </a:t>
            </a:r>
            <a:endParaRPr lang="mn-MN" dirty="0"/>
          </a:p>
          <a:p>
            <a:r>
              <a:rPr lang="mn-MN" dirty="0"/>
              <a:t>Шалгасаны эцэст зүүн талд харуулсан цонх гарч ирнэ. </a:t>
            </a:r>
            <a:endParaRPr lang="en-US" dirty="0"/>
          </a:p>
        </p:txBody>
      </p:sp>
      <p:pic>
        <p:nvPicPr>
          <p:cNvPr id="4" name="Picture 3">
            <a:extLst>
              <a:ext uri="{FF2B5EF4-FFF2-40B4-BE49-F238E27FC236}">
                <a16:creationId xmlns:a16="http://schemas.microsoft.com/office/drawing/2014/main" id="{7F92068A-D531-4C0A-8670-203255651B29}"/>
              </a:ext>
            </a:extLst>
          </p:cNvPr>
          <p:cNvPicPr>
            <a:picLocks noChangeAspect="1"/>
          </p:cNvPicPr>
          <p:nvPr/>
        </p:nvPicPr>
        <p:blipFill>
          <a:blip r:embed="rId2"/>
          <a:stretch>
            <a:fillRect/>
          </a:stretch>
        </p:blipFill>
        <p:spPr>
          <a:xfrm>
            <a:off x="9491" y="1502814"/>
            <a:ext cx="3685635" cy="1985165"/>
          </a:xfrm>
          <a:prstGeom prst="rect">
            <a:avLst/>
          </a:prstGeom>
        </p:spPr>
      </p:pic>
    </p:spTree>
    <p:extLst>
      <p:ext uri="{BB962C8B-B14F-4D97-AF65-F5344CB8AC3E}">
        <p14:creationId xmlns:p14="http://schemas.microsoft.com/office/powerpoint/2010/main" val="3990740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1264444" y="235744"/>
            <a:ext cx="6565106" cy="647700"/>
          </a:xfrm>
        </p:spPr>
        <p:txBody>
          <a:bodyPr/>
          <a:lstStyle/>
          <a:p>
            <a:r>
              <a:rPr lang="mn-MN" sz="2400" dirty="0"/>
              <a:t>Үүнийг хэрхэн хангадаг вэ?</a:t>
            </a:r>
            <a:endParaRPr lang="en-US" sz="2400" dirty="0"/>
          </a:p>
        </p:txBody>
      </p:sp>
      <p:grpSp>
        <p:nvGrpSpPr>
          <p:cNvPr id="2" name="Group 3"/>
          <p:cNvGrpSpPr>
            <a:grpSpLocks/>
          </p:cNvGrpSpPr>
          <p:nvPr/>
        </p:nvGrpSpPr>
        <p:grpSpPr bwMode="auto">
          <a:xfrm>
            <a:off x="1351360" y="997744"/>
            <a:ext cx="3944540" cy="3745706"/>
            <a:chOff x="190" y="674"/>
            <a:chExt cx="3589" cy="3146"/>
          </a:xfrm>
        </p:grpSpPr>
        <p:sp>
          <p:nvSpPr>
            <p:cNvPr id="386052" name="Text Box 4"/>
            <p:cNvSpPr txBox="1">
              <a:spLocks noChangeArrowheads="1"/>
            </p:cNvSpPr>
            <p:nvPr/>
          </p:nvSpPr>
          <p:spPr bwMode="auto">
            <a:xfrm>
              <a:off x="195" y="1808"/>
              <a:ext cx="1234" cy="252"/>
            </a:xfrm>
            <a:prstGeom prst="rect">
              <a:avLst/>
            </a:prstGeom>
            <a:noFill/>
            <a:ln w="9525" algn="ctr">
              <a:noFill/>
              <a:miter lim="800000"/>
              <a:headEnd/>
              <a:tailEnd/>
            </a:ln>
            <a:effectLst/>
          </p:spPr>
          <p:txBody>
            <a:bodyPr>
              <a:spAutoFit/>
            </a:bodyPr>
            <a:lstStyle/>
            <a:p>
              <a:pPr eaLnBrk="1" hangingPunct="1"/>
              <a:r>
                <a:rPr lang="mn-MN" sz="1350" b="1" dirty="0">
                  <a:latin typeface="Arial" pitchFamily="34" charset="0"/>
                </a:rPr>
                <a:t>Нууцлал</a:t>
              </a:r>
              <a:endParaRPr lang="en-US" sz="1350" b="1" dirty="0">
                <a:latin typeface="Arial" pitchFamily="34" charset="0"/>
              </a:endParaRPr>
            </a:p>
          </p:txBody>
        </p:sp>
        <p:sp>
          <p:nvSpPr>
            <p:cNvPr id="386053" name="Text Box 5"/>
            <p:cNvSpPr txBox="1">
              <a:spLocks noChangeArrowheads="1"/>
            </p:cNvSpPr>
            <p:nvPr/>
          </p:nvSpPr>
          <p:spPr bwMode="auto">
            <a:xfrm>
              <a:off x="192" y="2405"/>
              <a:ext cx="1237" cy="427"/>
            </a:xfrm>
            <a:prstGeom prst="rect">
              <a:avLst/>
            </a:prstGeom>
            <a:noFill/>
            <a:ln w="9525" algn="ctr">
              <a:noFill/>
              <a:miter lim="800000"/>
              <a:headEnd/>
              <a:tailEnd/>
            </a:ln>
            <a:effectLst/>
          </p:spPr>
          <p:txBody>
            <a:bodyPr>
              <a:spAutoFit/>
            </a:bodyPr>
            <a:lstStyle/>
            <a:p>
              <a:pPr eaLnBrk="1" hangingPunct="1"/>
              <a:r>
                <a:rPr lang="mn-MN" sz="1350" b="1" dirty="0">
                  <a:latin typeface="Arial" pitchFamily="34" charset="0"/>
                </a:rPr>
                <a:t>Бүрэн бүтэн</a:t>
              </a:r>
            </a:p>
            <a:p>
              <a:pPr eaLnBrk="1" hangingPunct="1"/>
              <a:r>
                <a:rPr lang="mn-MN" sz="1350" b="1" dirty="0">
                  <a:latin typeface="Arial" pitchFamily="34" charset="0"/>
                </a:rPr>
                <a:t>байдал</a:t>
              </a:r>
              <a:r>
                <a:rPr lang="en-US" sz="1350" b="1" dirty="0">
                  <a:latin typeface="Arial" pitchFamily="34" charset="0"/>
                </a:rPr>
                <a:t>          </a:t>
              </a:r>
            </a:p>
          </p:txBody>
        </p:sp>
        <p:sp>
          <p:nvSpPr>
            <p:cNvPr id="386054" name="Text Box 6"/>
            <p:cNvSpPr txBox="1">
              <a:spLocks noChangeArrowheads="1"/>
            </p:cNvSpPr>
            <p:nvPr/>
          </p:nvSpPr>
          <p:spPr bwMode="auto">
            <a:xfrm>
              <a:off x="195" y="3075"/>
              <a:ext cx="1282" cy="252"/>
            </a:xfrm>
            <a:prstGeom prst="rect">
              <a:avLst/>
            </a:prstGeom>
            <a:noFill/>
            <a:ln w="9525" algn="ctr">
              <a:noFill/>
              <a:miter lim="800000"/>
              <a:headEnd/>
              <a:tailEnd/>
            </a:ln>
            <a:effectLst/>
          </p:spPr>
          <p:txBody>
            <a:bodyPr>
              <a:spAutoFit/>
            </a:bodyPr>
            <a:lstStyle/>
            <a:p>
              <a:pPr eaLnBrk="1" hangingPunct="1"/>
              <a:r>
                <a:rPr lang="mn-MN" sz="1350" b="1" dirty="0">
                  <a:latin typeface="Arial" pitchFamily="34" charset="0"/>
                </a:rPr>
                <a:t>Үл татгалзах</a:t>
              </a:r>
              <a:endParaRPr lang="en-US" sz="1350" b="1" dirty="0">
                <a:latin typeface="Arial" pitchFamily="34" charset="0"/>
              </a:endParaRPr>
            </a:p>
          </p:txBody>
        </p:sp>
        <p:sp>
          <p:nvSpPr>
            <p:cNvPr id="386055" name="Rectangle 7" descr="10%"/>
            <p:cNvSpPr>
              <a:spLocks noChangeArrowheads="1"/>
            </p:cNvSpPr>
            <p:nvPr/>
          </p:nvSpPr>
          <p:spPr bwMode="auto">
            <a:xfrm>
              <a:off x="190" y="1084"/>
              <a:ext cx="891" cy="427"/>
            </a:xfrm>
            <a:prstGeom prst="rect">
              <a:avLst/>
            </a:prstGeom>
            <a:noFill/>
            <a:ln w="9525" algn="ctr">
              <a:noFill/>
              <a:miter lim="800000"/>
              <a:headEnd/>
              <a:tailEnd/>
            </a:ln>
            <a:effectLst/>
          </p:spPr>
          <p:txBody>
            <a:bodyPr wrap="none">
              <a:spAutoFit/>
            </a:bodyPr>
            <a:lstStyle/>
            <a:p>
              <a:pPr eaLnBrk="1" hangingPunct="1"/>
              <a:r>
                <a:rPr lang="mn-MN" sz="1350" b="1" dirty="0">
                  <a:latin typeface="Arial" pitchFamily="34" charset="0"/>
                </a:rPr>
                <a:t>Үнэн зөв </a:t>
              </a:r>
            </a:p>
            <a:p>
              <a:pPr eaLnBrk="1" hangingPunct="1"/>
              <a:r>
                <a:rPr lang="mn-MN" sz="1350" b="1" dirty="0">
                  <a:latin typeface="Arial" pitchFamily="34" charset="0"/>
                </a:rPr>
                <a:t>байдал</a:t>
              </a:r>
              <a:endParaRPr lang="en-US" sz="1350" b="1" dirty="0">
                <a:latin typeface="Arial" pitchFamily="34" charset="0"/>
              </a:endParaRPr>
            </a:p>
          </p:txBody>
        </p:sp>
        <p:grpSp>
          <p:nvGrpSpPr>
            <p:cNvPr id="3" name="Group 8"/>
            <p:cNvGrpSpPr>
              <a:grpSpLocks/>
            </p:cNvGrpSpPr>
            <p:nvPr/>
          </p:nvGrpSpPr>
          <p:grpSpPr bwMode="auto">
            <a:xfrm>
              <a:off x="1198" y="674"/>
              <a:ext cx="2581" cy="3146"/>
              <a:chOff x="1198" y="674"/>
              <a:chExt cx="2581" cy="3146"/>
            </a:xfrm>
          </p:grpSpPr>
          <p:sp>
            <p:nvSpPr>
              <p:cNvPr id="386057" name="Rectangle 9"/>
              <p:cNvSpPr>
                <a:spLocks noChangeArrowheads="1"/>
              </p:cNvSpPr>
              <p:nvPr/>
            </p:nvSpPr>
            <p:spPr bwMode="auto">
              <a:xfrm>
                <a:off x="1708" y="674"/>
                <a:ext cx="2071" cy="3146"/>
              </a:xfrm>
              <a:prstGeom prst="rect">
                <a:avLst/>
              </a:prstGeom>
              <a:solidFill>
                <a:srgbClr val="3366FF"/>
              </a:solidFill>
              <a:ln w="9525">
                <a:solidFill>
                  <a:srgbClr val="000000"/>
                </a:solidFill>
                <a:miter lim="800000"/>
                <a:headEnd/>
                <a:tailEnd/>
              </a:ln>
              <a:effectLst/>
            </p:spPr>
            <p:txBody>
              <a:bodyPr wrap="none"/>
              <a:lstStyle/>
              <a:p>
                <a:pPr algn="ctr" eaLnBrk="1" hangingPunct="1"/>
                <a:r>
                  <a:rPr lang="mn-MN" sz="1500" b="1" dirty="0">
                    <a:solidFill>
                      <a:schemeClr val="bg1"/>
                    </a:solidFill>
                    <a:latin typeface="Arial" pitchFamily="34" charset="0"/>
                  </a:rPr>
                  <a:t>Бодит ертөнц</a:t>
                </a:r>
                <a:endParaRPr lang="en-US" sz="1500" b="1" dirty="0">
                  <a:solidFill>
                    <a:schemeClr val="bg1"/>
                  </a:solidFill>
                  <a:latin typeface="Arial" pitchFamily="34" charset="0"/>
                </a:endParaRPr>
              </a:p>
              <a:p>
                <a:pPr algn="ctr" eaLnBrk="1" hangingPunct="1"/>
                <a:endParaRPr lang="en-US" sz="1500" dirty="0">
                  <a:latin typeface="Arial" pitchFamily="34" charset="0"/>
                </a:endParaRPr>
              </a:p>
            </p:txBody>
          </p:sp>
          <p:sp>
            <p:nvSpPr>
              <p:cNvPr id="386058" name="Text Box 10"/>
              <p:cNvSpPr txBox="1">
                <a:spLocks noChangeArrowheads="1"/>
              </p:cNvSpPr>
              <p:nvPr/>
            </p:nvSpPr>
            <p:spPr bwMode="auto">
              <a:xfrm>
                <a:off x="1842" y="1084"/>
                <a:ext cx="1858" cy="601"/>
              </a:xfrm>
              <a:prstGeom prst="rect">
                <a:avLst/>
              </a:prstGeom>
              <a:noFill/>
              <a:ln w="9525">
                <a:noFill/>
                <a:miter lim="800000"/>
                <a:headEnd/>
                <a:tailEnd/>
              </a:ln>
              <a:effectLst/>
            </p:spPr>
            <p:txBody>
              <a:bodyPr>
                <a:spAutoFit/>
              </a:bodyPr>
              <a:lstStyle/>
              <a:p>
                <a:pPr eaLnBrk="1" hangingPunct="1"/>
                <a:r>
                  <a:rPr lang="mn-MN" sz="1350" b="1" dirty="0">
                    <a:solidFill>
                      <a:schemeClr val="bg1"/>
                    </a:solidFill>
                    <a:latin typeface="Arial" pitchFamily="34" charset="0"/>
                  </a:rPr>
                  <a:t>Нотариат,  Биетээр, Зураг, баримт бичиг г.м</a:t>
                </a:r>
                <a:endParaRPr lang="en-US" sz="1350" b="1" dirty="0">
                  <a:solidFill>
                    <a:schemeClr val="bg1"/>
                  </a:solidFill>
                  <a:latin typeface="Arial" pitchFamily="34" charset="0"/>
                </a:endParaRPr>
              </a:p>
            </p:txBody>
          </p:sp>
          <p:sp>
            <p:nvSpPr>
              <p:cNvPr id="386059" name="Text Box 11"/>
              <p:cNvSpPr txBox="1">
                <a:spLocks noChangeArrowheads="1"/>
              </p:cNvSpPr>
              <p:nvPr/>
            </p:nvSpPr>
            <p:spPr bwMode="auto">
              <a:xfrm>
                <a:off x="1821" y="1725"/>
                <a:ext cx="1861" cy="252"/>
              </a:xfrm>
              <a:prstGeom prst="rect">
                <a:avLst/>
              </a:prstGeom>
              <a:noFill/>
              <a:ln w="9525" algn="ctr">
                <a:noFill/>
                <a:miter lim="800000"/>
                <a:headEnd/>
                <a:tailEnd/>
              </a:ln>
              <a:effectLst/>
            </p:spPr>
            <p:txBody>
              <a:bodyPr>
                <a:spAutoFit/>
              </a:bodyPr>
              <a:lstStyle/>
              <a:p>
                <a:pPr eaLnBrk="1" hangingPunct="1"/>
                <a:r>
                  <a:rPr lang="en-US" sz="1350" b="1">
                    <a:solidFill>
                      <a:schemeClr val="bg1"/>
                    </a:solidFill>
                    <a:latin typeface="Arial" pitchFamily="34" charset="0"/>
                  </a:rPr>
                  <a:t>     </a:t>
                </a:r>
              </a:p>
            </p:txBody>
          </p:sp>
          <p:sp>
            <p:nvSpPr>
              <p:cNvPr id="386060" name="Text Box 12"/>
              <p:cNvSpPr txBox="1">
                <a:spLocks noChangeArrowheads="1"/>
              </p:cNvSpPr>
              <p:nvPr/>
            </p:nvSpPr>
            <p:spPr bwMode="auto">
              <a:xfrm>
                <a:off x="1826" y="2284"/>
                <a:ext cx="1865" cy="601"/>
              </a:xfrm>
              <a:prstGeom prst="rect">
                <a:avLst/>
              </a:prstGeom>
              <a:noFill/>
              <a:ln w="9525" algn="ctr">
                <a:noFill/>
                <a:miter lim="800000"/>
                <a:headEnd/>
                <a:tailEnd/>
              </a:ln>
              <a:effectLst/>
            </p:spPr>
            <p:txBody>
              <a:bodyPr>
                <a:spAutoFit/>
              </a:bodyPr>
              <a:lstStyle/>
              <a:p>
                <a:pPr eaLnBrk="1" hangingPunct="1"/>
                <a:r>
                  <a:rPr lang="mn-MN" sz="1350" b="1" dirty="0">
                    <a:solidFill>
                      <a:schemeClr val="bg1"/>
                    </a:solidFill>
                    <a:latin typeface="Arial" pitchFamily="34" charset="0"/>
                  </a:rPr>
                  <a:t>Гарын үсэг, бар код, Усан хээ, лацадсан захиа, нууцын тэмдэг</a:t>
                </a:r>
                <a:endParaRPr lang="en-US" sz="1350" b="1" dirty="0">
                  <a:solidFill>
                    <a:schemeClr val="bg1"/>
                  </a:solidFill>
                  <a:latin typeface="Arial" pitchFamily="34" charset="0"/>
                </a:endParaRPr>
              </a:p>
            </p:txBody>
          </p:sp>
          <p:sp>
            <p:nvSpPr>
              <p:cNvPr id="386061" name="Text Box 13"/>
              <p:cNvSpPr txBox="1">
                <a:spLocks noChangeArrowheads="1"/>
              </p:cNvSpPr>
              <p:nvPr/>
            </p:nvSpPr>
            <p:spPr bwMode="auto">
              <a:xfrm>
                <a:off x="1829" y="2972"/>
                <a:ext cx="1862" cy="601"/>
              </a:xfrm>
              <a:prstGeom prst="rect">
                <a:avLst/>
              </a:prstGeom>
              <a:noFill/>
              <a:ln w="9525" algn="ctr">
                <a:noFill/>
                <a:miter lim="800000"/>
                <a:headEnd/>
                <a:tailEnd/>
              </a:ln>
              <a:effectLst/>
            </p:spPr>
            <p:txBody>
              <a:bodyPr>
                <a:spAutoFit/>
              </a:bodyPr>
              <a:lstStyle/>
              <a:p>
                <a:pPr eaLnBrk="1" hangingPunct="1"/>
                <a:r>
                  <a:rPr lang="mn-MN" sz="1350" b="1" dirty="0">
                    <a:solidFill>
                      <a:schemeClr val="bg1"/>
                    </a:solidFill>
                    <a:latin typeface="Arial" pitchFamily="34" charset="0"/>
                  </a:rPr>
                  <a:t>Батагаажуулсан гарын үсэг, хүлээн авсан гарын үсэг</a:t>
                </a:r>
                <a:endParaRPr lang="en-US" sz="1350" b="1" dirty="0">
                  <a:solidFill>
                    <a:schemeClr val="bg1"/>
                  </a:solidFill>
                  <a:latin typeface="Arial" pitchFamily="34" charset="0"/>
                </a:endParaRPr>
              </a:p>
            </p:txBody>
          </p:sp>
          <p:sp>
            <p:nvSpPr>
              <p:cNvPr id="386062" name="Line 14"/>
              <p:cNvSpPr>
                <a:spLocks noChangeShapeType="1"/>
              </p:cNvSpPr>
              <p:nvPr/>
            </p:nvSpPr>
            <p:spPr bwMode="auto">
              <a:xfrm>
                <a:off x="1274" y="1325"/>
                <a:ext cx="421" cy="0"/>
              </a:xfrm>
              <a:prstGeom prst="line">
                <a:avLst/>
              </a:prstGeom>
              <a:noFill/>
              <a:ln w="28575">
                <a:solidFill>
                  <a:srgbClr val="A50021"/>
                </a:solidFill>
                <a:miter lim="800000"/>
                <a:headEnd/>
                <a:tailEnd type="arrow" w="med" len="med"/>
              </a:ln>
              <a:effectLst/>
            </p:spPr>
            <p:txBody>
              <a:bodyPr wrap="none"/>
              <a:lstStyle/>
              <a:p>
                <a:endParaRPr lang="en-US" sz="1350"/>
              </a:p>
            </p:txBody>
          </p:sp>
          <p:sp>
            <p:nvSpPr>
              <p:cNvPr id="386063" name="Line 15"/>
              <p:cNvSpPr>
                <a:spLocks noChangeShapeType="1"/>
              </p:cNvSpPr>
              <p:nvPr/>
            </p:nvSpPr>
            <p:spPr bwMode="auto">
              <a:xfrm flipV="1">
                <a:off x="1234" y="1934"/>
                <a:ext cx="450" cy="0"/>
              </a:xfrm>
              <a:prstGeom prst="line">
                <a:avLst/>
              </a:prstGeom>
              <a:noFill/>
              <a:ln w="28575">
                <a:solidFill>
                  <a:srgbClr val="A50021"/>
                </a:solidFill>
                <a:miter lim="800000"/>
                <a:headEnd/>
                <a:tailEnd type="arrow" w="med" len="med"/>
              </a:ln>
              <a:effectLst/>
            </p:spPr>
            <p:txBody>
              <a:bodyPr wrap="none"/>
              <a:lstStyle/>
              <a:p>
                <a:endParaRPr lang="en-US" sz="1350"/>
              </a:p>
            </p:txBody>
          </p:sp>
          <p:sp>
            <p:nvSpPr>
              <p:cNvPr id="386064" name="Line 16"/>
              <p:cNvSpPr>
                <a:spLocks noChangeShapeType="1"/>
              </p:cNvSpPr>
              <p:nvPr/>
            </p:nvSpPr>
            <p:spPr bwMode="auto">
              <a:xfrm>
                <a:off x="1198" y="2645"/>
                <a:ext cx="485" cy="0"/>
              </a:xfrm>
              <a:prstGeom prst="line">
                <a:avLst/>
              </a:prstGeom>
              <a:noFill/>
              <a:ln w="28575">
                <a:solidFill>
                  <a:srgbClr val="A50021"/>
                </a:solidFill>
                <a:miter lim="800000"/>
                <a:headEnd/>
                <a:tailEnd type="arrow" w="med" len="med"/>
              </a:ln>
              <a:effectLst/>
            </p:spPr>
            <p:txBody>
              <a:bodyPr wrap="none"/>
              <a:lstStyle/>
              <a:p>
                <a:endParaRPr lang="en-US" sz="1350"/>
              </a:p>
            </p:txBody>
          </p:sp>
          <p:sp>
            <p:nvSpPr>
              <p:cNvPr id="386065" name="Line 17"/>
              <p:cNvSpPr>
                <a:spLocks noChangeShapeType="1"/>
              </p:cNvSpPr>
              <p:nvPr/>
            </p:nvSpPr>
            <p:spPr bwMode="auto">
              <a:xfrm flipV="1">
                <a:off x="1435" y="3203"/>
                <a:ext cx="292" cy="4"/>
              </a:xfrm>
              <a:prstGeom prst="line">
                <a:avLst/>
              </a:prstGeom>
              <a:noFill/>
              <a:ln w="28575">
                <a:solidFill>
                  <a:srgbClr val="A50021"/>
                </a:solidFill>
                <a:miter lim="800000"/>
                <a:headEnd/>
                <a:tailEnd type="arrow" w="med" len="med"/>
              </a:ln>
              <a:effectLst/>
            </p:spPr>
            <p:txBody>
              <a:bodyPr wrap="none"/>
              <a:lstStyle/>
              <a:p>
                <a:endParaRPr lang="en-US" sz="1350"/>
              </a:p>
            </p:txBody>
          </p:sp>
          <p:sp>
            <p:nvSpPr>
              <p:cNvPr id="386066" name="Rectangle 18" descr="10%"/>
              <p:cNvSpPr>
                <a:spLocks noChangeArrowheads="1"/>
              </p:cNvSpPr>
              <p:nvPr/>
            </p:nvSpPr>
            <p:spPr bwMode="auto">
              <a:xfrm>
                <a:off x="1815" y="1805"/>
                <a:ext cx="1904" cy="252"/>
              </a:xfrm>
              <a:prstGeom prst="rect">
                <a:avLst/>
              </a:prstGeom>
              <a:noFill/>
              <a:ln w="9525" algn="ctr">
                <a:noFill/>
                <a:miter lim="800000"/>
                <a:headEnd/>
                <a:tailEnd/>
              </a:ln>
              <a:effectLst/>
            </p:spPr>
            <p:txBody>
              <a:bodyPr wrap="none">
                <a:spAutoFit/>
              </a:bodyPr>
              <a:lstStyle/>
              <a:p>
                <a:pPr algn="ctr" eaLnBrk="1" hangingPunct="1"/>
                <a:r>
                  <a:rPr lang="mn-MN" sz="1350" b="1" dirty="0">
                    <a:solidFill>
                      <a:schemeClr val="bg1"/>
                    </a:solidFill>
                    <a:latin typeface="Arial" pitchFamily="34" charset="0"/>
                  </a:rPr>
                  <a:t>Дугтуй, лац</a:t>
                </a:r>
                <a:r>
                  <a:rPr lang="en-US" sz="1350" dirty="0">
                    <a:latin typeface="Arial" pitchFamily="34" charset="0"/>
                  </a:rPr>
                  <a:t>                   </a:t>
                </a:r>
              </a:p>
            </p:txBody>
          </p:sp>
        </p:grpSp>
      </p:grpSp>
      <p:grpSp>
        <p:nvGrpSpPr>
          <p:cNvPr id="4" name="Group 19"/>
          <p:cNvGrpSpPr>
            <a:grpSpLocks/>
          </p:cNvGrpSpPr>
          <p:nvPr/>
        </p:nvGrpSpPr>
        <p:grpSpPr bwMode="auto">
          <a:xfrm>
            <a:off x="5283994" y="995363"/>
            <a:ext cx="2436019" cy="3744516"/>
            <a:chOff x="3768" y="672"/>
            <a:chExt cx="2216" cy="3145"/>
          </a:xfrm>
        </p:grpSpPr>
        <p:grpSp>
          <p:nvGrpSpPr>
            <p:cNvPr id="5" name="Group 20"/>
            <p:cNvGrpSpPr>
              <a:grpSpLocks/>
            </p:cNvGrpSpPr>
            <p:nvPr/>
          </p:nvGrpSpPr>
          <p:grpSpPr bwMode="auto">
            <a:xfrm>
              <a:off x="3768" y="672"/>
              <a:ext cx="2216" cy="3145"/>
              <a:chOff x="3768" y="672"/>
              <a:chExt cx="2216" cy="3145"/>
            </a:xfrm>
          </p:grpSpPr>
          <p:grpSp>
            <p:nvGrpSpPr>
              <p:cNvPr id="6" name="Group 21"/>
              <p:cNvGrpSpPr>
                <a:grpSpLocks/>
              </p:cNvGrpSpPr>
              <p:nvPr/>
            </p:nvGrpSpPr>
            <p:grpSpPr bwMode="auto">
              <a:xfrm>
                <a:off x="3768" y="672"/>
                <a:ext cx="2212" cy="3145"/>
                <a:chOff x="3768" y="672"/>
                <a:chExt cx="2212" cy="3145"/>
              </a:xfrm>
            </p:grpSpPr>
            <p:sp>
              <p:nvSpPr>
                <p:cNvPr id="386070" name="Rectangle 22"/>
                <p:cNvSpPr>
                  <a:spLocks noChangeArrowheads="1"/>
                </p:cNvSpPr>
                <p:nvPr/>
              </p:nvSpPr>
              <p:spPr bwMode="auto">
                <a:xfrm>
                  <a:off x="4128" y="672"/>
                  <a:ext cx="1852" cy="3145"/>
                </a:xfrm>
                <a:prstGeom prst="rect">
                  <a:avLst/>
                </a:prstGeom>
                <a:solidFill>
                  <a:srgbClr val="000080"/>
                </a:solidFill>
                <a:ln w="9525">
                  <a:solidFill>
                    <a:srgbClr val="000000"/>
                  </a:solidFill>
                  <a:miter lim="800000"/>
                  <a:headEnd/>
                  <a:tailEnd/>
                </a:ln>
                <a:effectLst/>
              </p:spPr>
              <p:txBody>
                <a:bodyPr wrap="none"/>
                <a:lstStyle/>
                <a:p>
                  <a:pPr eaLnBrk="1" hangingPunct="1"/>
                  <a:r>
                    <a:rPr lang="mn-MN" sz="1500" b="1" dirty="0">
                      <a:solidFill>
                        <a:schemeClr val="bg1"/>
                      </a:solidFill>
                      <a:latin typeface="Arial" pitchFamily="34" charset="0"/>
                    </a:rPr>
                    <a:t>Цахим ертөнц</a:t>
                  </a:r>
                  <a:endParaRPr lang="en-US" sz="1500" b="1" dirty="0">
                    <a:solidFill>
                      <a:schemeClr val="bg1"/>
                    </a:solidFill>
                    <a:latin typeface="Arial" pitchFamily="34" charset="0"/>
                  </a:endParaRPr>
                </a:p>
              </p:txBody>
            </p:sp>
            <p:sp>
              <p:nvSpPr>
                <p:cNvPr id="386071" name="Line 23"/>
                <p:cNvSpPr>
                  <a:spLocks noChangeShapeType="1"/>
                </p:cNvSpPr>
                <p:nvPr/>
              </p:nvSpPr>
              <p:spPr bwMode="auto">
                <a:xfrm>
                  <a:off x="3768" y="1344"/>
                  <a:ext cx="340" cy="0"/>
                </a:xfrm>
                <a:prstGeom prst="line">
                  <a:avLst/>
                </a:prstGeom>
                <a:noFill/>
                <a:ln w="28575">
                  <a:solidFill>
                    <a:srgbClr val="A50021"/>
                  </a:solidFill>
                  <a:miter lim="800000"/>
                  <a:headEnd/>
                  <a:tailEnd type="arrow" w="med" len="med"/>
                </a:ln>
                <a:effectLst/>
              </p:spPr>
              <p:txBody>
                <a:bodyPr wrap="none"/>
                <a:lstStyle/>
                <a:p>
                  <a:endParaRPr lang="en-US" sz="1350"/>
                </a:p>
              </p:txBody>
            </p:sp>
            <p:sp>
              <p:nvSpPr>
                <p:cNvPr id="386072" name="Line 24"/>
                <p:cNvSpPr>
                  <a:spLocks noChangeShapeType="1"/>
                </p:cNvSpPr>
                <p:nvPr/>
              </p:nvSpPr>
              <p:spPr bwMode="auto">
                <a:xfrm>
                  <a:off x="3769" y="1903"/>
                  <a:ext cx="340" cy="0"/>
                </a:xfrm>
                <a:prstGeom prst="line">
                  <a:avLst/>
                </a:prstGeom>
                <a:noFill/>
                <a:ln w="28575">
                  <a:solidFill>
                    <a:srgbClr val="A50021"/>
                  </a:solidFill>
                  <a:miter lim="800000"/>
                  <a:headEnd/>
                  <a:tailEnd type="arrow" w="med" len="med"/>
                </a:ln>
                <a:effectLst/>
              </p:spPr>
              <p:txBody>
                <a:bodyPr wrap="none"/>
                <a:lstStyle/>
                <a:p>
                  <a:endParaRPr lang="en-US" sz="1350"/>
                </a:p>
              </p:txBody>
            </p:sp>
            <p:sp>
              <p:nvSpPr>
                <p:cNvPr id="386073" name="Line 25"/>
                <p:cNvSpPr>
                  <a:spLocks noChangeShapeType="1"/>
                </p:cNvSpPr>
                <p:nvPr/>
              </p:nvSpPr>
              <p:spPr bwMode="auto">
                <a:xfrm>
                  <a:off x="3769" y="2623"/>
                  <a:ext cx="340" cy="0"/>
                </a:xfrm>
                <a:prstGeom prst="line">
                  <a:avLst/>
                </a:prstGeom>
                <a:noFill/>
                <a:ln w="28575">
                  <a:solidFill>
                    <a:srgbClr val="A50021"/>
                  </a:solidFill>
                  <a:miter lim="800000"/>
                  <a:headEnd/>
                  <a:tailEnd type="arrow" w="med" len="med"/>
                </a:ln>
                <a:effectLst/>
              </p:spPr>
              <p:txBody>
                <a:bodyPr wrap="none"/>
                <a:lstStyle/>
                <a:p>
                  <a:endParaRPr lang="en-US" sz="1350"/>
                </a:p>
              </p:txBody>
            </p:sp>
            <p:sp>
              <p:nvSpPr>
                <p:cNvPr id="386074" name="Line 26"/>
                <p:cNvSpPr>
                  <a:spLocks noChangeShapeType="1"/>
                </p:cNvSpPr>
                <p:nvPr/>
              </p:nvSpPr>
              <p:spPr bwMode="auto">
                <a:xfrm>
                  <a:off x="3770" y="3155"/>
                  <a:ext cx="340" cy="0"/>
                </a:xfrm>
                <a:prstGeom prst="line">
                  <a:avLst/>
                </a:prstGeom>
                <a:noFill/>
                <a:ln w="28575">
                  <a:solidFill>
                    <a:srgbClr val="A50021"/>
                  </a:solidFill>
                  <a:miter lim="800000"/>
                  <a:headEnd/>
                  <a:tailEnd type="arrow" w="med" len="med"/>
                </a:ln>
                <a:effectLst/>
              </p:spPr>
              <p:txBody>
                <a:bodyPr wrap="none"/>
                <a:lstStyle/>
                <a:p>
                  <a:endParaRPr lang="en-US" sz="1350"/>
                </a:p>
              </p:txBody>
            </p:sp>
          </p:grpSp>
          <p:sp>
            <p:nvSpPr>
              <p:cNvPr id="386075" name="Text Box 27"/>
              <p:cNvSpPr txBox="1">
                <a:spLocks noChangeArrowheads="1"/>
              </p:cNvSpPr>
              <p:nvPr/>
            </p:nvSpPr>
            <p:spPr bwMode="auto">
              <a:xfrm>
                <a:off x="4168" y="1748"/>
                <a:ext cx="1726" cy="252"/>
              </a:xfrm>
              <a:prstGeom prst="rect">
                <a:avLst/>
              </a:prstGeom>
              <a:noFill/>
              <a:ln w="9525" algn="ctr">
                <a:noFill/>
                <a:miter lim="800000"/>
                <a:headEnd/>
                <a:tailEnd/>
              </a:ln>
              <a:effectLst/>
            </p:spPr>
            <p:txBody>
              <a:bodyPr>
                <a:spAutoFit/>
              </a:bodyPr>
              <a:lstStyle/>
              <a:p>
                <a:pPr eaLnBrk="1" hangingPunct="1"/>
                <a:endParaRPr lang="en-US" sz="1350" b="1">
                  <a:solidFill>
                    <a:schemeClr val="bg1"/>
                  </a:solidFill>
                  <a:latin typeface="Arial" pitchFamily="34" charset="0"/>
                </a:endParaRPr>
              </a:p>
            </p:txBody>
          </p:sp>
          <p:sp>
            <p:nvSpPr>
              <p:cNvPr id="386076" name="Text Box 28"/>
              <p:cNvSpPr txBox="1">
                <a:spLocks noChangeArrowheads="1"/>
              </p:cNvSpPr>
              <p:nvPr/>
            </p:nvSpPr>
            <p:spPr bwMode="auto">
              <a:xfrm>
                <a:off x="4253" y="3032"/>
                <a:ext cx="1731" cy="427"/>
              </a:xfrm>
              <a:prstGeom prst="rect">
                <a:avLst/>
              </a:prstGeom>
              <a:noFill/>
              <a:ln w="9525" algn="ctr">
                <a:noFill/>
                <a:miter lim="800000"/>
                <a:headEnd/>
                <a:tailEnd/>
              </a:ln>
              <a:effectLst/>
            </p:spPr>
            <p:txBody>
              <a:bodyPr>
                <a:spAutoFit/>
              </a:bodyPr>
              <a:lstStyle/>
              <a:p>
                <a:pPr eaLnBrk="1" hangingPunct="1"/>
                <a:r>
                  <a:rPr lang="mn-MN" sz="1350" b="1" dirty="0">
                    <a:solidFill>
                      <a:schemeClr val="bg1"/>
                    </a:solidFill>
                    <a:latin typeface="Arial" pitchFamily="34" charset="0"/>
                  </a:rPr>
                  <a:t>Тоон гарын үсэг</a:t>
                </a:r>
                <a:endParaRPr lang="en-US" sz="1350" b="1" dirty="0">
                  <a:solidFill>
                    <a:schemeClr val="bg1"/>
                  </a:solidFill>
                  <a:latin typeface="Arial" pitchFamily="34" charset="0"/>
                </a:endParaRPr>
              </a:p>
              <a:p>
                <a:pPr eaLnBrk="1" hangingPunct="1"/>
                <a:endParaRPr lang="en-US" sz="1350" b="1" dirty="0">
                  <a:solidFill>
                    <a:schemeClr val="bg1"/>
                  </a:solidFill>
                  <a:latin typeface="Arial" pitchFamily="34" charset="0"/>
                </a:endParaRPr>
              </a:p>
            </p:txBody>
          </p:sp>
          <p:sp>
            <p:nvSpPr>
              <p:cNvPr id="386077" name="Text Box 29"/>
              <p:cNvSpPr txBox="1">
                <a:spLocks noChangeArrowheads="1"/>
              </p:cNvSpPr>
              <p:nvPr/>
            </p:nvSpPr>
            <p:spPr bwMode="auto">
              <a:xfrm>
                <a:off x="4217" y="2437"/>
                <a:ext cx="1731" cy="252"/>
              </a:xfrm>
              <a:prstGeom prst="rect">
                <a:avLst/>
              </a:prstGeom>
              <a:noFill/>
              <a:ln w="9525" algn="ctr">
                <a:noFill/>
                <a:miter lim="800000"/>
                <a:headEnd/>
                <a:tailEnd/>
              </a:ln>
              <a:effectLst/>
            </p:spPr>
            <p:txBody>
              <a:bodyPr>
                <a:spAutoFit/>
              </a:bodyPr>
              <a:lstStyle/>
              <a:p>
                <a:pPr eaLnBrk="1" hangingPunct="1"/>
                <a:r>
                  <a:rPr lang="mn-MN" sz="1350" b="1" dirty="0">
                    <a:solidFill>
                      <a:schemeClr val="bg1"/>
                    </a:solidFill>
                    <a:latin typeface="Arial" pitchFamily="34" charset="0"/>
                  </a:rPr>
                  <a:t>Тоон гарын үсэг</a:t>
                </a:r>
                <a:endParaRPr lang="en-US" sz="1350" b="1" dirty="0">
                  <a:solidFill>
                    <a:schemeClr val="bg1"/>
                  </a:solidFill>
                  <a:latin typeface="Arial" pitchFamily="34" charset="0"/>
                </a:endParaRPr>
              </a:p>
            </p:txBody>
          </p:sp>
          <p:sp>
            <p:nvSpPr>
              <p:cNvPr id="386078" name="Text Box 30"/>
              <p:cNvSpPr txBox="1">
                <a:spLocks noChangeArrowheads="1"/>
              </p:cNvSpPr>
              <p:nvPr/>
            </p:nvSpPr>
            <p:spPr bwMode="auto">
              <a:xfrm>
                <a:off x="4179" y="1220"/>
                <a:ext cx="1724" cy="252"/>
              </a:xfrm>
              <a:prstGeom prst="rect">
                <a:avLst/>
              </a:prstGeom>
              <a:noFill/>
              <a:ln w="9525">
                <a:noFill/>
                <a:miter lim="800000"/>
                <a:headEnd/>
                <a:tailEnd/>
              </a:ln>
              <a:effectLst/>
            </p:spPr>
            <p:txBody>
              <a:bodyPr>
                <a:spAutoFit/>
              </a:bodyPr>
              <a:lstStyle/>
              <a:p>
                <a:pPr eaLnBrk="1" hangingPunct="1"/>
                <a:r>
                  <a:rPr lang="mn-MN" sz="1350" b="1" dirty="0">
                    <a:solidFill>
                      <a:schemeClr val="bg1"/>
                    </a:solidFill>
                    <a:latin typeface="Arial" pitchFamily="34" charset="0"/>
                  </a:rPr>
                  <a:t>Тоон гарын үсэг</a:t>
                </a:r>
                <a:endParaRPr lang="en-US" sz="1350" b="1" dirty="0">
                  <a:solidFill>
                    <a:schemeClr val="bg1"/>
                  </a:solidFill>
                  <a:latin typeface="Arial" pitchFamily="34" charset="0"/>
                </a:endParaRPr>
              </a:p>
            </p:txBody>
          </p:sp>
        </p:grpSp>
        <p:sp>
          <p:nvSpPr>
            <p:cNvPr id="386079" name="Rectangle 31" descr="10%"/>
            <p:cNvSpPr>
              <a:spLocks noChangeArrowheads="1"/>
            </p:cNvSpPr>
            <p:nvPr/>
          </p:nvSpPr>
          <p:spPr bwMode="auto">
            <a:xfrm>
              <a:off x="4200" y="1787"/>
              <a:ext cx="1060" cy="252"/>
            </a:xfrm>
            <a:prstGeom prst="rect">
              <a:avLst/>
            </a:prstGeom>
            <a:noFill/>
            <a:ln w="9525" algn="ctr">
              <a:noFill/>
              <a:miter lim="800000"/>
              <a:headEnd/>
              <a:tailEnd/>
            </a:ln>
            <a:effectLst/>
          </p:spPr>
          <p:txBody>
            <a:bodyPr wrap="none">
              <a:spAutoFit/>
            </a:bodyPr>
            <a:lstStyle/>
            <a:p>
              <a:pPr algn="ctr" eaLnBrk="1" hangingPunct="1"/>
              <a:r>
                <a:rPr lang="mn-MN" sz="1350" b="1" dirty="0">
                  <a:solidFill>
                    <a:schemeClr val="bg1"/>
                  </a:solidFill>
                  <a:latin typeface="Arial" pitchFamily="34" charset="0"/>
                </a:rPr>
                <a:t>Шифрлэлт</a:t>
              </a:r>
              <a:r>
                <a:rPr lang="en-US" sz="1350" dirty="0">
                  <a:latin typeface="Arial" pitchFamily="34" charset="0"/>
                </a:rPr>
                <a:t>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2A86-1D79-47B3-B538-BFA5407F8110}"/>
              </a:ext>
            </a:extLst>
          </p:cNvPr>
          <p:cNvSpPr>
            <a:spLocks noGrp="1"/>
          </p:cNvSpPr>
          <p:nvPr>
            <p:ph type="title"/>
          </p:nvPr>
        </p:nvSpPr>
        <p:spPr>
          <a:xfrm>
            <a:off x="1212490" y="128470"/>
            <a:ext cx="7329840" cy="725349"/>
          </a:xfrm>
        </p:spPr>
        <p:txBody>
          <a:bodyPr>
            <a:normAutofit fontScale="90000"/>
          </a:bodyPr>
          <a:lstStyle/>
          <a:p>
            <a:pPr algn="ctr"/>
            <a:r>
              <a:rPr lang="mn-MN" dirty="0"/>
              <a:t>Тоон гарын үсэг зурсан болон шифрлэсэн файлыг шалгах, тайлах</a:t>
            </a:r>
            <a:endParaRPr lang="en-US" dirty="0"/>
          </a:p>
        </p:txBody>
      </p:sp>
      <p:sp>
        <p:nvSpPr>
          <p:cNvPr id="6" name="Content Placeholder 5">
            <a:extLst>
              <a:ext uri="{FF2B5EF4-FFF2-40B4-BE49-F238E27FC236}">
                <a16:creationId xmlns:a16="http://schemas.microsoft.com/office/drawing/2014/main" id="{4A34FCE5-4E31-44AF-BAA6-ED488B84F8E4}"/>
              </a:ext>
            </a:extLst>
          </p:cNvPr>
          <p:cNvSpPr>
            <a:spLocks noGrp="1"/>
          </p:cNvSpPr>
          <p:nvPr>
            <p:ph idx="1"/>
          </p:nvPr>
        </p:nvSpPr>
        <p:spPr>
          <a:xfrm>
            <a:off x="3503064" y="891995"/>
            <a:ext cx="5497381" cy="4123035"/>
          </a:xfrm>
        </p:spPr>
        <p:txBody>
          <a:bodyPr>
            <a:normAutofit fontScale="70000" lnSpcReduction="20000"/>
          </a:bodyPr>
          <a:lstStyle/>
          <a:p>
            <a:r>
              <a:rPr lang="mn-MN" dirty="0"/>
              <a:t>Шифрлэсэн баримт бичигийг дараах аргуудаа задлан тайлж болно. </a:t>
            </a:r>
          </a:p>
          <a:p>
            <a:pPr lvl="1"/>
            <a:r>
              <a:rPr lang="mn-MN" dirty="0"/>
              <a:t>Үндсэн цонх дахь </a:t>
            </a:r>
            <a:r>
              <a:rPr lang="en-US" dirty="0"/>
              <a:t>"verify" </a:t>
            </a:r>
            <a:r>
              <a:rPr lang="mn-MN" dirty="0"/>
              <a:t>товчийг дарах</a:t>
            </a:r>
            <a:r>
              <a:rPr lang="en-US" dirty="0"/>
              <a:t>; </a:t>
            </a:r>
            <a:endParaRPr lang="mn-MN" dirty="0"/>
          </a:p>
          <a:p>
            <a:pPr lvl="1"/>
            <a:r>
              <a:rPr lang="mn-MN" dirty="0"/>
              <a:t>Файлын цэсээс </a:t>
            </a:r>
            <a:r>
              <a:rPr lang="en-US" dirty="0"/>
              <a:t>"verify" </a:t>
            </a:r>
            <a:r>
              <a:rPr lang="mn-MN" dirty="0"/>
              <a:t>хийх зүйлээ сонгох</a:t>
            </a:r>
            <a:r>
              <a:rPr lang="en-US" dirty="0"/>
              <a:t>; </a:t>
            </a:r>
            <a:endParaRPr lang="mn-MN" dirty="0"/>
          </a:p>
          <a:p>
            <a:pPr lvl="1"/>
            <a:r>
              <a:rPr lang="en-US" dirty="0"/>
              <a:t>"Drag and drop“</a:t>
            </a:r>
            <a:r>
              <a:rPr lang="mn-MN" dirty="0"/>
              <a:t> буюу файлаа зорилтот талбарт чирж оруулах</a:t>
            </a:r>
            <a:r>
              <a:rPr lang="en-US" dirty="0"/>
              <a:t>. </a:t>
            </a:r>
            <a:endParaRPr lang="mn-MN" dirty="0"/>
          </a:p>
          <a:p>
            <a:pPr lvl="1"/>
            <a:r>
              <a:rPr lang="mn-MN" dirty="0"/>
              <a:t>Баримт бичиг дээрээ 2 удаа хурдан товших</a:t>
            </a:r>
            <a:r>
              <a:rPr lang="en-US" dirty="0"/>
              <a:t>. </a:t>
            </a:r>
            <a:endParaRPr lang="mn-MN" dirty="0"/>
          </a:p>
          <a:p>
            <a:r>
              <a:rPr lang="mn-MN" dirty="0"/>
              <a:t>Үүний дараа токеноо залгаад зохих цэсээс </a:t>
            </a:r>
            <a:r>
              <a:rPr lang="en-US" dirty="0"/>
              <a:t>“decrypt with File Protector" </a:t>
            </a:r>
            <a:r>
              <a:rPr lang="mn-MN" dirty="0"/>
              <a:t>олж дарна.</a:t>
            </a:r>
          </a:p>
          <a:p>
            <a:r>
              <a:rPr lang="mn-MN" dirty="0"/>
              <a:t>Зөв хувийн түлхүүр сонгосон бол зүүн талын доод цонх гарч ирнэ. Хэрэв хамаарах хувийн түлхүүр олдоогүй бол зүүн дээд цонх гарч ирнэ.</a:t>
            </a:r>
            <a:endParaRPr lang="en-US" dirty="0"/>
          </a:p>
        </p:txBody>
      </p:sp>
      <p:pic>
        <p:nvPicPr>
          <p:cNvPr id="7" name="Picture 6">
            <a:extLst>
              <a:ext uri="{FF2B5EF4-FFF2-40B4-BE49-F238E27FC236}">
                <a16:creationId xmlns:a16="http://schemas.microsoft.com/office/drawing/2014/main" id="{DCFA2223-5140-4C61-80D4-77A5D0C6E958}"/>
              </a:ext>
            </a:extLst>
          </p:cNvPr>
          <p:cNvPicPr>
            <a:picLocks noChangeAspect="1"/>
          </p:cNvPicPr>
          <p:nvPr/>
        </p:nvPicPr>
        <p:blipFill>
          <a:blip r:embed="rId2"/>
          <a:stretch>
            <a:fillRect/>
          </a:stretch>
        </p:blipFill>
        <p:spPr>
          <a:xfrm>
            <a:off x="601670" y="1060229"/>
            <a:ext cx="2495568" cy="1028708"/>
          </a:xfrm>
          <a:prstGeom prst="rect">
            <a:avLst/>
          </a:prstGeom>
        </p:spPr>
      </p:pic>
      <p:pic>
        <p:nvPicPr>
          <p:cNvPr id="8" name="Picture 7">
            <a:extLst>
              <a:ext uri="{FF2B5EF4-FFF2-40B4-BE49-F238E27FC236}">
                <a16:creationId xmlns:a16="http://schemas.microsoft.com/office/drawing/2014/main" id="{09EBC7E8-E22D-47DC-9637-A95FAECB36BA}"/>
              </a:ext>
            </a:extLst>
          </p:cNvPr>
          <p:cNvPicPr>
            <a:picLocks noChangeAspect="1"/>
          </p:cNvPicPr>
          <p:nvPr/>
        </p:nvPicPr>
        <p:blipFill>
          <a:blip r:embed="rId3"/>
          <a:stretch>
            <a:fillRect/>
          </a:stretch>
        </p:blipFill>
        <p:spPr>
          <a:xfrm>
            <a:off x="-9150" y="2419045"/>
            <a:ext cx="3514751" cy="2028840"/>
          </a:xfrm>
          <a:prstGeom prst="rect">
            <a:avLst/>
          </a:prstGeom>
        </p:spPr>
      </p:pic>
    </p:spTree>
    <p:extLst>
      <p:ext uri="{BB962C8B-B14F-4D97-AF65-F5344CB8AC3E}">
        <p14:creationId xmlns:p14="http://schemas.microsoft.com/office/powerpoint/2010/main" val="3202612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81" y="357504"/>
            <a:ext cx="7196134" cy="401859"/>
          </a:xfrm>
        </p:spPr>
        <p:txBody>
          <a:bodyPr/>
          <a:lstStyle/>
          <a:p>
            <a:pPr>
              <a:lnSpc>
                <a:spcPct val="90000"/>
              </a:lnSpc>
            </a:pPr>
            <a:r>
              <a:rPr lang="ru-RU" sz="2600" b="1" dirty="0">
                <a:solidFill>
                  <a:schemeClr val="bg1"/>
                </a:solidFill>
                <a:latin typeface="Gill Sans"/>
                <a:cs typeface="Gill Sans"/>
              </a:rPr>
              <a:t>ТООН ГАРЫН ҮСГЭЭР </a:t>
            </a:r>
            <a:r>
              <a:rPr lang="mn-MN" sz="2600" b="1" dirty="0">
                <a:solidFill>
                  <a:schemeClr val="bg1"/>
                </a:solidFill>
                <a:latin typeface="Gill Sans"/>
                <a:cs typeface="Gill Sans"/>
              </a:rPr>
              <a:t>ШИФРЛЭХ</a:t>
            </a:r>
            <a:r>
              <a:rPr lang="ru-RU" sz="2600" b="1" dirty="0">
                <a:solidFill>
                  <a:schemeClr val="bg1"/>
                </a:solidFill>
                <a:latin typeface="Gill Sans"/>
                <a:cs typeface="Gill Sans"/>
              </a:rPr>
              <a:t> </a:t>
            </a:r>
            <a:br>
              <a:rPr lang="en-US" sz="2600" b="1" dirty="0">
                <a:solidFill>
                  <a:schemeClr val="bg1"/>
                </a:solidFill>
                <a:latin typeface="Gill Sans"/>
                <a:cs typeface="Gill Sans"/>
              </a:rPr>
            </a:br>
            <a:r>
              <a:rPr lang="en-US" sz="2600" b="1" dirty="0">
                <a:solidFill>
                  <a:schemeClr val="bg1"/>
                </a:solidFill>
                <a:latin typeface="Gill Sans"/>
                <a:cs typeface="Gill Sans"/>
              </a:rPr>
              <a:t>(Encrypt/Decrypt)</a:t>
            </a:r>
          </a:p>
        </p:txBody>
      </p:sp>
      <p:grpSp>
        <p:nvGrpSpPr>
          <p:cNvPr id="64" name="Group 63"/>
          <p:cNvGrpSpPr/>
          <p:nvPr/>
        </p:nvGrpSpPr>
        <p:grpSpPr>
          <a:xfrm>
            <a:off x="3145618" y="971550"/>
            <a:ext cx="3657600" cy="80962"/>
            <a:chOff x="2743206" y="2378869"/>
            <a:chExt cx="3657608" cy="80962"/>
          </a:xfrm>
          <a:solidFill>
            <a:schemeClr val="bg1"/>
          </a:solidFill>
        </p:grpSpPr>
        <p:cxnSp>
          <p:nvCxnSpPr>
            <p:cNvPr id="65" name="Straight Connector 64"/>
            <p:cNvCxnSpPr/>
            <p:nvPr/>
          </p:nvCxnSpPr>
          <p:spPr>
            <a:xfrm>
              <a:off x="2743206" y="2419350"/>
              <a:ext cx="3657608" cy="0"/>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4529139" y="2378869"/>
              <a:ext cx="80962" cy="80962"/>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sp>
        <p:nvSpPr>
          <p:cNvPr id="68" name="Shape 583"/>
          <p:cNvSpPr/>
          <p:nvPr/>
        </p:nvSpPr>
        <p:spPr>
          <a:xfrm rot="2580823">
            <a:off x="-394584" y="1505207"/>
            <a:ext cx="3031126" cy="303112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lnTo>
                  <a:pt x="10711" y="18083"/>
                </a:lnTo>
                <a:cubicBezTo>
                  <a:pt x="14734" y="18083"/>
                  <a:pt x="17995" y="14822"/>
                  <a:pt x="17995" y="10799"/>
                </a:cubicBezTo>
                <a:cubicBezTo>
                  <a:pt x="17995" y="6777"/>
                  <a:pt x="14734" y="3516"/>
                  <a:pt x="10711" y="3516"/>
                </a:cubicBezTo>
                <a:cubicBezTo>
                  <a:pt x="6688" y="3516"/>
                  <a:pt x="3427" y="6777"/>
                  <a:pt x="3427" y="10799"/>
                </a:cubicBezTo>
                <a:close/>
              </a:path>
            </a:pathLst>
          </a:custGeom>
          <a:solidFill>
            <a:schemeClr val="accent1"/>
          </a:solidFill>
          <a:ln w="12700" cap="flat">
            <a:noFill/>
            <a:miter lim="400000"/>
          </a:ln>
          <a:effectLst/>
        </p:spPr>
        <p:txBody>
          <a:bodyPr wrap="square" lIns="68588" tIns="68588" rIns="68588" bIns="68588" numCol="1" anchor="ctr">
            <a:noAutofit/>
          </a:bodyPr>
          <a:lstStyle/>
          <a:p>
            <a:pPr defTabSz="342877">
              <a:defRPr sz="3600">
                <a:latin typeface="Calibri"/>
                <a:ea typeface="Calibri"/>
                <a:cs typeface="Calibri"/>
                <a:sym typeface="Calibri"/>
              </a:defRPr>
            </a:pPr>
            <a:endParaRPr/>
          </a:p>
        </p:txBody>
      </p:sp>
      <p:sp>
        <p:nvSpPr>
          <p:cNvPr id="3" name="Oval 2"/>
          <p:cNvSpPr>
            <a:spLocks noChangeAspect="1"/>
          </p:cNvSpPr>
          <p:nvPr/>
        </p:nvSpPr>
        <p:spPr>
          <a:xfrm>
            <a:off x="1949771" y="2409732"/>
            <a:ext cx="1134421" cy="1128658"/>
          </a:xfrm>
          <a:prstGeom prst="ellipse">
            <a:avLst/>
          </a:prstGeom>
          <a:solidFill>
            <a:srgbClr val="F9F9F9"/>
          </a:solidFill>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p>
        </p:txBody>
      </p:sp>
      <p:sp>
        <p:nvSpPr>
          <p:cNvPr id="10" name="Oval 9"/>
          <p:cNvSpPr>
            <a:spLocks noChangeAspect="1"/>
          </p:cNvSpPr>
          <p:nvPr/>
        </p:nvSpPr>
        <p:spPr>
          <a:xfrm>
            <a:off x="1571630" y="1653648"/>
            <a:ext cx="648241" cy="644947"/>
          </a:xfrm>
          <a:prstGeom prst="ellipse">
            <a:avLst/>
          </a:prstGeom>
          <a:solidFill>
            <a:srgbClr val="F9F9F9"/>
          </a:solidFill>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p>
        </p:txBody>
      </p:sp>
      <p:sp>
        <p:nvSpPr>
          <p:cNvPr id="11" name="Oval 10"/>
          <p:cNvSpPr>
            <a:spLocks noChangeAspect="1"/>
          </p:cNvSpPr>
          <p:nvPr/>
        </p:nvSpPr>
        <p:spPr>
          <a:xfrm>
            <a:off x="1571630" y="3705876"/>
            <a:ext cx="648241" cy="644947"/>
          </a:xfrm>
          <a:prstGeom prst="ellipse">
            <a:avLst/>
          </a:prstGeom>
          <a:solidFill>
            <a:srgbClr val="F9F9F9"/>
          </a:solidFill>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p>
        </p:txBody>
      </p:sp>
      <p:sp>
        <p:nvSpPr>
          <p:cNvPr id="12" name="Oval 11"/>
          <p:cNvSpPr>
            <a:spLocks noChangeAspect="1"/>
          </p:cNvSpPr>
          <p:nvPr/>
        </p:nvSpPr>
        <p:spPr>
          <a:xfrm>
            <a:off x="545249" y="3921900"/>
            <a:ext cx="648241" cy="644947"/>
          </a:xfrm>
          <a:prstGeom prst="ellipse">
            <a:avLst/>
          </a:prstGeom>
          <a:solidFill>
            <a:srgbClr val="F9F9F9"/>
          </a:solidFill>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p>
        </p:txBody>
      </p:sp>
      <p:sp>
        <p:nvSpPr>
          <p:cNvPr id="13" name="Oval 12"/>
          <p:cNvSpPr>
            <a:spLocks noChangeAspect="1"/>
          </p:cNvSpPr>
          <p:nvPr/>
        </p:nvSpPr>
        <p:spPr>
          <a:xfrm>
            <a:off x="599269" y="1437624"/>
            <a:ext cx="648241" cy="644947"/>
          </a:xfrm>
          <a:prstGeom prst="ellipse">
            <a:avLst/>
          </a:prstGeom>
          <a:solidFill>
            <a:srgbClr val="F9F9F9"/>
          </a:solidFill>
        </p:spPr>
        <p:style>
          <a:lnRef idx="1">
            <a:schemeClr val="accent1"/>
          </a:lnRef>
          <a:fillRef idx="3">
            <a:schemeClr val="accent1"/>
          </a:fillRef>
          <a:effectRef idx="2">
            <a:schemeClr val="accent1"/>
          </a:effectRef>
          <a:fontRef idx="minor">
            <a:schemeClr val="lt1"/>
          </a:fontRef>
        </p:style>
        <p:txBody>
          <a:bodyPr lIns="68589" tIns="34295" rIns="68589" bIns="34295" rtlCol="0" anchor="ctr"/>
          <a:lstStyle/>
          <a:p>
            <a:pPr algn="ctr"/>
            <a:endParaRPr lang="en-US" dirty="0"/>
          </a:p>
        </p:txBody>
      </p:sp>
      <p:pic>
        <p:nvPicPr>
          <p:cNvPr id="14" name="Picture 13"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9" y="3023219"/>
            <a:ext cx="1174882" cy="464761"/>
          </a:xfrm>
          <a:prstGeom prst="rect">
            <a:avLst/>
          </a:prstGeom>
        </p:spPr>
      </p:pic>
      <p:grpSp>
        <p:nvGrpSpPr>
          <p:cNvPr id="38" name="Group 37"/>
          <p:cNvGrpSpPr/>
          <p:nvPr/>
        </p:nvGrpSpPr>
        <p:grpSpPr>
          <a:xfrm>
            <a:off x="2206461" y="2733768"/>
            <a:ext cx="607631" cy="486054"/>
            <a:chOff x="405780" y="2132856"/>
            <a:chExt cx="449980" cy="360040"/>
          </a:xfrm>
        </p:grpSpPr>
        <p:sp>
          <p:nvSpPr>
            <p:cNvPr id="41" name="Shape 4525"/>
            <p:cNvSpPr/>
            <p:nvPr/>
          </p:nvSpPr>
          <p:spPr>
            <a:xfrm>
              <a:off x="405780" y="2132856"/>
              <a:ext cx="449980" cy="360040"/>
            </a:xfrm>
            <a:custGeom>
              <a:avLst/>
              <a:gdLst/>
              <a:ahLst/>
              <a:cxnLst>
                <a:cxn ang="0">
                  <a:pos x="wd2" y="hd2"/>
                </a:cxn>
                <a:cxn ang="5400000">
                  <a:pos x="wd2" y="hd2"/>
                </a:cxn>
                <a:cxn ang="10800000">
                  <a:pos x="wd2" y="hd2"/>
                </a:cxn>
                <a:cxn ang="16200000">
                  <a:pos x="wd2" y="hd2"/>
                </a:cxn>
              </a:cxnLst>
              <a:rect l="0" t="0" r="r" b="b"/>
              <a:pathLst>
                <a:path w="21521" h="21600" extrusionOk="0">
                  <a:moveTo>
                    <a:pt x="19804" y="3778"/>
                  </a:moveTo>
                  <a:cubicBezTo>
                    <a:pt x="19685" y="3187"/>
                    <a:pt x="19099" y="2699"/>
                    <a:pt x="18503" y="2699"/>
                  </a:cubicBezTo>
                  <a:lnTo>
                    <a:pt x="11171" y="2699"/>
                  </a:lnTo>
                  <a:cubicBezTo>
                    <a:pt x="10573" y="2699"/>
                    <a:pt x="9740" y="2270"/>
                    <a:pt x="9318" y="1746"/>
                  </a:cubicBezTo>
                  <a:lnTo>
                    <a:pt x="8676" y="953"/>
                  </a:lnTo>
                  <a:cubicBezTo>
                    <a:pt x="8254" y="429"/>
                    <a:pt x="7421" y="0"/>
                    <a:pt x="6825" y="0"/>
                  </a:cubicBezTo>
                  <a:lnTo>
                    <a:pt x="3321" y="0"/>
                  </a:lnTo>
                  <a:cubicBezTo>
                    <a:pt x="2724" y="0"/>
                    <a:pt x="2182" y="602"/>
                    <a:pt x="2117" y="1340"/>
                  </a:cubicBezTo>
                  <a:lnTo>
                    <a:pt x="1803" y="4858"/>
                  </a:lnTo>
                  <a:lnTo>
                    <a:pt x="20021" y="4858"/>
                  </a:lnTo>
                  <a:cubicBezTo>
                    <a:pt x="20021" y="4858"/>
                    <a:pt x="19804" y="3778"/>
                    <a:pt x="19804" y="3778"/>
                  </a:cubicBezTo>
                  <a:close/>
                  <a:moveTo>
                    <a:pt x="20521" y="6750"/>
                  </a:moveTo>
                  <a:lnTo>
                    <a:pt x="1000" y="6750"/>
                  </a:lnTo>
                  <a:cubicBezTo>
                    <a:pt x="11" y="6750"/>
                    <a:pt x="-40" y="7355"/>
                    <a:pt x="14" y="8093"/>
                  </a:cubicBezTo>
                  <a:lnTo>
                    <a:pt x="902" y="20257"/>
                  </a:lnTo>
                  <a:cubicBezTo>
                    <a:pt x="956" y="20995"/>
                    <a:pt x="1096" y="21600"/>
                    <a:pt x="2085" y="21600"/>
                  </a:cubicBezTo>
                  <a:lnTo>
                    <a:pt x="19436" y="21600"/>
                  </a:lnTo>
                  <a:cubicBezTo>
                    <a:pt x="20444" y="21600"/>
                    <a:pt x="20565" y="20995"/>
                    <a:pt x="20618" y="20257"/>
                  </a:cubicBezTo>
                  <a:lnTo>
                    <a:pt x="21507" y="8093"/>
                  </a:lnTo>
                  <a:cubicBezTo>
                    <a:pt x="21560" y="7355"/>
                    <a:pt x="21511" y="6750"/>
                    <a:pt x="20521" y="6750"/>
                  </a:cubicBezTo>
                  <a:close/>
                </a:path>
              </a:pathLst>
            </a:custGeom>
            <a:solidFill>
              <a:schemeClr val="accent1"/>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42" name="Shape 4487"/>
            <p:cNvSpPr/>
            <p:nvPr/>
          </p:nvSpPr>
          <p:spPr>
            <a:xfrm>
              <a:off x="549796" y="2276872"/>
              <a:ext cx="151545" cy="144016"/>
            </a:xfrm>
            <a:custGeom>
              <a:avLst/>
              <a:gdLst/>
              <a:ahLst/>
              <a:cxnLst>
                <a:cxn ang="0">
                  <a:pos x="wd2" y="hd2"/>
                </a:cxn>
                <a:cxn ang="5400000">
                  <a:pos x="wd2" y="hd2"/>
                </a:cxn>
                <a:cxn ang="10800000">
                  <a:pos x="wd2" y="hd2"/>
                </a:cxn>
                <a:cxn ang="16200000">
                  <a:pos x="wd2" y="hd2"/>
                </a:cxn>
              </a:cxnLst>
              <a:rect l="0" t="0" r="r" b="b"/>
              <a:pathLst>
                <a:path w="21600" h="21600" extrusionOk="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solidFill>
              <a:schemeClr val="bg1"/>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grpSp>
        <p:nvGrpSpPr>
          <p:cNvPr id="44" name="Group 43"/>
          <p:cNvGrpSpPr/>
          <p:nvPr/>
        </p:nvGrpSpPr>
        <p:grpSpPr>
          <a:xfrm>
            <a:off x="1733691" y="3921900"/>
            <a:ext cx="270100" cy="186090"/>
            <a:chOff x="1197867" y="3933056"/>
            <a:chExt cx="940399" cy="648072"/>
          </a:xfrm>
        </p:grpSpPr>
        <p:grpSp>
          <p:nvGrpSpPr>
            <p:cNvPr id="45" name="Group 44"/>
            <p:cNvGrpSpPr/>
            <p:nvPr/>
          </p:nvGrpSpPr>
          <p:grpSpPr>
            <a:xfrm>
              <a:off x="1197867" y="3933056"/>
              <a:ext cx="940399" cy="648072"/>
              <a:chOff x="1197867" y="3933056"/>
              <a:chExt cx="940399" cy="648072"/>
            </a:xfrm>
          </p:grpSpPr>
          <p:sp>
            <p:nvSpPr>
              <p:cNvPr id="50" name="Shape 4384"/>
              <p:cNvSpPr/>
              <p:nvPr/>
            </p:nvSpPr>
            <p:spPr>
              <a:xfrm>
                <a:off x="1343197" y="4162508"/>
                <a:ext cx="286719" cy="274604"/>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51" name="Shape 4463"/>
              <p:cNvSpPr/>
              <p:nvPr/>
            </p:nvSpPr>
            <p:spPr>
              <a:xfrm>
                <a:off x="1197867" y="3933056"/>
                <a:ext cx="940399" cy="648072"/>
              </a:xfrm>
              <a:custGeom>
                <a:avLst/>
                <a:gdLst/>
                <a:ahLst/>
                <a:cxnLst>
                  <a:cxn ang="0">
                    <a:pos x="wd2" y="hd2"/>
                  </a:cxn>
                  <a:cxn ang="5400000">
                    <a:pos x="wd2" y="hd2"/>
                  </a:cxn>
                  <a:cxn ang="10800000">
                    <a:pos x="wd2" y="hd2"/>
                  </a:cxn>
                  <a:cxn ang="16200000">
                    <a:pos x="wd2" y="hd2"/>
                  </a:cxn>
                </a:cxnLst>
                <a:rect l="0" t="0" r="r" b="b"/>
                <a:pathLst>
                  <a:path w="21600" h="21600" extrusionOk="0">
                    <a:moveTo>
                      <a:pt x="19462" y="4321"/>
                    </a:moveTo>
                    <a:lnTo>
                      <a:pt x="6480" y="4321"/>
                    </a:lnTo>
                    <a:lnTo>
                      <a:pt x="6480" y="2700"/>
                    </a:lnTo>
                    <a:lnTo>
                      <a:pt x="19462" y="2700"/>
                    </a:lnTo>
                    <a:cubicBezTo>
                      <a:pt x="19462" y="2700"/>
                      <a:pt x="19462" y="4321"/>
                      <a:pt x="19462" y="4321"/>
                    </a:cubicBezTo>
                    <a:close/>
                    <a:moveTo>
                      <a:pt x="19462" y="18900"/>
                    </a:moveTo>
                    <a:lnTo>
                      <a:pt x="2139" y="18900"/>
                    </a:lnTo>
                    <a:lnTo>
                      <a:pt x="2139" y="6479"/>
                    </a:lnTo>
                    <a:lnTo>
                      <a:pt x="19462" y="6479"/>
                    </a:lnTo>
                    <a:cubicBezTo>
                      <a:pt x="19462" y="6479"/>
                      <a:pt x="19462" y="18900"/>
                      <a:pt x="19462" y="18900"/>
                    </a:cubicBezTo>
                    <a:close/>
                    <a:moveTo>
                      <a:pt x="1999" y="3510"/>
                    </a:moveTo>
                    <a:cubicBezTo>
                      <a:pt x="1999" y="2967"/>
                      <a:pt x="2360" y="2524"/>
                      <a:pt x="2809" y="2524"/>
                    </a:cubicBezTo>
                    <a:cubicBezTo>
                      <a:pt x="3256" y="2524"/>
                      <a:pt x="3618" y="2967"/>
                      <a:pt x="3618" y="3510"/>
                    </a:cubicBezTo>
                    <a:cubicBezTo>
                      <a:pt x="3618" y="4054"/>
                      <a:pt x="3256" y="4496"/>
                      <a:pt x="2809" y="4496"/>
                    </a:cubicBezTo>
                    <a:cubicBezTo>
                      <a:pt x="2360" y="4496"/>
                      <a:pt x="1999" y="4054"/>
                      <a:pt x="1999" y="3510"/>
                    </a:cubicBezTo>
                    <a:close/>
                    <a:moveTo>
                      <a:pt x="4968" y="2524"/>
                    </a:moveTo>
                    <a:cubicBezTo>
                      <a:pt x="5417" y="2524"/>
                      <a:pt x="5778" y="2967"/>
                      <a:pt x="5778" y="3510"/>
                    </a:cubicBezTo>
                    <a:cubicBezTo>
                      <a:pt x="5778" y="4054"/>
                      <a:pt x="5417" y="4496"/>
                      <a:pt x="4968" y="4496"/>
                    </a:cubicBezTo>
                    <a:cubicBezTo>
                      <a:pt x="4521" y="4496"/>
                      <a:pt x="4159" y="4054"/>
                      <a:pt x="4159" y="3510"/>
                    </a:cubicBezTo>
                    <a:cubicBezTo>
                      <a:pt x="4159" y="2967"/>
                      <a:pt x="4521" y="2524"/>
                      <a:pt x="4968" y="2524"/>
                    </a:cubicBezTo>
                    <a:close/>
                    <a:moveTo>
                      <a:pt x="19440" y="0"/>
                    </a:moveTo>
                    <a:lnTo>
                      <a:pt x="2160" y="0"/>
                    </a:lnTo>
                    <a:cubicBezTo>
                      <a:pt x="973" y="0"/>
                      <a:pt x="0" y="1216"/>
                      <a:pt x="0" y="2700"/>
                    </a:cubicBezTo>
                    <a:lnTo>
                      <a:pt x="0" y="18900"/>
                    </a:lnTo>
                    <a:cubicBezTo>
                      <a:pt x="0" y="20384"/>
                      <a:pt x="973" y="21600"/>
                      <a:pt x="2160" y="21600"/>
                    </a:cubicBezTo>
                    <a:lnTo>
                      <a:pt x="19440" y="21600"/>
                    </a:lnTo>
                    <a:cubicBezTo>
                      <a:pt x="20629" y="21600"/>
                      <a:pt x="21600" y="20384"/>
                      <a:pt x="21600" y="18900"/>
                    </a:cubicBezTo>
                    <a:lnTo>
                      <a:pt x="21600" y="2700"/>
                    </a:lnTo>
                    <a:cubicBezTo>
                      <a:pt x="21600" y="1216"/>
                      <a:pt x="20629" y="0"/>
                      <a:pt x="19440" y="0"/>
                    </a:cubicBezTo>
                    <a:close/>
                  </a:path>
                </a:pathLst>
              </a:custGeom>
              <a:solidFill>
                <a:schemeClr val="accent1"/>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cxnSp>
          <p:nvCxnSpPr>
            <p:cNvPr id="46" name="Straight Connector 45"/>
            <p:cNvCxnSpPr/>
            <p:nvPr/>
          </p:nvCxnSpPr>
          <p:spPr>
            <a:xfrm>
              <a:off x="1629916" y="4221088"/>
              <a:ext cx="28803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9" name="Straight Connector 48"/>
            <p:cNvCxnSpPr/>
            <p:nvPr/>
          </p:nvCxnSpPr>
          <p:spPr>
            <a:xfrm>
              <a:off x="1629916" y="4293096"/>
              <a:ext cx="288032"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52" name="Shape 4451"/>
          <p:cNvSpPr/>
          <p:nvPr/>
        </p:nvSpPr>
        <p:spPr>
          <a:xfrm>
            <a:off x="707309" y="4083918"/>
            <a:ext cx="270100" cy="324036"/>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78C1E4"/>
          </a:solidFill>
          <a:ln w="12700">
            <a:miter lim="400000"/>
          </a:ln>
        </p:spPr>
        <p:txBody>
          <a:bodyPr lIns="28579" tIns="28579" rIns="28579" bIns="28579"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dirty="0"/>
          </a:p>
        </p:txBody>
      </p:sp>
      <p:grpSp>
        <p:nvGrpSpPr>
          <p:cNvPr id="53" name="Group 52"/>
          <p:cNvGrpSpPr/>
          <p:nvPr/>
        </p:nvGrpSpPr>
        <p:grpSpPr>
          <a:xfrm>
            <a:off x="815350" y="1599642"/>
            <a:ext cx="324120" cy="280830"/>
            <a:chOff x="1845940" y="5214800"/>
            <a:chExt cx="432048" cy="374440"/>
          </a:xfrm>
        </p:grpSpPr>
        <p:sp>
          <p:nvSpPr>
            <p:cNvPr id="55" name="Shape 4473"/>
            <p:cNvSpPr/>
            <p:nvPr/>
          </p:nvSpPr>
          <p:spPr>
            <a:xfrm>
              <a:off x="1845940" y="5214800"/>
              <a:ext cx="288032" cy="36217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1"/>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57" name="Shape 4379"/>
            <p:cNvSpPr/>
            <p:nvPr/>
          </p:nvSpPr>
          <p:spPr>
            <a:xfrm>
              <a:off x="2133972" y="5432954"/>
              <a:ext cx="144016" cy="15628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8C1E4"/>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grpSp>
        <p:nvGrpSpPr>
          <p:cNvPr id="58" name="Group 57"/>
          <p:cNvGrpSpPr/>
          <p:nvPr/>
        </p:nvGrpSpPr>
        <p:grpSpPr>
          <a:xfrm>
            <a:off x="1787711" y="1822593"/>
            <a:ext cx="324120" cy="371115"/>
            <a:chOff x="477788" y="5445224"/>
            <a:chExt cx="432048" cy="494820"/>
          </a:xfrm>
        </p:grpSpPr>
        <p:grpSp>
          <p:nvGrpSpPr>
            <p:cNvPr id="59" name="Group 58"/>
            <p:cNvGrpSpPr/>
            <p:nvPr/>
          </p:nvGrpSpPr>
          <p:grpSpPr>
            <a:xfrm>
              <a:off x="477788" y="5445224"/>
              <a:ext cx="432048" cy="494820"/>
              <a:chOff x="477788" y="5454460"/>
              <a:chExt cx="432048" cy="494820"/>
            </a:xfrm>
          </p:grpSpPr>
          <p:grpSp>
            <p:nvGrpSpPr>
              <p:cNvPr id="63" name="Group 62"/>
              <p:cNvGrpSpPr/>
              <p:nvPr/>
            </p:nvGrpSpPr>
            <p:grpSpPr>
              <a:xfrm>
                <a:off x="477788" y="5454460"/>
                <a:ext cx="288032" cy="422812"/>
                <a:chOff x="7643006" y="3958517"/>
                <a:chExt cx="156121" cy="228294"/>
              </a:xfrm>
              <a:solidFill>
                <a:srgbClr val="78C1E4"/>
              </a:solidFill>
            </p:grpSpPr>
            <p:sp>
              <p:nvSpPr>
                <p:cNvPr id="70" name="Shape 4480"/>
                <p:cNvSpPr/>
                <p:nvPr/>
              </p:nvSpPr>
              <p:spPr>
                <a:xfrm>
                  <a:off x="7643006" y="3986026"/>
                  <a:ext cx="156121" cy="200785"/>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grp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71" name="Shape 4481"/>
                <p:cNvSpPr/>
                <p:nvPr/>
              </p:nvSpPr>
              <p:spPr>
                <a:xfrm>
                  <a:off x="7670508" y="3958517"/>
                  <a:ext cx="100366" cy="44621"/>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grp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sp>
            <p:nvSpPr>
              <p:cNvPr id="69" name="Shape 4379"/>
              <p:cNvSpPr/>
              <p:nvPr/>
            </p:nvSpPr>
            <p:spPr>
              <a:xfrm>
                <a:off x="765820" y="5792994"/>
                <a:ext cx="144016" cy="15628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8C1E4"/>
              </a:solidFill>
              <a:ln w="12700">
                <a:miter lim="400000"/>
              </a:ln>
            </p:spPr>
            <p:txBody>
              <a:bodyPr lIns="38100" tIns="38100" rIns="38100" bIns="38100"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grpSp>
        <p:cxnSp>
          <p:nvCxnSpPr>
            <p:cNvPr id="60" name="Straight Connector 59"/>
            <p:cNvCxnSpPr/>
            <p:nvPr/>
          </p:nvCxnSpPr>
          <p:spPr>
            <a:xfrm flipH="1">
              <a:off x="549796" y="5589240"/>
              <a:ext cx="142868" cy="0"/>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61" name="Freeform 60"/>
            <p:cNvSpPr/>
            <p:nvPr/>
          </p:nvSpPr>
          <p:spPr>
            <a:xfrm rot="20684056">
              <a:off x="477788" y="5733256"/>
              <a:ext cx="278712" cy="72008"/>
            </a:xfrm>
            <a:custGeom>
              <a:avLst/>
              <a:gdLst>
                <a:gd name="connsiteX0" fmla="*/ 0 w 641350"/>
                <a:gd name="connsiteY0" fmla="*/ 165699 h 165699"/>
                <a:gd name="connsiteX1" fmla="*/ 260350 w 641350"/>
                <a:gd name="connsiteY1" fmla="*/ 599 h 165699"/>
                <a:gd name="connsiteX2" fmla="*/ 190500 w 641350"/>
                <a:gd name="connsiteY2" fmla="*/ 108549 h 165699"/>
                <a:gd name="connsiteX3" fmla="*/ 76200 w 641350"/>
                <a:gd name="connsiteY3" fmla="*/ 64099 h 165699"/>
                <a:gd name="connsiteX4" fmla="*/ 279400 w 641350"/>
                <a:gd name="connsiteY4" fmla="*/ 64099 h 165699"/>
                <a:gd name="connsiteX5" fmla="*/ 323850 w 641350"/>
                <a:gd name="connsiteY5" fmla="*/ 114899 h 165699"/>
                <a:gd name="connsiteX6" fmla="*/ 273050 w 641350"/>
                <a:gd name="connsiteY6" fmla="*/ 159349 h 165699"/>
                <a:gd name="connsiteX7" fmla="*/ 330200 w 641350"/>
                <a:gd name="connsiteY7" fmla="*/ 76799 h 165699"/>
                <a:gd name="connsiteX8" fmla="*/ 400050 w 641350"/>
                <a:gd name="connsiteY8" fmla="*/ 57749 h 165699"/>
                <a:gd name="connsiteX9" fmla="*/ 400050 w 641350"/>
                <a:gd name="connsiteY9" fmla="*/ 140299 h 165699"/>
                <a:gd name="connsiteX10" fmla="*/ 495300 w 641350"/>
                <a:gd name="connsiteY10" fmla="*/ 95849 h 165699"/>
                <a:gd name="connsiteX11" fmla="*/ 514350 w 641350"/>
                <a:gd name="connsiteY11" fmla="*/ 38699 h 165699"/>
                <a:gd name="connsiteX12" fmla="*/ 546100 w 641350"/>
                <a:gd name="connsiteY12" fmla="*/ 127599 h 165699"/>
                <a:gd name="connsiteX13" fmla="*/ 641350 w 641350"/>
                <a:gd name="connsiteY13" fmla="*/ 108549 h 165699"/>
                <a:gd name="connsiteX14" fmla="*/ 641350 w 641350"/>
                <a:gd name="connsiteY14" fmla="*/ 108549 h 16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350" h="165699">
                  <a:moveTo>
                    <a:pt x="0" y="165699"/>
                  </a:moveTo>
                  <a:cubicBezTo>
                    <a:pt x="114300" y="87911"/>
                    <a:pt x="228600" y="10124"/>
                    <a:pt x="260350" y="599"/>
                  </a:cubicBezTo>
                  <a:cubicBezTo>
                    <a:pt x="292100" y="-8926"/>
                    <a:pt x="221192" y="97966"/>
                    <a:pt x="190500" y="108549"/>
                  </a:cubicBezTo>
                  <a:cubicBezTo>
                    <a:pt x="159808" y="119132"/>
                    <a:pt x="61383" y="71507"/>
                    <a:pt x="76200" y="64099"/>
                  </a:cubicBezTo>
                  <a:cubicBezTo>
                    <a:pt x="91017" y="56691"/>
                    <a:pt x="238125" y="55632"/>
                    <a:pt x="279400" y="64099"/>
                  </a:cubicBezTo>
                  <a:cubicBezTo>
                    <a:pt x="320675" y="72566"/>
                    <a:pt x="324908" y="99024"/>
                    <a:pt x="323850" y="114899"/>
                  </a:cubicBezTo>
                  <a:cubicBezTo>
                    <a:pt x="322792" y="130774"/>
                    <a:pt x="271992" y="165699"/>
                    <a:pt x="273050" y="159349"/>
                  </a:cubicBezTo>
                  <a:cubicBezTo>
                    <a:pt x="274108" y="152999"/>
                    <a:pt x="309033" y="93732"/>
                    <a:pt x="330200" y="76799"/>
                  </a:cubicBezTo>
                  <a:cubicBezTo>
                    <a:pt x="351367" y="59866"/>
                    <a:pt x="388408" y="47166"/>
                    <a:pt x="400050" y="57749"/>
                  </a:cubicBezTo>
                  <a:cubicBezTo>
                    <a:pt x="411692" y="68332"/>
                    <a:pt x="384175" y="133949"/>
                    <a:pt x="400050" y="140299"/>
                  </a:cubicBezTo>
                  <a:cubicBezTo>
                    <a:pt x="415925" y="146649"/>
                    <a:pt x="476250" y="112782"/>
                    <a:pt x="495300" y="95849"/>
                  </a:cubicBezTo>
                  <a:cubicBezTo>
                    <a:pt x="514350" y="78916"/>
                    <a:pt x="505883" y="33407"/>
                    <a:pt x="514350" y="38699"/>
                  </a:cubicBezTo>
                  <a:cubicBezTo>
                    <a:pt x="522817" y="43991"/>
                    <a:pt x="524933" y="115957"/>
                    <a:pt x="546100" y="127599"/>
                  </a:cubicBezTo>
                  <a:cubicBezTo>
                    <a:pt x="567267" y="139241"/>
                    <a:pt x="641350" y="108549"/>
                    <a:pt x="641350" y="108549"/>
                  </a:cubicBezTo>
                  <a:lnTo>
                    <a:pt x="641350" y="108549"/>
                  </a:lnTo>
                </a:path>
              </a:pathLst>
            </a:custGeom>
            <a:ln>
              <a:solidFill>
                <a:srgbClr val="F9F9F9"/>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H="1">
              <a:off x="550944" y="5661248"/>
              <a:ext cx="142868" cy="0"/>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72" name="Text Box 3"/>
          <p:cNvSpPr txBox="1">
            <a:spLocks noChangeArrowheads="1"/>
          </p:cNvSpPr>
          <p:nvPr/>
        </p:nvSpPr>
        <p:spPr bwMode="auto">
          <a:xfrm>
            <a:off x="3516353" y="1630797"/>
            <a:ext cx="5331387" cy="2840885"/>
          </a:xfrm>
          <a:prstGeom prst="rect">
            <a:avLst/>
          </a:prstGeom>
          <a:noFill/>
          <a:ln w="9525">
            <a:noFill/>
            <a:round/>
            <a:headEnd/>
            <a:tailEnd/>
          </a:ln>
          <a:effectLst/>
        </p:spPr>
        <p:txBody>
          <a:bodyPr wrap="square" lIns="67509" tIns="35105" rIns="67509" bIns="35105">
            <a:spAutoFit/>
          </a:bodyPr>
          <a:lstStyle/>
          <a:p>
            <a:pPr marL="257209"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dirty="0">
                <a:latin typeface="Gill Sans"/>
                <a:cs typeface="Gill Sans"/>
              </a:rPr>
              <a:t>Хүлээн авагчийн нийтийн түлхүүр ашиглах шифрлэх</a:t>
            </a:r>
          </a:p>
          <a:p>
            <a:pPr marL="257209"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dirty="0">
                <a:latin typeface="Gill Sans"/>
                <a:cs typeface="Gill Sans"/>
              </a:rPr>
              <a:t>Өөрийн нийтийн түлхүүр ашиглан шифрлэх</a:t>
            </a:r>
          </a:p>
          <a:p>
            <a:pPr marL="257209"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dirty="0">
                <a:latin typeface="Gill Sans"/>
                <a:cs typeface="Gill Sans"/>
              </a:rPr>
              <a:t>Дараах төрлийн файлууд:</a:t>
            </a:r>
          </a:p>
          <a:p>
            <a:pPr marL="714409" lvl="1"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en-US" dirty="0" err="1">
                <a:latin typeface="Gill Sans"/>
                <a:cs typeface="Gill Sans"/>
              </a:rPr>
              <a:t>Цахим</a:t>
            </a:r>
            <a:r>
              <a:rPr lang="en-US" dirty="0">
                <a:latin typeface="Gill Sans"/>
                <a:cs typeface="Gill Sans"/>
              </a:rPr>
              <a:t> </a:t>
            </a:r>
            <a:r>
              <a:rPr lang="en-US" dirty="0" err="1">
                <a:latin typeface="Gill Sans"/>
                <a:cs typeface="Gill Sans"/>
              </a:rPr>
              <a:t>гүйлгээ</a:t>
            </a:r>
            <a:r>
              <a:rPr lang="en-US" dirty="0">
                <a:latin typeface="Gill Sans"/>
                <a:cs typeface="Gill Sans"/>
              </a:rPr>
              <a:t> </a:t>
            </a:r>
            <a:r>
              <a:rPr lang="en-US" dirty="0" err="1">
                <a:latin typeface="Gill Sans"/>
                <a:cs typeface="Gill Sans"/>
              </a:rPr>
              <a:t>болон</a:t>
            </a:r>
            <a:r>
              <a:rPr lang="en-US" dirty="0">
                <a:latin typeface="Gill Sans"/>
                <a:cs typeface="Gill Sans"/>
              </a:rPr>
              <a:t> </a:t>
            </a:r>
            <a:r>
              <a:rPr lang="en-US" dirty="0" err="1">
                <a:latin typeface="Gill Sans"/>
                <a:cs typeface="Gill Sans"/>
              </a:rPr>
              <a:t>цахим</a:t>
            </a:r>
            <a:r>
              <a:rPr lang="en-US" dirty="0">
                <a:latin typeface="Gill Sans"/>
                <a:cs typeface="Gill Sans"/>
              </a:rPr>
              <a:t> </a:t>
            </a:r>
            <a:r>
              <a:rPr lang="en-US" dirty="0" err="1">
                <a:latin typeface="Gill Sans"/>
                <a:cs typeface="Gill Sans"/>
              </a:rPr>
              <a:t>тайлан</a:t>
            </a:r>
            <a:endParaRPr lang="en-US" dirty="0">
              <a:latin typeface="Gill Sans"/>
              <a:cs typeface="Gill Sans"/>
            </a:endParaRPr>
          </a:p>
          <a:p>
            <a:pPr marL="714409" lvl="1"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en-US" dirty="0">
                <a:latin typeface="Gill Sans"/>
                <a:cs typeface="Gill Sans"/>
              </a:rPr>
              <a:t>PDF, Windows Office, Open Office </a:t>
            </a:r>
            <a:r>
              <a:rPr lang="mn-MN" dirty="0">
                <a:latin typeface="Gill Sans"/>
                <a:cs typeface="Gill Sans"/>
              </a:rPr>
              <a:t>файлууд</a:t>
            </a:r>
            <a:endParaRPr lang="en-US" dirty="0">
              <a:latin typeface="Gill Sans"/>
              <a:cs typeface="Gill Sans"/>
            </a:endParaRPr>
          </a:p>
          <a:p>
            <a:pPr marL="714409" lvl="1"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dirty="0" err="1">
                <a:latin typeface="Gill Sans"/>
                <a:cs typeface="Gill Sans"/>
              </a:rPr>
              <a:t>Өгөгдлийн</a:t>
            </a:r>
            <a:r>
              <a:rPr lang="ru-RU" dirty="0">
                <a:latin typeface="Gill Sans"/>
                <a:cs typeface="Gill Sans"/>
              </a:rPr>
              <a:t> </a:t>
            </a:r>
            <a:r>
              <a:rPr lang="ru-RU" dirty="0" err="1">
                <a:latin typeface="Gill Sans"/>
                <a:cs typeface="Gill Sans"/>
              </a:rPr>
              <a:t>сангийн</a:t>
            </a:r>
            <a:r>
              <a:rPr lang="ru-RU" dirty="0">
                <a:latin typeface="Gill Sans"/>
                <a:cs typeface="Gill Sans"/>
              </a:rPr>
              <a:t> </a:t>
            </a:r>
            <a:r>
              <a:rPr lang="ru-RU" dirty="0" err="1">
                <a:latin typeface="Gill Sans"/>
                <a:cs typeface="Gill Sans"/>
              </a:rPr>
              <a:t>өгөгдөл</a:t>
            </a:r>
            <a:r>
              <a:rPr lang="ru-RU" dirty="0">
                <a:latin typeface="Gill Sans"/>
                <a:cs typeface="Gill Sans"/>
              </a:rPr>
              <a:t>, </a:t>
            </a:r>
            <a:r>
              <a:rPr lang="ru-RU" dirty="0" err="1">
                <a:latin typeface="Gill Sans"/>
                <a:cs typeface="Gill Sans"/>
              </a:rPr>
              <a:t>бичлэгүүд</a:t>
            </a:r>
            <a:endParaRPr lang="en-US" dirty="0">
              <a:latin typeface="Gill Sans"/>
              <a:cs typeface="Gill Sans"/>
            </a:endParaRPr>
          </a:p>
          <a:p>
            <a:pPr marL="714409" lvl="1"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dirty="0">
                <a:latin typeface="Gill Sans"/>
                <a:cs typeface="Gill Sans"/>
              </a:rPr>
              <a:t>Зураг, видео бичлэг </a:t>
            </a:r>
            <a:r>
              <a:rPr lang="mn-MN" dirty="0">
                <a:latin typeface="Gill Sans"/>
                <a:cs typeface="Gill Sans"/>
              </a:rPr>
              <a:t>г.м </a:t>
            </a:r>
            <a:r>
              <a:rPr lang="ru-RU" dirty="0">
                <a:latin typeface="Gill Sans"/>
                <a:cs typeface="Gill Sans"/>
              </a:rPr>
              <a:t>бусад </a:t>
            </a:r>
            <a:r>
              <a:rPr lang="en-US" dirty="0" err="1">
                <a:latin typeface="Gill Sans"/>
                <a:cs typeface="Gill Sans"/>
              </a:rPr>
              <a:t>бүх</a:t>
            </a:r>
            <a:r>
              <a:rPr lang="en-US" dirty="0">
                <a:latin typeface="Gill Sans"/>
                <a:cs typeface="Gill Sans"/>
              </a:rPr>
              <a:t> </a:t>
            </a:r>
            <a:r>
              <a:rPr lang="ru-RU" dirty="0">
                <a:latin typeface="Gill Sans"/>
                <a:cs typeface="Gill Sans"/>
              </a:rPr>
              <a:t>төрлийн файл</a:t>
            </a:r>
            <a:endParaRPr lang="mn-MN" dirty="0">
              <a:latin typeface="Gill Sans"/>
              <a:cs typeface="Gill Sans"/>
            </a:endParaRPr>
          </a:p>
          <a:p>
            <a:pPr marL="714409" lvl="1" indent="-257209" algn="just">
              <a:buFont typeface="Arial"/>
              <a:buChar char="•"/>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mn-MN" dirty="0">
                <a:latin typeface="Gill Sans"/>
                <a:cs typeface="Gill Sans"/>
              </a:rPr>
              <a:t>Э-мэйл, түүний хавсралтууд</a:t>
            </a:r>
          </a:p>
        </p:txBody>
      </p:sp>
      <p:pic>
        <p:nvPicPr>
          <p:cNvPr id="37" name="Picture 36" descr="page-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39" name="Picture 38">
            <a:extLst>
              <a:ext uri="{FF2B5EF4-FFF2-40B4-BE49-F238E27FC236}">
                <a16:creationId xmlns:a16="http://schemas.microsoft.com/office/drawing/2014/main" id="{2F2AF3C4-3A71-4F57-880E-8A5799E35809}"/>
              </a:ext>
            </a:extLst>
          </p:cNvPr>
          <p:cNvPicPr>
            <a:picLocks noChangeAspect="1"/>
          </p:cNvPicPr>
          <p:nvPr/>
        </p:nvPicPr>
        <p:blipFill>
          <a:blip r:embed="rId4"/>
          <a:stretch>
            <a:fillRect/>
          </a:stretch>
        </p:blipFill>
        <p:spPr>
          <a:xfrm>
            <a:off x="601670" y="2419045"/>
            <a:ext cx="1094625" cy="468046"/>
          </a:xfrm>
          <a:prstGeom prst="rect">
            <a:avLst/>
          </a:prstGeom>
        </p:spPr>
      </p:pic>
    </p:spTree>
    <p:extLst>
      <p:ext uri="{BB962C8B-B14F-4D97-AF65-F5344CB8AC3E}">
        <p14:creationId xmlns:p14="http://schemas.microsoft.com/office/powerpoint/2010/main" val="2417033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645859" y="2113635"/>
            <a:ext cx="4384713" cy="2669104"/>
          </a:xfrm>
          <a:prstGeom prst="rect">
            <a:avLst/>
          </a:prstGeom>
          <a:effectLst>
            <a:softEdge rad="12700"/>
          </a:effectLst>
        </p:spPr>
      </p:pic>
      <p:pic>
        <p:nvPicPr>
          <p:cNvPr id="4" name="Picture 3"/>
          <p:cNvPicPr>
            <a:picLocks noChangeAspect="1"/>
          </p:cNvPicPr>
          <p:nvPr/>
        </p:nvPicPr>
        <p:blipFill>
          <a:blip r:embed="rId4"/>
          <a:stretch>
            <a:fillRect/>
          </a:stretch>
        </p:blipFill>
        <p:spPr>
          <a:xfrm>
            <a:off x="412653" y="1502815"/>
            <a:ext cx="3853937" cy="2084917"/>
          </a:xfrm>
          <a:prstGeom prst="rect">
            <a:avLst/>
          </a:prstGeom>
          <a:effectLst>
            <a:softEdge rad="12700"/>
          </a:effectLst>
        </p:spPr>
      </p:pic>
      <p:sp>
        <p:nvSpPr>
          <p:cNvPr id="21" name="Title 1"/>
          <p:cNvSpPr>
            <a:spLocks noGrp="1"/>
          </p:cNvSpPr>
          <p:nvPr>
            <p:ph type="title"/>
          </p:nvPr>
        </p:nvSpPr>
        <p:spPr>
          <a:xfrm>
            <a:off x="143555" y="303498"/>
            <a:ext cx="8589190" cy="401859"/>
          </a:xfrm>
        </p:spPr>
        <p:txBody>
          <a:bodyPr>
            <a:noAutofit/>
          </a:bodyPr>
          <a:lstStyle/>
          <a:p>
            <a:pPr algn="ctr">
              <a:lnSpc>
                <a:spcPct val="100000"/>
              </a:lnSpc>
            </a:pPr>
            <a:r>
              <a:rPr lang="ru-RU" sz="2400" b="1" dirty="0">
                <a:solidFill>
                  <a:schemeClr val="bg1"/>
                </a:solidFill>
                <a:latin typeface="Gill Sans"/>
                <a:cs typeface="Gill Sans"/>
              </a:rPr>
              <a:t>ТООН ГАРЫН ҮСГИЙН ГЭРЧИЛГЭЭ</a:t>
            </a:r>
            <a:r>
              <a:rPr lang="mn-MN" sz="2400" b="1" dirty="0">
                <a:solidFill>
                  <a:schemeClr val="bg1"/>
                </a:solidFill>
                <a:latin typeface="Gill Sans"/>
                <a:cs typeface="Gill Sans"/>
              </a:rPr>
              <a:t>Г</a:t>
            </a:r>
            <a:r>
              <a:rPr lang="ru-RU" sz="2400" b="1" dirty="0">
                <a:solidFill>
                  <a:schemeClr val="bg1"/>
                </a:solidFill>
                <a:latin typeface="Gill Sans"/>
                <a:cs typeface="Gill Sans"/>
              </a:rPr>
              <a:t> </a:t>
            </a:r>
            <a:br>
              <a:rPr lang="ru-RU" sz="2400" b="1" dirty="0">
                <a:solidFill>
                  <a:schemeClr val="bg1"/>
                </a:solidFill>
                <a:latin typeface="Gill Sans"/>
                <a:cs typeface="Gill Sans"/>
              </a:rPr>
            </a:br>
            <a:r>
              <a:rPr lang="ru-RU" sz="2400" b="1" dirty="0">
                <a:solidFill>
                  <a:schemeClr val="bg1"/>
                </a:solidFill>
                <a:latin typeface="Gill Sans"/>
                <a:cs typeface="Gill Sans"/>
              </a:rPr>
              <a:t>ЦАХИМ СИСТЕМД БҮРТГҮҮЛЭХ ЖИШЭЭ</a:t>
            </a:r>
            <a:endParaRPr lang="en-US" sz="2400" b="1" dirty="0">
              <a:solidFill>
                <a:schemeClr val="bg1"/>
              </a:solidFill>
              <a:latin typeface="Gill Sans"/>
              <a:cs typeface="Gill Sans"/>
            </a:endParaRPr>
          </a:p>
        </p:txBody>
      </p:sp>
      <p:grpSp>
        <p:nvGrpSpPr>
          <p:cNvPr id="29" name="Group 28"/>
          <p:cNvGrpSpPr/>
          <p:nvPr/>
        </p:nvGrpSpPr>
        <p:grpSpPr>
          <a:xfrm>
            <a:off x="4147219" y="1421548"/>
            <a:ext cx="815805" cy="367658"/>
            <a:chOff x="5302641" y="5129405"/>
            <a:chExt cx="1087457" cy="490211"/>
          </a:xfrm>
        </p:grpSpPr>
        <p:cxnSp>
          <p:nvCxnSpPr>
            <p:cNvPr id="30" name="Straight Arrow Connector 29"/>
            <p:cNvCxnSpPr/>
            <p:nvPr/>
          </p:nvCxnSpPr>
          <p:spPr>
            <a:xfrm flipH="1">
              <a:off x="5302641" y="5358089"/>
              <a:ext cx="576065" cy="0"/>
            </a:xfrm>
            <a:prstGeom prst="straightConnector1">
              <a:avLst/>
            </a:prstGeom>
            <a:ln w="38100" cmpd="dbl">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1" name="Oval 30"/>
            <p:cNvSpPr/>
            <p:nvPr/>
          </p:nvSpPr>
          <p:spPr>
            <a:xfrm>
              <a:off x="5900924" y="5129405"/>
              <a:ext cx="489174" cy="490211"/>
            </a:xfrm>
            <a:prstGeom prst="ellipse">
              <a:avLst/>
            </a:prstGeom>
            <a:solidFill>
              <a:schemeClr val="bg1"/>
            </a:solid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bg1">
                      <a:lumMod val="50000"/>
                    </a:schemeClr>
                  </a:solidFill>
                </a:rPr>
                <a:t>1</a:t>
              </a:r>
              <a:endParaRPr lang="en-US" dirty="0">
                <a:solidFill>
                  <a:schemeClr val="bg1">
                    <a:lumMod val="50000"/>
                  </a:schemeClr>
                </a:solidFill>
              </a:endParaRPr>
            </a:p>
          </p:txBody>
        </p:sp>
      </p:grpSp>
      <p:sp>
        <p:nvSpPr>
          <p:cNvPr id="32" name="Text Box 3"/>
          <p:cNvSpPr txBox="1">
            <a:spLocks noChangeArrowheads="1"/>
          </p:cNvSpPr>
          <p:nvPr/>
        </p:nvSpPr>
        <p:spPr bwMode="auto">
          <a:xfrm>
            <a:off x="5220241" y="1275607"/>
            <a:ext cx="3349244" cy="532550"/>
          </a:xfrm>
          <a:prstGeom prst="rect">
            <a:avLst/>
          </a:prstGeom>
          <a:noFill/>
          <a:ln w="9525">
            <a:noFill/>
            <a:round/>
            <a:headEnd/>
            <a:tailEnd/>
          </a:ln>
          <a:effectLst/>
        </p:spPr>
        <p:txBody>
          <a:bodyPr wrap="square" lIns="67509" tIns="35105" rIns="67509" bIns="35105">
            <a:spAutoFit/>
          </a:bodyPr>
          <a:lstStyle/>
          <a:p>
            <a:pPr algn="just">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500" dirty="0" err="1"/>
              <a:t>Цахим</a:t>
            </a:r>
            <a:r>
              <a:rPr lang="ru-RU" sz="1500" dirty="0"/>
              <a:t> </a:t>
            </a:r>
            <a:r>
              <a:rPr lang="ru-RU" sz="1500" dirty="0" err="1"/>
              <a:t>хуудасны</a:t>
            </a:r>
            <a:r>
              <a:rPr lang="ru-RU" sz="1500" dirty="0"/>
              <a:t> </a:t>
            </a:r>
            <a:r>
              <a:rPr lang="ru-RU" sz="1500" dirty="0" err="1"/>
              <a:t>хэсэгт</a:t>
            </a:r>
            <a:r>
              <a:rPr lang="ru-RU" sz="1500" dirty="0"/>
              <a:t> </a:t>
            </a:r>
            <a:r>
              <a:rPr lang="ru-RU" sz="1500" dirty="0" err="1"/>
              <a:t>тоон</a:t>
            </a:r>
            <a:r>
              <a:rPr lang="ru-RU" sz="1500" dirty="0"/>
              <a:t> </a:t>
            </a:r>
            <a:r>
              <a:rPr lang="ru-RU" sz="1500" dirty="0" err="1"/>
              <a:t>гарын</a:t>
            </a:r>
            <a:r>
              <a:rPr lang="ru-RU" sz="1500" dirty="0"/>
              <a:t> </a:t>
            </a:r>
            <a:r>
              <a:rPr lang="ru-RU" sz="1500" dirty="0" err="1"/>
              <a:t>үсэг</a:t>
            </a:r>
            <a:r>
              <a:rPr lang="ru-RU" sz="1500" dirty="0"/>
              <a:t> </a:t>
            </a:r>
            <a:r>
              <a:rPr lang="ru-RU" sz="1500" dirty="0" err="1"/>
              <a:t>бүртгүүлэх</a:t>
            </a:r>
            <a:r>
              <a:rPr lang="ru-RU" sz="1500" dirty="0"/>
              <a:t> </a:t>
            </a:r>
            <a:r>
              <a:rPr lang="ru-RU" sz="1500" dirty="0" err="1"/>
              <a:t>гэсэн</a:t>
            </a:r>
            <a:r>
              <a:rPr lang="ru-RU" sz="1500" dirty="0"/>
              <a:t> </a:t>
            </a:r>
            <a:r>
              <a:rPr lang="ru-RU" sz="1500" dirty="0" err="1"/>
              <a:t>функц</a:t>
            </a:r>
            <a:r>
              <a:rPr lang="ru-RU" sz="1500" dirty="0"/>
              <a:t> </a:t>
            </a:r>
            <a:r>
              <a:rPr lang="ru-RU" sz="1500" dirty="0" err="1"/>
              <a:t>нэмэгдэнэ</a:t>
            </a:r>
            <a:endParaRPr lang="en-US" sz="1500" dirty="0">
              <a:cs typeface="Calibri"/>
            </a:endParaRPr>
          </a:p>
        </p:txBody>
      </p:sp>
      <p:grpSp>
        <p:nvGrpSpPr>
          <p:cNvPr id="33" name="Group 32"/>
          <p:cNvGrpSpPr/>
          <p:nvPr/>
        </p:nvGrpSpPr>
        <p:grpSpPr>
          <a:xfrm>
            <a:off x="3599638" y="3759883"/>
            <a:ext cx="2268843" cy="367658"/>
            <a:chOff x="6094412" y="5301208"/>
            <a:chExt cx="3024336" cy="490211"/>
          </a:xfrm>
        </p:grpSpPr>
        <p:cxnSp>
          <p:nvCxnSpPr>
            <p:cNvPr id="34" name="Straight Arrow Connector 33"/>
            <p:cNvCxnSpPr/>
            <p:nvPr/>
          </p:nvCxnSpPr>
          <p:spPr>
            <a:xfrm>
              <a:off x="6094412" y="5517232"/>
              <a:ext cx="3024336" cy="0"/>
            </a:xfrm>
            <a:prstGeom prst="straightConnector1">
              <a:avLst/>
            </a:prstGeom>
            <a:ln w="38100" cmpd="dbl">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6094412" y="5301208"/>
              <a:ext cx="489172" cy="490211"/>
            </a:xfrm>
            <a:prstGeom prst="ellipse">
              <a:avLst/>
            </a:prstGeom>
            <a:solidFill>
              <a:schemeClr val="bg1"/>
            </a:solid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bg1">
                      <a:lumMod val="50000"/>
                    </a:schemeClr>
                  </a:solidFill>
                </a:rPr>
                <a:t>2</a:t>
              </a:r>
              <a:endParaRPr lang="en-US" dirty="0">
                <a:solidFill>
                  <a:schemeClr val="bg1">
                    <a:lumMod val="50000"/>
                  </a:schemeClr>
                </a:solidFill>
              </a:endParaRPr>
            </a:p>
          </p:txBody>
        </p:sp>
      </p:grpSp>
      <p:sp>
        <p:nvSpPr>
          <p:cNvPr id="37" name="Text Box 3"/>
          <p:cNvSpPr txBox="1">
            <a:spLocks noChangeArrowheads="1"/>
          </p:cNvSpPr>
          <p:nvPr/>
        </p:nvSpPr>
        <p:spPr bwMode="auto">
          <a:xfrm>
            <a:off x="412454" y="3705876"/>
            <a:ext cx="3025124" cy="763383"/>
          </a:xfrm>
          <a:prstGeom prst="rect">
            <a:avLst/>
          </a:prstGeom>
          <a:noFill/>
          <a:ln w="9525">
            <a:noFill/>
            <a:round/>
            <a:headEnd/>
            <a:tailEnd/>
          </a:ln>
          <a:effectLst/>
        </p:spPr>
        <p:txBody>
          <a:bodyPr wrap="square" lIns="67509" tIns="35105" rIns="67509" bIns="35105">
            <a:spAutoFit/>
          </a:bodyPr>
          <a:lstStyle/>
          <a:p>
            <a:pPr algn="just">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en-US" sz="1500" b="1" dirty="0">
                <a:cs typeface="Calibri"/>
              </a:rPr>
              <a:t>E-Token </a:t>
            </a:r>
            <a:r>
              <a:rPr lang="ru-RU" sz="1500" b="1" dirty="0">
                <a:cs typeface="Calibri"/>
              </a:rPr>
              <a:t>Бүртгүүлэх </a:t>
            </a:r>
            <a:r>
              <a:rPr lang="ru-RU" sz="1500" dirty="0">
                <a:cs typeface="Calibri"/>
              </a:rPr>
              <a:t>товч дарсны дараа компьютерт залга</a:t>
            </a:r>
            <a:r>
              <a:rPr lang="mn-MN" sz="1500" dirty="0">
                <a:cs typeface="Calibri"/>
              </a:rPr>
              <a:t>с</a:t>
            </a:r>
            <a:r>
              <a:rPr lang="ru-RU" sz="1500" dirty="0">
                <a:cs typeface="Calibri"/>
              </a:rPr>
              <a:t>а</a:t>
            </a:r>
            <a:r>
              <a:rPr lang="mn-MN" sz="1500" dirty="0">
                <a:cs typeface="Calibri"/>
              </a:rPr>
              <a:t>н</a:t>
            </a:r>
            <a:r>
              <a:rPr lang="ru-RU" sz="1500" dirty="0">
                <a:cs typeface="Calibri"/>
              </a:rPr>
              <a:t> </a:t>
            </a:r>
            <a:r>
              <a:rPr lang="mn-MN" sz="1500" dirty="0">
                <a:cs typeface="Calibri"/>
              </a:rPr>
              <a:t>э-</a:t>
            </a:r>
            <a:r>
              <a:rPr lang="ru-RU" sz="1500" dirty="0">
                <a:cs typeface="Calibri"/>
              </a:rPr>
              <a:t>токений ПИН кодыг оруулна</a:t>
            </a:r>
            <a:endParaRPr lang="en-US" sz="1500" dirty="0">
              <a:cs typeface="Calibri"/>
            </a:endParaRPr>
          </a:p>
        </p:txBody>
      </p:sp>
      <p:pic>
        <p:nvPicPr>
          <p:cNvPr id="17" name="Picture 16" descr="page-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Tree>
    <p:extLst>
      <p:ext uri="{BB962C8B-B14F-4D97-AF65-F5344CB8AC3E}">
        <p14:creationId xmlns:p14="http://schemas.microsoft.com/office/powerpoint/2010/main" val="81558135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834248" y="2284696"/>
            <a:ext cx="4000993" cy="2622839"/>
          </a:xfrm>
          <a:prstGeom prst="rect">
            <a:avLst/>
          </a:prstGeom>
        </p:spPr>
      </p:pic>
      <p:pic>
        <p:nvPicPr>
          <p:cNvPr id="3" name="Picture 2"/>
          <p:cNvPicPr>
            <a:picLocks noChangeAspect="1"/>
          </p:cNvPicPr>
          <p:nvPr/>
        </p:nvPicPr>
        <p:blipFill>
          <a:blip r:embed="rId4"/>
          <a:stretch>
            <a:fillRect/>
          </a:stretch>
        </p:blipFill>
        <p:spPr>
          <a:xfrm>
            <a:off x="472572" y="1378464"/>
            <a:ext cx="3488608" cy="2269079"/>
          </a:xfrm>
          <a:prstGeom prst="rect">
            <a:avLst/>
          </a:prstGeom>
        </p:spPr>
      </p:pic>
      <p:grpSp>
        <p:nvGrpSpPr>
          <p:cNvPr id="5" name="Group 4"/>
          <p:cNvGrpSpPr/>
          <p:nvPr/>
        </p:nvGrpSpPr>
        <p:grpSpPr>
          <a:xfrm>
            <a:off x="2742723" y="971550"/>
            <a:ext cx="3657600" cy="80962"/>
            <a:chOff x="2743206" y="2378869"/>
            <a:chExt cx="3657608" cy="80962"/>
          </a:xfrm>
          <a:solidFill>
            <a:schemeClr val="bg1"/>
          </a:solidFill>
        </p:grpSpPr>
        <p:cxnSp>
          <p:nvCxnSpPr>
            <p:cNvPr id="6" name="Straight Connector 5"/>
            <p:cNvCxnSpPr/>
            <p:nvPr/>
          </p:nvCxnSpPr>
          <p:spPr>
            <a:xfrm>
              <a:off x="2743206" y="2419350"/>
              <a:ext cx="3657608" cy="0"/>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529139" y="2378869"/>
              <a:ext cx="80962" cy="80962"/>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grpSp>
        <p:nvGrpSpPr>
          <p:cNvPr id="13" name="Group 12"/>
          <p:cNvGrpSpPr/>
          <p:nvPr/>
        </p:nvGrpSpPr>
        <p:grpSpPr>
          <a:xfrm>
            <a:off x="3599639" y="2606602"/>
            <a:ext cx="2652116" cy="1520938"/>
            <a:chOff x="6094412" y="3763501"/>
            <a:chExt cx="3535234" cy="2027918"/>
          </a:xfrm>
        </p:grpSpPr>
        <p:cxnSp>
          <p:nvCxnSpPr>
            <p:cNvPr id="14" name="Straight Arrow Connector 13"/>
            <p:cNvCxnSpPr/>
            <p:nvPr/>
          </p:nvCxnSpPr>
          <p:spPr>
            <a:xfrm flipV="1">
              <a:off x="6454452" y="3763501"/>
              <a:ext cx="3175194" cy="1753731"/>
            </a:xfrm>
            <a:prstGeom prst="straightConnector1">
              <a:avLst/>
            </a:prstGeom>
            <a:ln w="38100" cmpd="dbl">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6094412" y="5301208"/>
              <a:ext cx="489172" cy="490211"/>
            </a:xfrm>
            <a:prstGeom prst="ellipse">
              <a:avLst/>
            </a:prstGeom>
            <a:solidFill>
              <a:schemeClr val="bg1"/>
            </a:solid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bg1">
                      <a:lumMod val="50000"/>
                    </a:schemeClr>
                  </a:solidFill>
                </a:rPr>
                <a:t>4</a:t>
              </a:r>
              <a:endParaRPr lang="en-US" dirty="0">
                <a:solidFill>
                  <a:schemeClr val="bg1">
                    <a:lumMod val="50000"/>
                  </a:schemeClr>
                </a:solidFill>
              </a:endParaRPr>
            </a:p>
          </p:txBody>
        </p:sp>
      </p:grpSp>
      <p:sp>
        <p:nvSpPr>
          <p:cNvPr id="16" name="Text Box 3"/>
          <p:cNvSpPr txBox="1">
            <a:spLocks noChangeArrowheads="1"/>
          </p:cNvSpPr>
          <p:nvPr/>
        </p:nvSpPr>
        <p:spPr bwMode="auto">
          <a:xfrm>
            <a:off x="412454" y="3705876"/>
            <a:ext cx="3025124" cy="763383"/>
          </a:xfrm>
          <a:prstGeom prst="rect">
            <a:avLst/>
          </a:prstGeom>
          <a:noFill/>
          <a:ln w="9525">
            <a:noFill/>
            <a:round/>
            <a:headEnd/>
            <a:tailEnd/>
          </a:ln>
          <a:effectLst/>
        </p:spPr>
        <p:txBody>
          <a:bodyPr wrap="square" lIns="67509" tIns="35105" rIns="67509" bIns="35105">
            <a:spAutoFit/>
          </a:bodyPr>
          <a:lstStyle/>
          <a:p>
            <a:pPr algn="just">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500" dirty="0">
                <a:cs typeface="Calibri"/>
              </a:rPr>
              <a:t>Бүртүүлэх тоон гарын үсэг хүчинтэй мөн зохих мэдээлэл таарч байгаа тохиолдолд амжилттай хадгална</a:t>
            </a:r>
            <a:endParaRPr lang="en-US" sz="1500" dirty="0">
              <a:cs typeface="Calibri"/>
            </a:endParaRPr>
          </a:p>
        </p:txBody>
      </p:sp>
      <p:grpSp>
        <p:nvGrpSpPr>
          <p:cNvPr id="17" name="Group 16"/>
          <p:cNvGrpSpPr/>
          <p:nvPr/>
        </p:nvGrpSpPr>
        <p:grpSpPr>
          <a:xfrm>
            <a:off x="3437577" y="1491629"/>
            <a:ext cx="1555416" cy="869267"/>
            <a:chOff x="4510236" y="5157192"/>
            <a:chExt cx="2073348" cy="1159023"/>
          </a:xfrm>
        </p:grpSpPr>
        <p:cxnSp>
          <p:nvCxnSpPr>
            <p:cNvPr id="18" name="Straight Arrow Connector 17"/>
            <p:cNvCxnSpPr/>
            <p:nvPr/>
          </p:nvCxnSpPr>
          <p:spPr>
            <a:xfrm flipH="1">
              <a:off x="4510236" y="5517232"/>
              <a:ext cx="1584177" cy="798983"/>
            </a:xfrm>
            <a:prstGeom prst="straightConnector1">
              <a:avLst/>
            </a:prstGeom>
            <a:ln w="38100" cmpd="dbl">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6094412" y="5157192"/>
              <a:ext cx="489172" cy="490211"/>
            </a:xfrm>
            <a:prstGeom prst="ellipse">
              <a:avLst/>
            </a:prstGeom>
            <a:solidFill>
              <a:schemeClr val="bg1"/>
            </a:solid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bg1">
                      <a:lumMod val="50000"/>
                    </a:schemeClr>
                  </a:solidFill>
                </a:rPr>
                <a:t>3</a:t>
              </a:r>
              <a:endParaRPr lang="en-US" dirty="0">
                <a:solidFill>
                  <a:schemeClr val="bg1">
                    <a:lumMod val="50000"/>
                  </a:schemeClr>
                </a:solidFill>
              </a:endParaRPr>
            </a:p>
          </p:txBody>
        </p:sp>
      </p:grpSp>
      <p:sp>
        <p:nvSpPr>
          <p:cNvPr id="20" name="Text Box 3"/>
          <p:cNvSpPr txBox="1">
            <a:spLocks noChangeArrowheads="1"/>
          </p:cNvSpPr>
          <p:nvPr/>
        </p:nvSpPr>
        <p:spPr bwMode="auto">
          <a:xfrm>
            <a:off x="5220241" y="1275606"/>
            <a:ext cx="3349244" cy="763383"/>
          </a:xfrm>
          <a:prstGeom prst="rect">
            <a:avLst/>
          </a:prstGeom>
          <a:noFill/>
          <a:ln w="9525">
            <a:noFill/>
            <a:round/>
            <a:headEnd/>
            <a:tailEnd/>
          </a:ln>
          <a:effectLst/>
        </p:spPr>
        <p:txBody>
          <a:bodyPr wrap="square" lIns="67509" tIns="35105" rIns="67509" bIns="35105">
            <a:spAutoFit/>
          </a:bodyPr>
          <a:lstStyle/>
          <a:p>
            <a:pPr algn="just">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500" dirty="0" err="1">
                <a:cs typeface="Calibri"/>
              </a:rPr>
              <a:t>Токенд</a:t>
            </a:r>
            <a:r>
              <a:rPr lang="ru-RU" sz="1500" dirty="0">
                <a:cs typeface="Calibri"/>
              </a:rPr>
              <a:t> </a:t>
            </a:r>
            <a:r>
              <a:rPr lang="ru-RU" sz="1500" dirty="0" err="1">
                <a:cs typeface="Calibri"/>
              </a:rPr>
              <a:t>бичигдсэн</a:t>
            </a:r>
            <a:r>
              <a:rPr lang="ru-RU" sz="1500" dirty="0">
                <a:cs typeface="Calibri"/>
              </a:rPr>
              <a:t> </a:t>
            </a:r>
            <a:r>
              <a:rPr lang="ru-RU" sz="1500" dirty="0" err="1">
                <a:cs typeface="Calibri"/>
              </a:rPr>
              <a:t>тоон</a:t>
            </a:r>
            <a:r>
              <a:rPr lang="ru-RU" sz="1500" dirty="0">
                <a:cs typeface="Calibri"/>
              </a:rPr>
              <a:t> </a:t>
            </a:r>
            <a:r>
              <a:rPr lang="ru-RU" sz="1500" dirty="0" err="1">
                <a:cs typeface="Calibri"/>
              </a:rPr>
              <a:t>гарын</a:t>
            </a:r>
            <a:r>
              <a:rPr lang="ru-RU" sz="1500" dirty="0">
                <a:cs typeface="Calibri"/>
              </a:rPr>
              <a:t> </a:t>
            </a:r>
            <a:r>
              <a:rPr lang="ru-RU" sz="1500" dirty="0" err="1">
                <a:cs typeface="Calibri"/>
              </a:rPr>
              <a:t>үсгүүдээс</a:t>
            </a:r>
            <a:r>
              <a:rPr lang="ru-RU" sz="1500" dirty="0">
                <a:cs typeface="Calibri"/>
              </a:rPr>
              <a:t> </a:t>
            </a:r>
            <a:r>
              <a:rPr lang="ru-RU" sz="1500" dirty="0" err="1">
                <a:cs typeface="Calibri"/>
              </a:rPr>
              <a:t>цахим</a:t>
            </a:r>
            <a:r>
              <a:rPr lang="ru-RU" sz="1500" dirty="0">
                <a:cs typeface="Calibri"/>
              </a:rPr>
              <a:t> </a:t>
            </a:r>
            <a:r>
              <a:rPr lang="ru-RU" sz="1500" dirty="0" err="1">
                <a:cs typeface="Calibri"/>
              </a:rPr>
              <a:t>системд</a:t>
            </a:r>
            <a:r>
              <a:rPr lang="ru-RU" sz="1500" dirty="0">
                <a:cs typeface="Calibri"/>
              </a:rPr>
              <a:t> </a:t>
            </a:r>
            <a:r>
              <a:rPr lang="ru-RU" sz="1500" dirty="0" err="1">
                <a:cs typeface="Calibri"/>
              </a:rPr>
              <a:t>бүртгүүлэх</a:t>
            </a:r>
            <a:r>
              <a:rPr lang="ru-RU" sz="1500" dirty="0">
                <a:cs typeface="Calibri"/>
              </a:rPr>
              <a:t> </a:t>
            </a:r>
            <a:r>
              <a:rPr lang="ru-RU" sz="1500" dirty="0" err="1">
                <a:cs typeface="Calibri"/>
              </a:rPr>
              <a:t>тоон</a:t>
            </a:r>
            <a:r>
              <a:rPr lang="ru-RU" sz="1500" dirty="0">
                <a:cs typeface="Calibri"/>
              </a:rPr>
              <a:t> </a:t>
            </a:r>
            <a:r>
              <a:rPr lang="ru-RU" sz="1500" dirty="0" err="1">
                <a:cs typeface="Calibri"/>
              </a:rPr>
              <a:t>гарын</a:t>
            </a:r>
            <a:r>
              <a:rPr lang="ru-RU" sz="1500" dirty="0">
                <a:cs typeface="Calibri"/>
              </a:rPr>
              <a:t> </a:t>
            </a:r>
            <a:r>
              <a:rPr lang="ru-RU" sz="1500" dirty="0" err="1">
                <a:cs typeface="Calibri"/>
              </a:rPr>
              <a:t>үсгийг</a:t>
            </a:r>
            <a:r>
              <a:rPr lang="ru-RU" sz="1500" dirty="0">
                <a:cs typeface="Calibri"/>
              </a:rPr>
              <a:t> </a:t>
            </a:r>
            <a:r>
              <a:rPr lang="ru-RU" sz="1500" dirty="0" err="1">
                <a:cs typeface="Calibri"/>
              </a:rPr>
              <a:t>сонгоно</a:t>
            </a:r>
            <a:endParaRPr lang="en-US" sz="1500" dirty="0">
              <a:cs typeface="Calibri"/>
            </a:endParaRPr>
          </a:p>
        </p:txBody>
      </p:sp>
      <p:sp>
        <p:nvSpPr>
          <p:cNvPr id="22" name="Title 1"/>
          <p:cNvSpPr>
            <a:spLocks noGrp="1"/>
          </p:cNvSpPr>
          <p:nvPr>
            <p:ph type="title"/>
          </p:nvPr>
        </p:nvSpPr>
        <p:spPr>
          <a:xfrm>
            <a:off x="-161855" y="303498"/>
            <a:ext cx="8589190" cy="401859"/>
          </a:xfrm>
        </p:spPr>
        <p:txBody>
          <a:bodyPr>
            <a:noAutofit/>
          </a:bodyPr>
          <a:lstStyle/>
          <a:p>
            <a:pPr algn="ctr">
              <a:lnSpc>
                <a:spcPct val="100000"/>
              </a:lnSpc>
            </a:pPr>
            <a:r>
              <a:rPr lang="ru-RU" sz="2400" b="1" dirty="0">
                <a:solidFill>
                  <a:schemeClr val="bg1"/>
                </a:solidFill>
                <a:latin typeface="Gill Sans"/>
                <a:cs typeface="Gill Sans"/>
              </a:rPr>
              <a:t>ТООН ГАРЫН ҮСГИЙН ГЭРЧИЛГЭЭ</a:t>
            </a:r>
            <a:r>
              <a:rPr lang="mn-MN" sz="2400" b="1" dirty="0">
                <a:solidFill>
                  <a:schemeClr val="bg1"/>
                </a:solidFill>
                <a:latin typeface="Gill Sans"/>
                <a:cs typeface="Gill Sans"/>
              </a:rPr>
              <a:t>Г </a:t>
            </a:r>
            <a:r>
              <a:rPr lang="ru-RU" sz="2400" b="1" dirty="0">
                <a:solidFill>
                  <a:schemeClr val="bg1"/>
                </a:solidFill>
                <a:latin typeface="Gill Sans"/>
                <a:cs typeface="Gill Sans"/>
              </a:rPr>
              <a:t>ЦАХИМ </a:t>
            </a:r>
            <a:br>
              <a:rPr lang="mn-MN" sz="2400" b="1" dirty="0">
                <a:solidFill>
                  <a:schemeClr val="bg1"/>
                </a:solidFill>
                <a:latin typeface="Gill Sans"/>
                <a:cs typeface="Gill Sans"/>
              </a:rPr>
            </a:br>
            <a:r>
              <a:rPr lang="ru-RU" sz="2400" b="1" dirty="0">
                <a:solidFill>
                  <a:schemeClr val="bg1"/>
                </a:solidFill>
                <a:latin typeface="Gill Sans"/>
                <a:cs typeface="Gill Sans"/>
              </a:rPr>
              <a:t>СИСТЕМД БҮРТГҮҮЛЭХ ЖИШЭЭ</a:t>
            </a:r>
            <a:r>
              <a:rPr lang="mn-MN" sz="2400" b="1" dirty="0">
                <a:solidFill>
                  <a:schemeClr val="bg1"/>
                </a:solidFill>
                <a:latin typeface="Gill Sans"/>
                <a:cs typeface="Gill Sans"/>
              </a:rPr>
              <a:t> </a:t>
            </a:r>
            <a:r>
              <a:rPr lang="en-US" sz="2400" b="1" dirty="0">
                <a:solidFill>
                  <a:schemeClr val="bg1"/>
                </a:solidFill>
                <a:latin typeface="Gill Sans"/>
                <a:cs typeface="Gill Sans"/>
              </a:rPr>
              <a:t>(</a:t>
            </a:r>
            <a:r>
              <a:rPr lang="mn-MN" sz="2400" b="1" dirty="0">
                <a:solidFill>
                  <a:schemeClr val="bg1"/>
                </a:solidFill>
                <a:latin typeface="Gill Sans"/>
                <a:cs typeface="Gill Sans"/>
              </a:rPr>
              <a:t>үргэлжлэл</a:t>
            </a:r>
            <a:r>
              <a:rPr lang="en-US" sz="2400" b="1" dirty="0">
                <a:solidFill>
                  <a:schemeClr val="bg1"/>
                </a:solidFill>
                <a:latin typeface="Gill Sans"/>
                <a:cs typeface="Gill Sans"/>
              </a:rPr>
              <a:t>)</a:t>
            </a:r>
          </a:p>
        </p:txBody>
      </p:sp>
      <p:pic>
        <p:nvPicPr>
          <p:cNvPr id="25" name="Picture 24" descr="page-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Tree>
    <p:extLst>
      <p:ext uri="{BB962C8B-B14F-4D97-AF65-F5344CB8AC3E}">
        <p14:creationId xmlns:p14="http://schemas.microsoft.com/office/powerpoint/2010/main" val="30059398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4965250" y="2233607"/>
            <a:ext cx="3824743" cy="2539016"/>
          </a:xfrm>
          <a:prstGeom prst="rect">
            <a:avLst/>
          </a:prstGeom>
        </p:spPr>
      </p:pic>
      <p:pic>
        <p:nvPicPr>
          <p:cNvPr id="3" name="Picture 2"/>
          <p:cNvPicPr>
            <a:picLocks noChangeAspect="1"/>
          </p:cNvPicPr>
          <p:nvPr/>
        </p:nvPicPr>
        <p:blipFill>
          <a:blip r:embed="rId4"/>
          <a:stretch>
            <a:fillRect/>
          </a:stretch>
        </p:blipFill>
        <p:spPr>
          <a:xfrm>
            <a:off x="366620" y="1275607"/>
            <a:ext cx="3362330" cy="2294510"/>
          </a:xfrm>
          <a:prstGeom prst="rect">
            <a:avLst/>
          </a:prstGeom>
        </p:spPr>
      </p:pic>
      <p:grpSp>
        <p:nvGrpSpPr>
          <p:cNvPr id="5" name="Group 4"/>
          <p:cNvGrpSpPr/>
          <p:nvPr/>
        </p:nvGrpSpPr>
        <p:grpSpPr>
          <a:xfrm>
            <a:off x="2742723" y="971550"/>
            <a:ext cx="3657600" cy="80962"/>
            <a:chOff x="2743206" y="2378869"/>
            <a:chExt cx="3657608" cy="80962"/>
          </a:xfrm>
          <a:solidFill>
            <a:schemeClr val="bg1"/>
          </a:solidFill>
        </p:grpSpPr>
        <p:cxnSp>
          <p:nvCxnSpPr>
            <p:cNvPr id="6" name="Straight Connector 5"/>
            <p:cNvCxnSpPr/>
            <p:nvPr/>
          </p:nvCxnSpPr>
          <p:spPr>
            <a:xfrm>
              <a:off x="2743206" y="2419350"/>
              <a:ext cx="3657608" cy="0"/>
            </a:xfrm>
            <a:prstGeom prst="line">
              <a:avLst/>
            </a:prstGeom>
            <a:grpFill/>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529139" y="2378869"/>
              <a:ext cx="80962" cy="80962"/>
            </a:xfrm>
            <a:prstGeom prst="ellipse">
              <a:avLst/>
            </a:prstGeom>
            <a:grp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pic>
        <p:nvPicPr>
          <p:cNvPr id="8" name="Picture 7" descr="Screen Shot 2015-10-19 at 11.46.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304" y="4629150"/>
            <a:ext cx="7917584" cy="190500"/>
          </a:xfrm>
          <a:prstGeom prst="rect">
            <a:avLst/>
          </a:prstGeom>
        </p:spPr>
      </p:pic>
      <p:sp>
        <p:nvSpPr>
          <p:cNvPr id="23" name="Rectangle 1"/>
          <p:cNvSpPr txBox="1">
            <a:spLocks noChangeArrowheads="1"/>
          </p:cNvSpPr>
          <p:nvPr/>
        </p:nvSpPr>
        <p:spPr>
          <a:xfrm>
            <a:off x="1719283" y="505346"/>
            <a:ext cx="6059522" cy="539354"/>
          </a:xfrm>
          <a:prstGeom prst="rect">
            <a:avLst/>
          </a:prstGeom>
          <a:ln/>
        </p:spPr>
        <p:txBody>
          <a:bodyPr vert="horz" lIns="68589" tIns="34295" rIns="68589" bIns="34295" rtlCol="0" anchor="ctr">
            <a:noAutofit/>
          </a:bodyPr>
          <a:lstStyle>
            <a:lvl1pPr algn="l" defTabSz="914400" rtl="0" eaLnBrk="1" latinLnBrk="0" hangingPunct="1">
              <a:lnSpc>
                <a:spcPts val="4800"/>
              </a:lnSpc>
              <a:spcBef>
                <a:spcPct val="0"/>
              </a:spcBef>
              <a:buNone/>
              <a:defRPr sz="3400" b="0" kern="1200">
                <a:solidFill>
                  <a:schemeClr val="accent1"/>
                </a:solidFill>
                <a:latin typeface="Sinkin Sans 200 X Light" pitchFamily="50" charset="0"/>
                <a:ea typeface="+mj-ea"/>
                <a:cs typeface="+mj-cs"/>
              </a:defRPr>
            </a:lvl1pPr>
          </a:lstStyle>
          <a:p>
            <a:pPr marL="685891" indent="-684701" algn="ctr">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ru-RU" sz="2400" b="1" dirty="0">
                <a:solidFill>
                  <a:schemeClr val="bg1"/>
                </a:solidFill>
                <a:latin typeface="Gill Sans"/>
                <a:cs typeface="Gill Sans"/>
              </a:rPr>
              <a:t>ТООН ГАРЫН ҮСЭГ АШИГЛАН</a:t>
            </a:r>
            <a:endParaRPr lang="en-US" sz="2400" b="1" dirty="0">
              <a:solidFill>
                <a:schemeClr val="bg1"/>
              </a:solidFill>
              <a:latin typeface="Gill Sans"/>
              <a:cs typeface="Gill Sans"/>
            </a:endParaRPr>
          </a:p>
          <a:p>
            <a:pPr marL="685891" indent="-684701" algn="ctr">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ru-RU" sz="2400" b="1" dirty="0">
                <a:solidFill>
                  <a:schemeClr val="bg1"/>
                </a:solidFill>
                <a:latin typeface="Gill Sans"/>
                <a:cs typeface="Gill Sans"/>
              </a:rPr>
              <a:t>СИСТЕМД НЭВТРЭХ ЖИШЭЭ</a:t>
            </a:r>
            <a:endParaRPr lang="en-US" sz="2400" b="1" dirty="0">
              <a:solidFill>
                <a:schemeClr val="bg1"/>
              </a:solidFill>
              <a:latin typeface="Gill Sans"/>
              <a:cs typeface="Gill Sans"/>
            </a:endParaRPr>
          </a:p>
        </p:txBody>
      </p:sp>
      <p:grpSp>
        <p:nvGrpSpPr>
          <p:cNvPr id="30" name="Group 29"/>
          <p:cNvGrpSpPr/>
          <p:nvPr/>
        </p:nvGrpSpPr>
        <p:grpSpPr>
          <a:xfrm>
            <a:off x="2371725" y="1491631"/>
            <a:ext cx="2621268" cy="1337294"/>
            <a:chOff x="3540425" y="5157192"/>
            <a:chExt cx="3043159" cy="1390022"/>
          </a:xfrm>
        </p:grpSpPr>
        <p:cxnSp>
          <p:nvCxnSpPr>
            <p:cNvPr id="31" name="Straight Arrow Connector 30"/>
            <p:cNvCxnSpPr/>
            <p:nvPr/>
          </p:nvCxnSpPr>
          <p:spPr>
            <a:xfrm flipH="1">
              <a:off x="3540425" y="5517234"/>
              <a:ext cx="2553988" cy="1029980"/>
            </a:xfrm>
            <a:prstGeom prst="straightConnector1">
              <a:avLst/>
            </a:prstGeom>
            <a:ln w="38100" cmpd="dbl">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6094412" y="5157192"/>
              <a:ext cx="489172" cy="490211"/>
            </a:xfrm>
            <a:prstGeom prst="ellipse">
              <a:avLst/>
            </a:prstGeom>
            <a:solidFill>
              <a:schemeClr val="bg1"/>
            </a:solid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bg1">
                      <a:lumMod val="50000"/>
                    </a:schemeClr>
                  </a:solidFill>
                </a:rPr>
                <a:t>1</a:t>
              </a:r>
              <a:endParaRPr lang="en-US" dirty="0">
                <a:solidFill>
                  <a:schemeClr val="bg1">
                    <a:lumMod val="50000"/>
                  </a:schemeClr>
                </a:solidFill>
              </a:endParaRPr>
            </a:p>
          </p:txBody>
        </p:sp>
      </p:grpSp>
      <p:sp>
        <p:nvSpPr>
          <p:cNvPr id="33" name="Text Box 3"/>
          <p:cNvSpPr txBox="1">
            <a:spLocks noChangeArrowheads="1"/>
          </p:cNvSpPr>
          <p:nvPr/>
        </p:nvSpPr>
        <p:spPr bwMode="auto">
          <a:xfrm>
            <a:off x="5220241" y="1275607"/>
            <a:ext cx="3511304" cy="532550"/>
          </a:xfrm>
          <a:prstGeom prst="rect">
            <a:avLst/>
          </a:prstGeom>
          <a:noFill/>
          <a:ln w="9525">
            <a:noFill/>
            <a:round/>
            <a:headEnd/>
            <a:tailEnd/>
          </a:ln>
          <a:effectLst/>
        </p:spPr>
        <p:txBody>
          <a:bodyPr wrap="square" lIns="67509" tIns="35105" rIns="67509" bIns="35105">
            <a:spAutoFit/>
          </a:bodyPr>
          <a:lstStyle/>
          <a:p>
            <a:pPr algn="just">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500" dirty="0">
                <a:cs typeface="Calibri"/>
              </a:rPr>
              <a:t>Тоон гарын үс</a:t>
            </a:r>
            <a:r>
              <a:rPr lang="mn-MN" sz="1500" dirty="0">
                <a:cs typeface="Calibri"/>
              </a:rPr>
              <a:t>гээр </a:t>
            </a:r>
            <a:r>
              <a:rPr lang="ru-RU" sz="1500" dirty="0">
                <a:cs typeface="Calibri"/>
              </a:rPr>
              <a:t>нэвтрэх гэсэн товчийг цахим хуудсанд байршуулна</a:t>
            </a:r>
            <a:endParaRPr lang="en-US" sz="1500" dirty="0">
              <a:cs typeface="Calibri"/>
            </a:endParaRPr>
          </a:p>
        </p:txBody>
      </p:sp>
      <p:grpSp>
        <p:nvGrpSpPr>
          <p:cNvPr id="35" name="Group 34"/>
          <p:cNvGrpSpPr/>
          <p:nvPr/>
        </p:nvGrpSpPr>
        <p:grpSpPr>
          <a:xfrm>
            <a:off x="3599637" y="3759883"/>
            <a:ext cx="2499412" cy="367658"/>
            <a:chOff x="6094412" y="5301208"/>
            <a:chExt cx="3331682" cy="490211"/>
          </a:xfrm>
        </p:grpSpPr>
        <p:cxnSp>
          <p:nvCxnSpPr>
            <p:cNvPr id="36" name="Straight Arrow Connector 35"/>
            <p:cNvCxnSpPr/>
            <p:nvPr/>
          </p:nvCxnSpPr>
          <p:spPr>
            <a:xfrm flipV="1">
              <a:off x="6454452" y="5471975"/>
              <a:ext cx="2971642" cy="45257"/>
            </a:xfrm>
            <a:prstGeom prst="straightConnector1">
              <a:avLst/>
            </a:prstGeom>
            <a:ln w="38100" cmpd="dbl">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6094412" y="5301208"/>
              <a:ext cx="489172" cy="490211"/>
            </a:xfrm>
            <a:prstGeom prst="ellipse">
              <a:avLst/>
            </a:prstGeom>
            <a:solidFill>
              <a:schemeClr val="bg1"/>
            </a:solid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bg1">
                      <a:lumMod val="50000"/>
                    </a:schemeClr>
                  </a:solidFill>
                </a:rPr>
                <a:t>2</a:t>
              </a:r>
              <a:endParaRPr lang="en-US" dirty="0">
                <a:solidFill>
                  <a:schemeClr val="bg1">
                    <a:lumMod val="50000"/>
                  </a:schemeClr>
                </a:solidFill>
              </a:endParaRPr>
            </a:p>
          </p:txBody>
        </p:sp>
      </p:grpSp>
      <p:sp>
        <p:nvSpPr>
          <p:cNvPr id="38" name="Text Box 3"/>
          <p:cNvSpPr txBox="1">
            <a:spLocks noChangeArrowheads="1"/>
          </p:cNvSpPr>
          <p:nvPr/>
        </p:nvSpPr>
        <p:spPr bwMode="auto">
          <a:xfrm>
            <a:off x="412454" y="3705877"/>
            <a:ext cx="3025124" cy="532550"/>
          </a:xfrm>
          <a:prstGeom prst="rect">
            <a:avLst/>
          </a:prstGeom>
          <a:noFill/>
          <a:ln w="9525">
            <a:noFill/>
            <a:round/>
            <a:headEnd/>
            <a:tailEnd/>
          </a:ln>
          <a:effectLst/>
        </p:spPr>
        <p:txBody>
          <a:bodyPr wrap="square" lIns="67509" tIns="35105" rIns="67509" bIns="35105">
            <a:spAutoFit/>
          </a:bodyPr>
          <a:lstStyle/>
          <a:p>
            <a:pPr algn="just">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500" dirty="0">
                <a:cs typeface="Calibri"/>
              </a:rPr>
              <a:t>Компьютерт залга</a:t>
            </a:r>
            <a:r>
              <a:rPr lang="mn-MN" sz="1500" dirty="0">
                <a:cs typeface="Calibri"/>
              </a:rPr>
              <a:t>сан</a:t>
            </a:r>
            <a:r>
              <a:rPr lang="ru-RU" sz="1500" dirty="0">
                <a:cs typeface="Calibri"/>
              </a:rPr>
              <a:t> </a:t>
            </a:r>
            <a:r>
              <a:rPr lang="mn-MN" sz="1500" dirty="0">
                <a:cs typeface="Calibri"/>
              </a:rPr>
              <a:t>э-</a:t>
            </a:r>
            <a:r>
              <a:rPr lang="ru-RU" sz="1500" dirty="0">
                <a:cs typeface="Calibri"/>
              </a:rPr>
              <a:t>токений ПИН кодыг оруулна</a:t>
            </a:r>
            <a:endParaRPr lang="en-US" sz="1500" dirty="0">
              <a:cs typeface="Calibri"/>
            </a:endParaRPr>
          </a:p>
        </p:txBody>
      </p:sp>
      <p:pic>
        <p:nvPicPr>
          <p:cNvPr id="17" name="Picture 16" descr="page-logo-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spTree>
    <p:extLst>
      <p:ext uri="{BB962C8B-B14F-4D97-AF65-F5344CB8AC3E}">
        <p14:creationId xmlns:p14="http://schemas.microsoft.com/office/powerpoint/2010/main" val="144887862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2744" y="1350110"/>
            <a:ext cx="3628436" cy="2339201"/>
          </a:xfrm>
          <a:prstGeom prst="rect">
            <a:avLst/>
          </a:prstGeom>
        </p:spPr>
      </p:pic>
      <p:pic>
        <p:nvPicPr>
          <p:cNvPr id="8" name="Picture 7" descr="Screen Shot 2015-10-19 at 11.46.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04" y="4629150"/>
            <a:ext cx="7917584" cy="190500"/>
          </a:xfrm>
          <a:prstGeom prst="rect">
            <a:avLst/>
          </a:prstGeom>
        </p:spPr>
      </p:pic>
      <p:grpSp>
        <p:nvGrpSpPr>
          <p:cNvPr id="16" name="Group 15"/>
          <p:cNvGrpSpPr/>
          <p:nvPr/>
        </p:nvGrpSpPr>
        <p:grpSpPr>
          <a:xfrm>
            <a:off x="3449782" y="1491629"/>
            <a:ext cx="1543212" cy="1009115"/>
            <a:chOff x="4526504" y="5157192"/>
            <a:chExt cx="2057080" cy="1345487"/>
          </a:xfrm>
        </p:grpSpPr>
        <p:cxnSp>
          <p:nvCxnSpPr>
            <p:cNvPr id="17" name="Straight Arrow Connector 16"/>
            <p:cNvCxnSpPr/>
            <p:nvPr/>
          </p:nvCxnSpPr>
          <p:spPr>
            <a:xfrm flipH="1">
              <a:off x="4526504" y="5517232"/>
              <a:ext cx="1567909" cy="985447"/>
            </a:xfrm>
            <a:prstGeom prst="straightConnector1">
              <a:avLst/>
            </a:prstGeom>
            <a:ln w="38100" cmpd="dbl">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094412" y="5157192"/>
              <a:ext cx="489172" cy="490211"/>
            </a:xfrm>
            <a:prstGeom prst="ellipse">
              <a:avLst/>
            </a:prstGeom>
            <a:solidFill>
              <a:schemeClr val="bg1"/>
            </a:solid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bg1">
                      <a:lumMod val="50000"/>
                    </a:schemeClr>
                  </a:solidFill>
                </a:rPr>
                <a:t>3</a:t>
              </a:r>
              <a:endParaRPr lang="en-US" dirty="0">
                <a:solidFill>
                  <a:schemeClr val="bg1">
                    <a:lumMod val="50000"/>
                  </a:schemeClr>
                </a:solidFill>
              </a:endParaRPr>
            </a:p>
          </p:txBody>
        </p:sp>
      </p:grpSp>
      <p:sp>
        <p:nvSpPr>
          <p:cNvPr id="19" name="Text Box 3"/>
          <p:cNvSpPr txBox="1">
            <a:spLocks noChangeArrowheads="1"/>
          </p:cNvSpPr>
          <p:nvPr/>
        </p:nvSpPr>
        <p:spPr bwMode="auto">
          <a:xfrm>
            <a:off x="5220241" y="1275607"/>
            <a:ext cx="3511304" cy="532550"/>
          </a:xfrm>
          <a:prstGeom prst="rect">
            <a:avLst/>
          </a:prstGeom>
          <a:noFill/>
          <a:ln w="9525">
            <a:noFill/>
            <a:round/>
            <a:headEnd/>
            <a:tailEnd/>
          </a:ln>
          <a:effectLst/>
        </p:spPr>
        <p:txBody>
          <a:bodyPr wrap="square" lIns="67509" tIns="35105" rIns="67509" bIns="35105">
            <a:spAutoFit/>
          </a:bodyPr>
          <a:lstStyle/>
          <a:p>
            <a:pPr algn="just">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500" dirty="0" err="1">
                <a:cs typeface="Calibri"/>
              </a:rPr>
              <a:t>Цахим</a:t>
            </a:r>
            <a:r>
              <a:rPr lang="ru-RU" sz="1500" dirty="0">
                <a:cs typeface="Calibri"/>
              </a:rPr>
              <a:t> </a:t>
            </a:r>
            <a:r>
              <a:rPr lang="ru-RU" sz="1500" dirty="0" err="1">
                <a:cs typeface="Calibri"/>
              </a:rPr>
              <a:t>системд</a:t>
            </a:r>
            <a:r>
              <a:rPr lang="ru-RU" sz="1500" dirty="0">
                <a:cs typeface="Calibri"/>
              </a:rPr>
              <a:t> </a:t>
            </a:r>
            <a:r>
              <a:rPr lang="ru-RU" sz="1500" dirty="0" err="1">
                <a:cs typeface="Calibri"/>
              </a:rPr>
              <a:t>нэвтрэх</a:t>
            </a:r>
            <a:r>
              <a:rPr lang="ru-RU" sz="1500" dirty="0">
                <a:cs typeface="Calibri"/>
              </a:rPr>
              <a:t> </a:t>
            </a:r>
            <a:r>
              <a:rPr lang="ru-RU" sz="1500" dirty="0" err="1">
                <a:cs typeface="Calibri"/>
              </a:rPr>
              <a:t>тоон</a:t>
            </a:r>
            <a:r>
              <a:rPr lang="ru-RU" sz="1500" dirty="0">
                <a:cs typeface="Calibri"/>
              </a:rPr>
              <a:t> </a:t>
            </a:r>
            <a:r>
              <a:rPr lang="ru-RU" sz="1500" dirty="0" err="1">
                <a:cs typeface="Calibri"/>
              </a:rPr>
              <a:t>гарын</a:t>
            </a:r>
            <a:r>
              <a:rPr lang="ru-RU" sz="1500" dirty="0">
                <a:cs typeface="Calibri"/>
              </a:rPr>
              <a:t> </a:t>
            </a:r>
            <a:r>
              <a:rPr lang="ru-RU" sz="1500" dirty="0" err="1">
                <a:cs typeface="Calibri"/>
              </a:rPr>
              <a:t>үсгийг</a:t>
            </a:r>
            <a:r>
              <a:rPr lang="ru-RU" sz="1500" dirty="0">
                <a:cs typeface="Calibri"/>
              </a:rPr>
              <a:t> </a:t>
            </a:r>
            <a:r>
              <a:rPr lang="ru-RU" sz="1500" dirty="0" err="1">
                <a:cs typeface="Calibri"/>
              </a:rPr>
              <a:t>сонгоно</a:t>
            </a:r>
            <a:endParaRPr lang="en-US" sz="1500" dirty="0">
              <a:cs typeface="Calibri"/>
            </a:endParaRPr>
          </a:p>
        </p:txBody>
      </p:sp>
      <p:grpSp>
        <p:nvGrpSpPr>
          <p:cNvPr id="26" name="Group 25"/>
          <p:cNvGrpSpPr/>
          <p:nvPr/>
        </p:nvGrpSpPr>
        <p:grpSpPr>
          <a:xfrm>
            <a:off x="3599638" y="3759883"/>
            <a:ext cx="1242462" cy="367658"/>
            <a:chOff x="6094412" y="5301208"/>
            <a:chExt cx="1656184" cy="490211"/>
          </a:xfrm>
        </p:grpSpPr>
        <p:cxnSp>
          <p:nvCxnSpPr>
            <p:cNvPr id="27" name="Straight Arrow Connector 26"/>
            <p:cNvCxnSpPr/>
            <p:nvPr/>
          </p:nvCxnSpPr>
          <p:spPr>
            <a:xfrm>
              <a:off x="6454452" y="5517232"/>
              <a:ext cx="1296144" cy="0"/>
            </a:xfrm>
            <a:prstGeom prst="straightConnector1">
              <a:avLst/>
            </a:prstGeom>
            <a:ln w="38100" cmpd="dbl">
              <a:solidFill>
                <a:srgbClr val="FF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094412" y="5301208"/>
              <a:ext cx="489172" cy="490211"/>
            </a:xfrm>
            <a:prstGeom prst="ellipse">
              <a:avLst/>
            </a:prstGeom>
            <a:solidFill>
              <a:schemeClr val="bg1"/>
            </a:solidFill>
            <a:ln w="381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bg1">
                      <a:lumMod val="50000"/>
                    </a:schemeClr>
                  </a:solidFill>
                </a:rPr>
                <a:t>4</a:t>
              </a:r>
              <a:endParaRPr lang="en-US" dirty="0">
                <a:solidFill>
                  <a:schemeClr val="bg1">
                    <a:lumMod val="50000"/>
                  </a:schemeClr>
                </a:solidFill>
              </a:endParaRPr>
            </a:p>
          </p:txBody>
        </p:sp>
      </p:grpSp>
      <p:sp>
        <p:nvSpPr>
          <p:cNvPr id="29" name="Text Box 3"/>
          <p:cNvSpPr txBox="1">
            <a:spLocks noChangeArrowheads="1"/>
          </p:cNvSpPr>
          <p:nvPr/>
        </p:nvSpPr>
        <p:spPr bwMode="auto">
          <a:xfrm>
            <a:off x="412454" y="3705877"/>
            <a:ext cx="3025124" cy="532550"/>
          </a:xfrm>
          <a:prstGeom prst="rect">
            <a:avLst/>
          </a:prstGeom>
          <a:noFill/>
          <a:ln w="9525">
            <a:noFill/>
            <a:round/>
            <a:headEnd/>
            <a:tailEnd/>
          </a:ln>
          <a:effectLst/>
        </p:spPr>
        <p:txBody>
          <a:bodyPr wrap="square" lIns="67509" tIns="35105" rIns="67509" bIns="35105">
            <a:spAutoFit/>
          </a:bodyPr>
          <a:lstStyle/>
          <a:p>
            <a:pPr algn="just">
              <a:tabLst>
                <a:tab pos="0" algn="l"/>
                <a:tab pos="685891" algn="l"/>
                <a:tab pos="1371783" algn="l"/>
                <a:tab pos="2057674" algn="l"/>
                <a:tab pos="2743566" algn="l"/>
                <a:tab pos="3429457" algn="l"/>
                <a:tab pos="4115349" algn="l"/>
                <a:tab pos="4801240" algn="l"/>
                <a:tab pos="5487132" algn="l"/>
                <a:tab pos="6173023" algn="l"/>
                <a:tab pos="6858914" algn="l"/>
                <a:tab pos="7544806" algn="l"/>
              </a:tabLst>
            </a:pPr>
            <a:r>
              <a:rPr lang="ru-RU" sz="1500" dirty="0" err="1">
                <a:cs typeface="Calibri"/>
              </a:rPr>
              <a:t>Сонгосон</a:t>
            </a:r>
            <a:r>
              <a:rPr lang="ru-RU" sz="1500" dirty="0">
                <a:cs typeface="Calibri"/>
              </a:rPr>
              <a:t> </a:t>
            </a:r>
            <a:r>
              <a:rPr lang="ru-RU" sz="1500" dirty="0" err="1">
                <a:cs typeface="Calibri"/>
              </a:rPr>
              <a:t>тоон</a:t>
            </a:r>
            <a:r>
              <a:rPr lang="ru-RU" sz="1500" dirty="0">
                <a:cs typeface="Calibri"/>
              </a:rPr>
              <a:t> </a:t>
            </a:r>
            <a:r>
              <a:rPr lang="ru-RU" sz="1500" dirty="0" err="1">
                <a:cs typeface="Calibri"/>
              </a:rPr>
              <a:t>гарын</a:t>
            </a:r>
            <a:r>
              <a:rPr lang="ru-RU" sz="1500" dirty="0">
                <a:cs typeface="Calibri"/>
              </a:rPr>
              <a:t> </a:t>
            </a:r>
            <a:r>
              <a:rPr lang="ru-RU" sz="1500" dirty="0" err="1">
                <a:cs typeface="Calibri"/>
              </a:rPr>
              <a:t>үсэг</a:t>
            </a:r>
            <a:r>
              <a:rPr lang="ru-RU" sz="1500" dirty="0">
                <a:cs typeface="Calibri"/>
              </a:rPr>
              <a:t> </a:t>
            </a:r>
            <a:r>
              <a:rPr lang="ru-RU" sz="1500" dirty="0" err="1">
                <a:cs typeface="Calibri"/>
              </a:rPr>
              <a:t>хүчинтэй</a:t>
            </a:r>
            <a:r>
              <a:rPr lang="ru-RU" sz="1500" dirty="0">
                <a:cs typeface="Calibri"/>
              </a:rPr>
              <a:t> бол </a:t>
            </a:r>
            <a:r>
              <a:rPr lang="ru-RU" sz="1500" dirty="0" err="1">
                <a:cs typeface="Calibri"/>
              </a:rPr>
              <a:t>системд</a:t>
            </a:r>
            <a:r>
              <a:rPr lang="ru-RU" sz="1500" dirty="0">
                <a:cs typeface="Calibri"/>
              </a:rPr>
              <a:t> </a:t>
            </a:r>
            <a:r>
              <a:rPr lang="ru-RU" sz="1500" dirty="0" err="1">
                <a:cs typeface="Calibri"/>
              </a:rPr>
              <a:t>амжилттай</a:t>
            </a:r>
            <a:r>
              <a:rPr lang="ru-RU" sz="1500" dirty="0">
                <a:cs typeface="Calibri"/>
              </a:rPr>
              <a:t> </a:t>
            </a:r>
            <a:r>
              <a:rPr lang="ru-RU" sz="1500" dirty="0" err="1">
                <a:cs typeface="Calibri"/>
              </a:rPr>
              <a:t>нэвтрэнэ</a:t>
            </a:r>
            <a:endParaRPr lang="en-US" sz="1500" dirty="0">
              <a:cs typeface="Calibri"/>
            </a:endParaRPr>
          </a:p>
        </p:txBody>
      </p:sp>
      <p:sp>
        <p:nvSpPr>
          <p:cNvPr id="20" name="Rectangle 1"/>
          <p:cNvSpPr txBox="1">
            <a:spLocks noChangeArrowheads="1"/>
          </p:cNvSpPr>
          <p:nvPr/>
        </p:nvSpPr>
        <p:spPr>
          <a:xfrm>
            <a:off x="1719283" y="505346"/>
            <a:ext cx="6059522" cy="539354"/>
          </a:xfrm>
          <a:prstGeom prst="rect">
            <a:avLst/>
          </a:prstGeom>
          <a:ln/>
        </p:spPr>
        <p:txBody>
          <a:bodyPr vert="horz" lIns="68589" tIns="34295" rIns="68589" bIns="34295" rtlCol="0" anchor="ctr">
            <a:noAutofit/>
          </a:bodyPr>
          <a:lstStyle>
            <a:lvl1pPr algn="l" defTabSz="914400" rtl="0" eaLnBrk="1" latinLnBrk="0" hangingPunct="1">
              <a:lnSpc>
                <a:spcPts val="4800"/>
              </a:lnSpc>
              <a:spcBef>
                <a:spcPct val="0"/>
              </a:spcBef>
              <a:buNone/>
              <a:defRPr sz="3400" b="0" kern="1200">
                <a:solidFill>
                  <a:schemeClr val="accent1"/>
                </a:solidFill>
                <a:latin typeface="Sinkin Sans 200 X Light" pitchFamily="50" charset="0"/>
                <a:ea typeface="+mj-ea"/>
                <a:cs typeface="+mj-cs"/>
              </a:defRPr>
            </a:lvl1pPr>
          </a:lstStyle>
          <a:p>
            <a:pPr marL="685891" indent="-684701" algn="ctr">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ru-RU" sz="2400" b="1" dirty="0">
                <a:solidFill>
                  <a:schemeClr val="bg1"/>
                </a:solidFill>
                <a:latin typeface="Gill Sans"/>
                <a:cs typeface="Gill Sans"/>
              </a:rPr>
              <a:t>ТООН ГАРЫН ҮСЭГ АШИГЛАН</a:t>
            </a:r>
            <a:endParaRPr lang="en-US" sz="2400" b="1" dirty="0">
              <a:solidFill>
                <a:schemeClr val="bg1"/>
              </a:solidFill>
              <a:latin typeface="Gill Sans"/>
              <a:cs typeface="Gill Sans"/>
            </a:endParaRPr>
          </a:p>
          <a:p>
            <a:pPr marL="685891" indent="-684701" algn="ctr">
              <a:lnSpc>
                <a:spcPct val="80000"/>
              </a:lnSpc>
              <a:tabLst>
                <a:tab pos="685891" algn="l"/>
                <a:tab pos="1371783" algn="l"/>
                <a:tab pos="2057674" algn="l"/>
                <a:tab pos="2743566" algn="l"/>
                <a:tab pos="3429457" algn="l"/>
                <a:tab pos="4115349" algn="l"/>
                <a:tab pos="4801240" algn="l"/>
                <a:tab pos="5487132" algn="l"/>
                <a:tab pos="6173023" algn="l"/>
                <a:tab pos="6858914" algn="l"/>
                <a:tab pos="7544806" algn="l"/>
                <a:tab pos="8230697" algn="l"/>
              </a:tabLst>
            </a:pPr>
            <a:r>
              <a:rPr lang="ru-RU" sz="2400" b="1" dirty="0">
                <a:solidFill>
                  <a:schemeClr val="bg1"/>
                </a:solidFill>
                <a:latin typeface="Gill Sans"/>
                <a:cs typeface="Gill Sans"/>
              </a:rPr>
              <a:t>СИСТЕМД НЭВТРЭХ ЖИШЭЭ</a:t>
            </a:r>
            <a:endParaRPr lang="en-US" sz="2400" b="1" dirty="0">
              <a:solidFill>
                <a:schemeClr val="bg1"/>
              </a:solidFill>
              <a:latin typeface="Gill Sans"/>
              <a:cs typeface="Gill Sans"/>
            </a:endParaRPr>
          </a:p>
        </p:txBody>
      </p:sp>
      <p:pic>
        <p:nvPicPr>
          <p:cNvPr id="21" name="Picture 20" descr="page-logo-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5" name="Picture 4"/>
          <p:cNvPicPr>
            <a:picLocks noChangeAspect="1"/>
          </p:cNvPicPr>
          <p:nvPr/>
        </p:nvPicPr>
        <p:blipFill>
          <a:blip r:embed="rId6"/>
          <a:stretch>
            <a:fillRect/>
          </a:stretch>
        </p:blipFill>
        <p:spPr>
          <a:xfrm>
            <a:off x="4858875" y="1944066"/>
            <a:ext cx="4042885" cy="2633953"/>
          </a:xfrm>
          <a:prstGeom prst="rect">
            <a:avLst/>
          </a:prstGeom>
        </p:spPr>
      </p:pic>
    </p:spTree>
    <p:extLst>
      <p:ext uri="{BB962C8B-B14F-4D97-AF65-F5344CB8AC3E}">
        <p14:creationId xmlns:p14="http://schemas.microsoft.com/office/powerpoint/2010/main" val="140941525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6" y="1197405"/>
            <a:ext cx="8246070" cy="3664921"/>
          </a:xfrm>
        </p:spPr>
        <p:txBody>
          <a:bodyPr/>
          <a:lstStyle/>
          <a:p>
            <a:pPr marL="0" indent="0" algn="ctr">
              <a:buNone/>
            </a:pPr>
            <a:r>
              <a:rPr lang="mn-MN" dirty="0"/>
              <a:t>АНХААРАЛ ТАВЬСАНД БАЯРЛАЛАА</a:t>
            </a:r>
          </a:p>
          <a:p>
            <a:pPr marL="0" indent="0" algn="ctr">
              <a:buNone/>
            </a:pPr>
            <a:endParaRPr lang="en-US" sz="1800" dirty="0">
              <a:hlinkClick r:id="rId2"/>
            </a:endParaRPr>
          </a:p>
          <a:p>
            <a:pPr marL="0" indent="0" algn="ctr">
              <a:buNone/>
            </a:pPr>
            <a:endParaRPr lang="en-US" sz="1800" dirty="0">
              <a:hlinkClick r:id="rId2"/>
            </a:endParaRPr>
          </a:p>
          <a:p>
            <a:pPr marL="0" indent="0" algn="ctr">
              <a:buNone/>
            </a:pPr>
            <a:endParaRPr lang="en-US" sz="1800" dirty="0">
              <a:hlinkClick r:id="rId2"/>
            </a:endParaRPr>
          </a:p>
          <a:p>
            <a:pPr marL="0" indent="0" algn="ctr">
              <a:buNone/>
            </a:pPr>
            <a:endParaRPr lang="en-US" sz="1800" dirty="0">
              <a:hlinkClick r:id="rId2"/>
            </a:endParaRPr>
          </a:p>
          <a:p>
            <a:pPr marL="0" indent="0" algn="ctr">
              <a:buNone/>
            </a:pPr>
            <a:endParaRPr lang="en-US" sz="1800" dirty="0">
              <a:hlinkClick r:id="rId2"/>
            </a:endParaRPr>
          </a:p>
          <a:p>
            <a:pPr marL="0" indent="0" algn="ctr">
              <a:buNone/>
            </a:pPr>
            <a:r>
              <a:rPr lang="en-US" sz="1800" dirty="0">
                <a:hlinkClick r:id="rId2"/>
              </a:rPr>
              <a:t>info@monpass.mn</a:t>
            </a:r>
            <a:endParaRPr lang="en-US" sz="1800" dirty="0"/>
          </a:p>
          <a:p>
            <a:pPr marL="0" indent="0" algn="ctr">
              <a:buNone/>
            </a:pPr>
            <a:r>
              <a:rPr lang="en-US" sz="1800" dirty="0"/>
              <a:t>76113286, 1800-2535</a:t>
            </a:r>
          </a:p>
          <a:p>
            <a:pPr marL="0" indent="0" algn="ctr">
              <a:buNone/>
            </a:pPr>
            <a:r>
              <a:rPr lang="en-US" sz="1800" dirty="0">
                <a:hlinkClick r:id="rId3"/>
              </a:rPr>
              <a:t>www.monpass.mn</a:t>
            </a:r>
            <a:r>
              <a:rPr lang="en-US" sz="1800" dirty="0"/>
              <a:t> </a:t>
            </a:r>
          </a:p>
        </p:txBody>
      </p:sp>
      <p:pic>
        <p:nvPicPr>
          <p:cNvPr id="4" name="Picture 3" descr="page-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1450" y="1733550"/>
            <a:ext cx="11811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022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20" y="393428"/>
            <a:ext cx="6172200" cy="651272"/>
          </a:xfrm>
        </p:spPr>
        <p:txBody>
          <a:bodyPr>
            <a:normAutofit fontScale="90000"/>
          </a:bodyPr>
          <a:lstStyle/>
          <a:p>
            <a:r>
              <a:rPr lang="mn-MN" dirty="0">
                <a:solidFill>
                  <a:schemeClr val="bg1"/>
                </a:solidFill>
              </a:rPr>
              <a:t>Тоон гарын үсэг </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289A20E7-C233-45A2-B6FB-C577FFE3AF81}" type="slidenum">
              <a:rPr lang="en-US" smtClean="0"/>
              <a:pPr/>
              <a:t>5</a:t>
            </a:fld>
            <a:endParaRPr lang="en-US"/>
          </a:p>
        </p:txBody>
      </p:sp>
      <p:pic>
        <p:nvPicPr>
          <p:cNvPr id="18435" name="Picture 3"/>
          <p:cNvPicPr>
            <a:picLocks noChangeAspect="1" noChangeArrowheads="1"/>
          </p:cNvPicPr>
          <p:nvPr/>
        </p:nvPicPr>
        <p:blipFill>
          <a:blip r:embed="rId2"/>
          <a:srcRect/>
          <a:stretch>
            <a:fillRect/>
          </a:stretch>
        </p:blipFill>
        <p:spPr bwMode="auto">
          <a:xfrm>
            <a:off x="143555" y="1197405"/>
            <a:ext cx="6179344" cy="3720896"/>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19219F65-33A4-4E91-8F40-23AC58CE8303}"/>
              </a:ext>
            </a:extLst>
          </p:cNvPr>
          <p:cNvSpPr txBox="1"/>
          <p:nvPr/>
        </p:nvSpPr>
        <p:spPr>
          <a:xfrm>
            <a:off x="5946345" y="1696960"/>
            <a:ext cx="3054100" cy="1815882"/>
          </a:xfrm>
          <a:prstGeom prst="rect">
            <a:avLst/>
          </a:prstGeom>
          <a:noFill/>
        </p:spPr>
        <p:txBody>
          <a:bodyPr wrap="square" rtlCol="0">
            <a:spAutoFit/>
          </a:bodyPr>
          <a:lstStyle/>
          <a:p>
            <a:pPr algn="ctr"/>
            <a:r>
              <a:rPr lang="en-US" sz="1600" dirty="0">
                <a:solidFill>
                  <a:schemeClr val="accent6">
                    <a:lumMod val="50000"/>
                  </a:schemeClr>
                </a:solidFill>
                <a:effectLst/>
                <a:latin typeface="Arial" panose="020B0604020202020204" pitchFamily="34" charset="0"/>
                <a:ea typeface="Verdana" panose="020B0604030504040204" pitchFamily="34" charset="0"/>
              </a:rPr>
              <a:t>“</a:t>
            </a:r>
            <a:r>
              <a:rPr lang="mn-MN" sz="1600" dirty="0">
                <a:solidFill>
                  <a:schemeClr val="accent6">
                    <a:lumMod val="50000"/>
                  </a:schemeClr>
                </a:solidFill>
                <a:latin typeface="Arial" panose="020B0604020202020204" pitchFamily="34" charset="0"/>
                <a:ea typeface="Verdana" panose="020B0604030504040204" pitchFamily="34" charset="0"/>
              </a:rPr>
              <a:t>Т</a:t>
            </a:r>
            <a:r>
              <a:rPr lang="en-US" sz="1600" dirty="0" err="1">
                <a:solidFill>
                  <a:schemeClr val="accent6">
                    <a:lumMod val="50000"/>
                  </a:schemeClr>
                </a:solidFill>
                <a:effectLst/>
                <a:latin typeface="Arial" panose="020B0604020202020204" pitchFamily="34" charset="0"/>
                <a:ea typeface="Verdana" panose="020B0604030504040204" pitchFamily="34" charset="0"/>
              </a:rPr>
              <a:t>оон</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гарын</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үсэг</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гэж</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тоон</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гарын</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үсгийн</a:t>
            </a:r>
            <a:r>
              <a:rPr lang="mn-MN"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хувийн</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түлхүүр</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ашиглан</a:t>
            </a:r>
            <a:r>
              <a:rPr lang="mn-MN"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мэдээллийг</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криптограф</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хувиргалтад</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оруулж</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үүсгэсэн</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баримт</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бичгийн</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бүрдэл</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болох</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цахим</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гарын</a:t>
            </a:r>
            <a:r>
              <a:rPr lang="en-US" sz="1600" dirty="0">
                <a:solidFill>
                  <a:schemeClr val="accent6">
                    <a:lumMod val="50000"/>
                  </a:schemeClr>
                </a:solidFill>
                <a:effectLst/>
                <a:latin typeface="Arial" panose="020B0604020202020204" pitchFamily="34" charset="0"/>
                <a:ea typeface="Verdana" panose="020B0604030504040204" pitchFamily="34" charset="0"/>
              </a:rPr>
              <a:t> </a:t>
            </a:r>
            <a:r>
              <a:rPr lang="en-US" sz="1600" dirty="0" err="1">
                <a:solidFill>
                  <a:schemeClr val="accent6">
                    <a:lumMod val="50000"/>
                  </a:schemeClr>
                </a:solidFill>
                <a:effectLst/>
                <a:latin typeface="Arial" panose="020B0604020202020204" pitchFamily="34" charset="0"/>
                <a:ea typeface="Verdana" panose="020B0604030504040204" pitchFamily="34" charset="0"/>
              </a:rPr>
              <a:t>үс</a:t>
            </a:r>
            <a:r>
              <a:rPr lang="mn-MN" sz="1600" dirty="0">
                <a:solidFill>
                  <a:schemeClr val="accent6">
                    <a:lumMod val="50000"/>
                  </a:schemeClr>
                </a:solidFill>
                <a:effectLst/>
                <a:latin typeface="Arial" panose="020B0604020202020204" pitchFamily="34" charset="0"/>
                <a:ea typeface="Verdana" panose="020B0604030504040204" pitchFamily="34" charset="0"/>
              </a:rPr>
              <a:t>э</a:t>
            </a:r>
            <a:r>
              <a:rPr lang="en-US" sz="1600" dirty="0">
                <a:solidFill>
                  <a:schemeClr val="accent6">
                    <a:lumMod val="50000"/>
                  </a:schemeClr>
                </a:solidFill>
                <a:effectLst/>
                <a:latin typeface="Arial" panose="020B0604020202020204" pitchFamily="34" charset="0"/>
                <a:ea typeface="Verdana" panose="020B0604030504040204" pitchFamily="34" charset="0"/>
              </a:rPr>
              <a:t>г;</a:t>
            </a:r>
            <a:endParaRPr lang="en-US" sz="1600" dirty="0">
              <a:solidFill>
                <a:schemeClr val="accent6">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9A20E7-C233-45A2-B6FB-C577FFE3AF81}" type="slidenum">
              <a:rPr lang="en-US" smtClean="0"/>
              <a:pPr/>
              <a:t>6</a:t>
            </a:fld>
            <a:endParaRPr lang="en-US"/>
          </a:p>
        </p:txBody>
      </p:sp>
      <p:pic>
        <p:nvPicPr>
          <p:cNvPr id="19459" name="Picture 3"/>
          <p:cNvPicPr>
            <a:picLocks noChangeAspect="1" noChangeArrowheads="1"/>
          </p:cNvPicPr>
          <p:nvPr/>
        </p:nvPicPr>
        <p:blipFill>
          <a:blip r:embed="rId2"/>
          <a:srcRect/>
          <a:stretch>
            <a:fillRect/>
          </a:stretch>
        </p:blipFill>
        <p:spPr bwMode="auto">
          <a:xfrm>
            <a:off x="296260" y="2554835"/>
            <a:ext cx="8477409" cy="2612900"/>
          </a:xfrm>
          <a:prstGeom prst="rect">
            <a:avLst/>
          </a:prstGeom>
          <a:noFill/>
          <a:ln w="9525">
            <a:noFill/>
            <a:miter lim="800000"/>
            <a:headEnd/>
            <a:tailEnd/>
          </a:ln>
          <a:effectLst/>
        </p:spPr>
      </p:pic>
      <p:sp>
        <p:nvSpPr>
          <p:cNvPr id="4" name="Title 1">
            <a:extLst>
              <a:ext uri="{FF2B5EF4-FFF2-40B4-BE49-F238E27FC236}">
                <a16:creationId xmlns:a16="http://schemas.microsoft.com/office/drawing/2014/main" id="{7BA78553-0513-460E-909C-193340C885E6}"/>
              </a:ext>
            </a:extLst>
          </p:cNvPr>
          <p:cNvSpPr txBox="1">
            <a:spLocks/>
          </p:cNvSpPr>
          <p:nvPr/>
        </p:nvSpPr>
        <p:spPr>
          <a:xfrm>
            <a:off x="2064720" y="393428"/>
            <a:ext cx="6172200" cy="651272"/>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a:solidFill>
                  <a:schemeClr val="bg1"/>
                </a:solidFill>
              </a:rPr>
              <a:t>Тоон гарын үсэг </a:t>
            </a:r>
            <a:endParaRPr lang="en-US" dirty="0">
              <a:solidFill>
                <a:schemeClr val="bg1"/>
              </a:solidFill>
            </a:endParaRPr>
          </a:p>
        </p:txBody>
      </p:sp>
      <p:sp>
        <p:nvSpPr>
          <p:cNvPr id="3" name="TextBox 2">
            <a:extLst>
              <a:ext uri="{FF2B5EF4-FFF2-40B4-BE49-F238E27FC236}">
                <a16:creationId xmlns:a16="http://schemas.microsoft.com/office/drawing/2014/main" id="{A17A98CF-F41E-4FF3-855B-40902FD737B2}"/>
              </a:ext>
            </a:extLst>
          </p:cNvPr>
          <p:cNvSpPr txBox="1"/>
          <p:nvPr/>
        </p:nvSpPr>
        <p:spPr>
          <a:xfrm>
            <a:off x="0" y="1044700"/>
            <a:ext cx="9144000" cy="1554272"/>
          </a:xfrm>
          <a:prstGeom prst="rect">
            <a:avLst/>
          </a:prstGeom>
          <a:noFill/>
        </p:spPr>
        <p:txBody>
          <a:bodyPr wrap="square" rtlCol="0">
            <a:spAutoFit/>
          </a:bodyPr>
          <a:lstStyle/>
          <a:p>
            <a:pPr marL="0" marR="0" algn="ctr">
              <a:lnSpc>
                <a:spcPts val="1920"/>
              </a:lnSpc>
              <a:spcBef>
                <a:spcPts val="0"/>
              </a:spcBef>
            </a:pPr>
            <a:r>
              <a:rPr lang="mn-MN" sz="1800" b="1" dirty="0">
                <a:solidFill>
                  <a:srgbClr val="FF0000"/>
                </a:solidFill>
                <a:effectLst/>
                <a:latin typeface="Times New Roman" panose="02020603050405020304" pitchFamily="18" charset="0"/>
                <a:ea typeface="Times New Roman" panose="02020603050405020304" pitchFamily="18" charset="0"/>
              </a:rPr>
              <a:t>Тоон гарын үсэг </a:t>
            </a:r>
            <a:r>
              <a:rPr lang="ru-RU" sz="1800" b="1" dirty="0">
                <a:solidFill>
                  <a:srgbClr val="FF0000"/>
                </a:solidFill>
                <a:effectLst/>
                <a:latin typeface="Times New Roman" panose="02020603050405020304" pitchFamily="18" charset="0"/>
                <a:ea typeface="Times New Roman" panose="02020603050405020304" pitchFamily="18" charset="0"/>
              </a:rPr>
              <a:t>— </a:t>
            </a:r>
            <a:r>
              <a:rPr lang="mn-MN" sz="1800" b="1" dirty="0">
                <a:solidFill>
                  <a:srgbClr val="FF0000"/>
                </a:solidFill>
                <a:effectLst/>
                <a:latin typeface="Times New Roman" panose="02020603050405020304" pitchFamily="18" charset="0"/>
                <a:ea typeface="Times New Roman" panose="02020603050405020304" pitchFamily="18" charset="0"/>
              </a:rPr>
              <a:t>мэдээлэл, баримт бичигийг хамгаалах хамгийн найдвартэй арга</a:t>
            </a:r>
            <a:r>
              <a:rPr lang="ru-RU" sz="1800" b="1" dirty="0">
                <a:solidFill>
                  <a:srgbClr val="FF0000"/>
                </a:solidFill>
                <a:effectLst/>
                <a:latin typeface="Times New Roman" panose="02020603050405020304" pitchFamily="18" charset="0"/>
                <a:ea typeface="Times New Roman" panose="02020603050405020304" pitchFamily="18" charset="0"/>
              </a:rPr>
              <a:t>. </a:t>
            </a:r>
            <a:endParaRPr lang="mn-MN" sz="1800" b="1" dirty="0">
              <a:solidFill>
                <a:srgbClr val="FF0000"/>
              </a:solidFill>
              <a:effectLst/>
              <a:latin typeface="Times New Roman" panose="02020603050405020304" pitchFamily="18" charset="0"/>
              <a:ea typeface="Times New Roman" panose="02020603050405020304" pitchFamily="18" charset="0"/>
            </a:endParaRPr>
          </a:p>
          <a:p>
            <a:pPr marL="0" marR="0" algn="ctr">
              <a:lnSpc>
                <a:spcPts val="1920"/>
              </a:lnSpc>
              <a:spcBef>
                <a:spcPts val="0"/>
              </a:spcBef>
            </a:pPr>
            <a:r>
              <a:rPr lang="mn-MN" b="1" dirty="0">
                <a:solidFill>
                  <a:srgbClr val="FF0000"/>
                </a:solidFill>
                <a:latin typeface="Times New Roman" panose="02020603050405020304" pitchFamily="18" charset="0"/>
                <a:ea typeface="Times New Roman" panose="02020603050405020304" pitchFamily="18" charset="0"/>
              </a:rPr>
              <a:t>Цахим орчинд нөгөө талаа хөдөлбөргүй таних шалгарсан арга</a:t>
            </a:r>
          </a:p>
          <a:p>
            <a:pPr marL="0" marR="0" algn="ctr">
              <a:lnSpc>
                <a:spcPts val="1920"/>
              </a:lnSpc>
              <a:spcBef>
                <a:spcPts val="0"/>
              </a:spcBef>
            </a:pPr>
            <a:r>
              <a:rPr lang="mn-MN" sz="1800" b="1" dirty="0">
                <a:solidFill>
                  <a:srgbClr val="FF0000"/>
                </a:solidFill>
                <a:effectLst/>
                <a:latin typeface="Times New Roman" panose="02020603050405020304" pitchFamily="18" charset="0"/>
                <a:ea typeface="Times New Roman" panose="02020603050405020304" pitchFamily="18" charset="0"/>
              </a:rPr>
              <a:t>Хийсэн үйлдэлийг батлах</a:t>
            </a:r>
            <a:r>
              <a:rPr lang="mn-MN" b="1" dirty="0">
                <a:solidFill>
                  <a:srgbClr val="FF0000"/>
                </a:solidFill>
                <a:latin typeface="Times New Roman" panose="02020603050405020304" pitchFamily="18" charset="0"/>
                <a:ea typeface="Times New Roman" panose="02020603050405020304" pitchFamily="18" charset="0"/>
              </a:rPr>
              <a:t>, татгалзах боломжгүй болгох шилдэг арга.</a:t>
            </a:r>
          </a:p>
          <a:p>
            <a:pPr marL="0" marR="0" algn="ctr">
              <a:lnSpc>
                <a:spcPts val="1920"/>
              </a:lnSpc>
              <a:spcBef>
                <a:spcPts val="0"/>
              </a:spcBef>
            </a:pPr>
            <a:r>
              <a:rPr lang="mn-MN" sz="1800" b="1" dirty="0">
                <a:solidFill>
                  <a:srgbClr val="FF0000"/>
                </a:solidFill>
                <a:effectLst/>
                <a:latin typeface="Times New Roman" panose="02020603050405020304" pitchFamily="18" charset="0"/>
                <a:ea typeface="Times New Roman" panose="02020603050405020304" pitchFamily="18" charset="0"/>
              </a:rPr>
              <a:t>Тоон гарын үсэгийг эвдлэх боломжгүй,  хялбар хэрэглэж болдог универсаль хэрэгсэл. ТГҮ бүр хосгүй шинжтэй.</a:t>
            </a:r>
          </a:p>
          <a:p>
            <a:pPr marL="0" marR="0" algn="ctr">
              <a:lnSpc>
                <a:spcPts val="1920"/>
              </a:lnSpc>
              <a:spcBef>
                <a:spcPts val="0"/>
              </a:spcBef>
            </a:pPr>
            <a:r>
              <a:rPr lang="mn-MN" sz="1800" b="1" dirty="0">
                <a:solidFill>
                  <a:srgbClr val="FF0000"/>
                </a:solidFill>
                <a:effectLst/>
                <a:latin typeface="Times New Roman" panose="02020603050405020304" pitchFamily="18" charset="0"/>
                <a:ea typeface="Times New Roman" panose="02020603050405020304" pitchFamily="18" charset="0"/>
              </a:rPr>
              <a:t>ТГҮГ-г зөвхөн Гэрчилгээ олгох байгууллага олгоно.</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943100" y="1143000"/>
            <a:ext cx="4057650" cy="300082"/>
          </a:xfrm>
          <a:prstGeom prst="rect">
            <a:avLst/>
          </a:prstGeom>
          <a:noFill/>
          <a:ln w="9525">
            <a:noFill/>
            <a:miter lim="800000"/>
            <a:headEnd/>
            <a:tailEnd/>
          </a:ln>
          <a:effectLst/>
        </p:spPr>
        <p:txBody>
          <a:bodyPr>
            <a:spAutoFit/>
          </a:bodyPr>
          <a:lstStyle/>
          <a:p>
            <a:pPr eaLnBrk="1" hangingPunct="1">
              <a:spcBef>
                <a:spcPct val="50000"/>
              </a:spcBef>
            </a:pPr>
            <a:endParaRPr lang="en-US" sz="1350">
              <a:solidFill>
                <a:srgbClr val="000066"/>
              </a:solidFill>
            </a:endParaRPr>
          </a:p>
        </p:txBody>
      </p:sp>
      <p:sp>
        <p:nvSpPr>
          <p:cNvPr id="120835" name="Text Box 3"/>
          <p:cNvSpPr txBox="1">
            <a:spLocks noChangeArrowheads="1"/>
          </p:cNvSpPr>
          <p:nvPr/>
        </p:nvSpPr>
        <p:spPr bwMode="auto">
          <a:xfrm>
            <a:off x="3314700" y="800100"/>
            <a:ext cx="2857500" cy="300082"/>
          </a:xfrm>
          <a:prstGeom prst="rect">
            <a:avLst/>
          </a:prstGeom>
          <a:noFill/>
          <a:ln w="9525">
            <a:noFill/>
            <a:miter lim="800000"/>
            <a:headEnd/>
            <a:tailEnd/>
          </a:ln>
          <a:effectLst/>
        </p:spPr>
        <p:txBody>
          <a:bodyPr>
            <a:spAutoFit/>
          </a:bodyPr>
          <a:lstStyle/>
          <a:p>
            <a:pPr eaLnBrk="1" hangingPunct="1">
              <a:spcBef>
                <a:spcPct val="50000"/>
              </a:spcBef>
            </a:pPr>
            <a:endParaRPr lang="en-US" sz="1350">
              <a:solidFill>
                <a:srgbClr val="000066"/>
              </a:solidFill>
            </a:endParaRPr>
          </a:p>
        </p:txBody>
      </p:sp>
      <p:sp>
        <p:nvSpPr>
          <p:cNvPr id="120853" name="Text Box 21"/>
          <p:cNvSpPr txBox="1">
            <a:spLocks noChangeArrowheads="1"/>
          </p:cNvSpPr>
          <p:nvPr/>
        </p:nvSpPr>
        <p:spPr bwMode="auto">
          <a:xfrm>
            <a:off x="2286000" y="1885950"/>
            <a:ext cx="4400550" cy="300082"/>
          </a:xfrm>
          <a:prstGeom prst="rect">
            <a:avLst/>
          </a:prstGeom>
          <a:noFill/>
          <a:ln w="9525">
            <a:noFill/>
            <a:miter lim="800000"/>
            <a:headEnd/>
            <a:tailEnd/>
          </a:ln>
          <a:effectLst/>
        </p:spPr>
        <p:txBody>
          <a:bodyPr>
            <a:spAutoFit/>
          </a:bodyPr>
          <a:lstStyle/>
          <a:p>
            <a:pPr>
              <a:spcBef>
                <a:spcPct val="50000"/>
              </a:spcBef>
            </a:pPr>
            <a:endParaRPr lang="en-US" sz="1350"/>
          </a:p>
        </p:txBody>
      </p:sp>
      <p:pic>
        <p:nvPicPr>
          <p:cNvPr id="120856" name="Picture 24" descr="j0301252"/>
          <p:cNvPicPr>
            <a:picLocks noChangeAspect="1" noChangeArrowheads="1"/>
          </p:cNvPicPr>
          <p:nvPr/>
        </p:nvPicPr>
        <p:blipFill>
          <a:blip r:embed="rId2"/>
          <a:srcRect/>
          <a:stretch>
            <a:fillRect/>
          </a:stretch>
        </p:blipFill>
        <p:spPr bwMode="auto">
          <a:xfrm>
            <a:off x="2130275" y="1569244"/>
            <a:ext cx="1372790" cy="1173956"/>
          </a:xfrm>
          <a:prstGeom prst="rect">
            <a:avLst/>
          </a:prstGeom>
          <a:noFill/>
        </p:spPr>
      </p:pic>
      <p:sp>
        <p:nvSpPr>
          <p:cNvPr id="120857" name="Text Box 25"/>
          <p:cNvSpPr txBox="1">
            <a:spLocks noChangeArrowheads="1"/>
          </p:cNvSpPr>
          <p:nvPr/>
        </p:nvSpPr>
        <p:spPr bwMode="auto">
          <a:xfrm>
            <a:off x="4062225" y="433880"/>
            <a:ext cx="2800350" cy="553998"/>
          </a:xfrm>
          <a:prstGeom prst="rect">
            <a:avLst/>
          </a:prstGeom>
          <a:noFill/>
          <a:ln w="9525">
            <a:noFill/>
            <a:miter lim="800000"/>
            <a:headEnd/>
            <a:tailEnd/>
          </a:ln>
          <a:effectLst/>
        </p:spPr>
        <p:txBody>
          <a:bodyPr wrap="square">
            <a:spAutoFit/>
          </a:bodyPr>
          <a:lstStyle/>
          <a:p>
            <a:pPr>
              <a:spcBef>
                <a:spcPct val="50000"/>
              </a:spcBef>
            </a:pPr>
            <a:r>
              <a:rPr lang="mn-MN" sz="3000" b="1" dirty="0">
                <a:solidFill>
                  <a:schemeClr val="bg1"/>
                </a:solidFill>
              </a:rPr>
              <a:t>Тодорхойлолт</a:t>
            </a:r>
            <a:endParaRPr lang="en-US" sz="3000" b="1" dirty="0">
              <a:solidFill>
                <a:schemeClr val="bg1"/>
              </a:solidFill>
            </a:endParaRPr>
          </a:p>
        </p:txBody>
      </p:sp>
      <p:sp>
        <p:nvSpPr>
          <p:cNvPr id="120860" name="Text Box 28"/>
          <p:cNvSpPr txBox="1">
            <a:spLocks noChangeArrowheads="1"/>
          </p:cNvSpPr>
          <p:nvPr/>
        </p:nvSpPr>
        <p:spPr bwMode="auto">
          <a:xfrm>
            <a:off x="287580" y="2971801"/>
            <a:ext cx="5200650" cy="1708160"/>
          </a:xfrm>
          <a:prstGeom prst="rect">
            <a:avLst/>
          </a:prstGeom>
          <a:noFill/>
          <a:ln w="9525">
            <a:noFill/>
            <a:miter lim="800000"/>
            <a:headEnd/>
            <a:tailEnd/>
          </a:ln>
          <a:effectLst/>
        </p:spPr>
        <p:txBody>
          <a:bodyPr>
            <a:spAutoFit/>
          </a:bodyPr>
          <a:lstStyle/>
          <a:p>
            <a:pPr algn="ctr">
              <a:spcBef>
                <a:spcPct val="50000"/>
              </a:spcBef>
            </a:pPr>
            <a:r>
              <a:rPr lang="mn-MN" sz="3000" b="1" dirty="0">
                <a:solidFill>
                  <a:srgbClr val="000099"/>
                </a:solidFill>
              </a:rPr>
              <a:t>ТООН ГАРЫН ҮСГИЙН ГЭРЧИЛГЭЭ</a:t>
            </a:r>
            <a:endParaRPr lang="en-US" sz="3000" b="1" dirty="0">
              <a:solidFill>
                <a:srgbClr val="000099"/>
              </a:solidFill>
            </a:endParaRPr>
          </a:p>
          <a:p>
            <a:pPr algn="ctr">
              <a:spcBef>
                <a:spcPct val="50000"/>
              </a:spcBef>
            </a:pPr>
            <a:r>
              <a:rPr lang="en-US" sz="3000" b="1" dirty="0">
                <a:solidFill>
                  <a:srgbClr val="FF0000"/>
                </a:solidFill>
              </a:rPr>
              <a:t>(</a:t>
            </a:r>
            <a:r>
              <a:rPr lang="mn-MN" sz="3000" b="1" dirty="0">
                <a:solidFill>
                  <a:srgbClr val="FF0000"/>
                </a:solidFill>
              </a:rPr>
              <a:t>ТГҮГ - </a:t>
            </a:r>
            <a:r>
              <a:rPr lang="en-US" sz="3000" b="1" dirty="0">
                <a:solidFill>
                  <a:srgbClr val="FF0000"/>
                </a:solidFill>
              </a:rPr>
              <a:t>DSC)</a:t>
            </a:r>
          </a:p>
        </p:txBody>
      </p:sp>
      <p:sp>
        <p:nvSpPr>
          <p:cNvPr id="8" name="Text Box 4">
            <a:extLst>
              <a:ext uri="{FF2B5EF4-FFF2-40B4-BE49-F238E27FC236}">
                <a16:creationId xmlns:a16="http://schemas.microsoft.com/office/drawing/2014/main" id="{EBF16723-DAF3-41E4-A296-4AA3A24843DA}"/>
              </a:ext>
            </a:extLst>
          </p:cNvPr>
          <p:cNvSpPr txBox="1">
            <a:spLocks noChangeArrowheads="1"/>
          </p:cNvSpPr>
          <p:nvPr/>
        </p:nvSpPr>
        <p:spPr bwMode="auto">
          <a:xfrm>
            <a:off x="5334305" y="1511296"/>
            <a:ext cx="3360730" cy="2587504"/>
          </a:xfrm>
          <a:prstGeom prst="rect">
            <a:avLst/>
          </a:prstGeom>
          <a:solidFill>
            <a:schemeClr val="accent6">
              <a:lumMod val="40000"/>
              <a:lumOff val="60000"/>
            </a:schemeClr>
          </a:solidFill>
          <a:ln w="9525">
            <a:noFill/>
            <a:miter lim="800000"/>
            <a:headEnd/>
            <a:tailEnd/>
          </a:ln>
        </p:spPr>
        <p:txBody>
          <a:bodyPr wrap="square" lIns="93600" tIns="46800" rIns="93600" bIns="46800" anchor="ctr">
            <a:spAutoFit/>
          </a:bodyPr>
          <a:lstStyle/>
          <a:p>
            <a:pPr algn="l" eaLnBrk="0" hangingPunct="0"/>
            <a:r>
              <a:rPr lang="mn-MN" b="1" dirty="0">
                <a:latin typeface="Arial Narrow" pitchFamily="34" charset="0"/>
              </a:rPr>
              <a:t>Тоон гарын үсэгийн г</a:t>
            </a:r>
            <a:r>
              <a:rPr kumimoji="0" lang="mn-MN" b="1" dirty="0">
                <a:latin typeface="Arial Narrow" pitchFamily="34" charset="0"/>
              </a:rPr>
              <a:t>эрчилгээ гэдэг нь нээлттэй түлхүүр болон нэмэлт мэдээллүүд гэрчилгээ эзэмшигчид хамаарагддаг гэдгийг баталгаажуулж буй цахим юмуу цаасан баримт бичиг. </a:t>
            </a:r>
            <a:r>
              <a:rPr lang="mn-MN" b="1" dirty="0">
                <a:latin typeface="Arial Narrow" pitchFamily="34" charset="0"/>
              </a:rPr>
              <a:t>Гэрчилгээг ГОБ олгож, өөрийн тоон гарын үсгээр баталгаажуулсан байна.</a:t>
            </a:r>
            <a:endParaRPr kumimoji="0" lang="ru-RU" b="1" dirty="0">
              <a:latin typeface="Arial Narrow" pitchFamily="34" charset="0"/>
            </a:endParaRPr>
          </a:p>
        </p:txBody>
      </p:sp>
    </p:spTree>
    <p:extLst>
      <p:ext uri="{BB962C8B-B14F-4D97-AF65-F5344CB8AC3E}">
        <p14:creationId xmlns:p14="http://schemas.microsoft.com/office/powerpoint/2010/main" val="355188708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448965" y="128470"/>
            <a:ext cx="7931510" cy="800100"/>
          </a:xfrm>
        </p:spPr>
        <p:txBody>
          <a:bodyPr>
            <a:normAutofit fontScale="90000"/>
          </a:bodyPr>
          <a:lstStyle/>
          <a:p>
            <a:pPr algn="ctr"/>
            <a:r>
              <a:rPr lang="mn-MN" sz="3200" b="1" dirty="0"/>
              <a:t>Тоон гэрчилгээ, крипто хамгаалалтын </a:t>
            </a:r>
            <a:br>
              <a:rPr lang="mn-MN" sz="3200" b="1" dirty="0"/>
            </a:br>
            <a:r>
              <a:rPr lang="mn-MN" sz="3200" b="1" dirty="0"/>
              <a:t>зорилго</a:t>
            </a:r>
            <a:endParaRPr lang="ru-RU" sz="3200" b="1" dirty="0"/>
          </a:p>
        </p:txBody>
      </p:sp>
      <p:sp>
        <p:nvSpPr>
          <p:cNvPr id="80899" name="Rectangle 1027"/>
          <p:cNvSpPr>
            <a:spLocks noGrp="1" noChangeArrowheads="1"/>
          </p:cNvSpPr>
          <p:nvPr>
            <p:ph type="body" idx="1"/>
          </p:nvPr>
        </p:nvSpPr>
        <p:spPr>
          <a:xfrm>
            <a:off x="1456950" y="1085850"/>
            <a:ext cx="7696200" cy="3929180"/>
          </a:xfrm>
          <a:noFill/>
          <a:ln/>
        </p:spPr>
        <p:txBody>
          <a:bodyPr>
            <a:normAutofit lnSpcReduction="10000"/>
          </a:bodyPr>
          <a:lstStyle/>
          <a:p>
            <a:pPr marL="0" indent="0">
              <a:buNone/>
            </a:pPr>
            <a:r>
              <a:rPr lang="mn-MN" dirty="0"/>
              <a:t>Сүлжээн дахь итгэлцлийг бүрэн дүүрэн хангах</a:t>
            </a:r>
            <a:r>
              <a:rPr lang="en-US" dirty="0"/>
              <a:t>;</a:t>
            </a:r>
            <a:endParaRPr lang="mn-MN" dirty="0"/>
          </a:p>
          <a:p>
            <a:pPr marL="0" indent="0">
              <a:buNone/>
            </a:pPr>
            <a:r>
              <a:rPr lang="mn-MN" dirty="0"/>
              <a:t>Хэрэглэгчийг таньж баталгаажуулах</a:t>
            </a:r>
            <a:r>
              <a:rPr lang="en-US" dirty="0"/>
              <a:t>;</a:t>
            </a:r>
          </a:p>
          <a:p>
            <a:pPr marL="0" indent="0">
              <a:buNone/>
            </a:pPr>
            <a:r>
              <a:rPr lang="mn-MN" dirty="0"/>
              <a:t>Онлайн үйлчилгээ, нөөцөд хандах хандалтыг зөвшөөрөх</a:t>
            </a:r>
            <a:r>
              <a:rPr lang="en-US" dirty="0"/>
              <a:t>;</a:t>
            </a:r>
            <a:endParaRPr lang="ru-RU" dirty="0"/>
          </a:p>
          <a:p>
            <a:pPr marL="0" indent="0">
              <a:buNone/>
            </a:pPr>
            <a:r>
              <a:rPr lang="mn-MN" dirty="0"/>
              <a:t>Өгөгдлийн нууцлалыг хангах</a:t>
            </a:r>
            <a:r>
              <a:rPr lang="en-US" dirty="0"/>
              <a:t>;</a:t>
            </a:r>
            <a:endParaRPr lang="ru-RU" dirty="0"/>
          </a:p>
          <a:p>
            <a:pPr marL="0" indent="0">
              <a:buNone/>
            </a:pPr>
            <a:r>
              <a:rPr lang="mn-MN" dirty="0"/>
              <a:t>Өгөгдлийн бүрэн бүтэн байдлыг хангах</a:t>
            </a:r>
            <a:r>
              <a:rPr lang="en-US" dirty="0"/>
              <a:t>;</a:t>
            </a:r>
            <a:endParaRPr lang="ru-RU" dirty="0"/>
          </a:p>
          <a:p>
            <a:pPr marL="0" indent="0">
              <a:buNone/>
            </a:pPr>
            <a:r>
              <a:rPr lang="mn-MN" dirty="0"/>
              <a:t>Хийсэн үйлдлээсээ татгалзах боломжгүй байдлыг хангах, баталгаажуулах</a:t>
            </a:r>
            <a:r>
              <a:rPr lang="en-US" dirty="0"/>
              <a:t>.</a:t>
            </a:r>
            <a:endParaRPr lang="ru-RU" dirty="0"/>
          </a:p>
        </p:txBody>
      </p:sp>
      <p:pic>
        <p:nvPicPr>
          <p:cNvPr id="4" name="Picture 3" descr="page-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869" y="396628"/>
            <a:ext cx="1638281" cy="648072"/>
          </a:xfrm>
          <a:prstGeom prst="rect">
            <a:avLst/>
          </a:prstGeom>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70" y="1055445"/>
            <a:ext cx="71437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amp;Kcy;&amp;acy;&amp;rcy;&amp;tcy;&amp;icy;&amp;ncy;&amp;kcy;&amp;icy; &amp;pcy;&amp;ocy; &amp;zcy;&amp;acy;&amp;pcy;&amp;rcy;&amp;ocy;&amp;scy;&amp;ucy; Authentication using digital signa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 y="3182570"/>
            <a:ext cx="601670" cy="79605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7" descr="&amp;Kcy;&amp;acy;&amp;rcy;&amp;tcy;&amp;icy;&amp;ncy;&amp;kcy;&amp;icy; &amp;pcy;&amp;ocy; &amp;zcy;&amp;acy;&amp;pcy;&amp;rcy;&amp;ocy;&amp;scy;&amp;ucy; authentication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225" y="1589264"/>
            <a:ext cx="524371" cy="524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225" y="2133600"/>
            <a:ext cx="43815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7500" y="2678965"/>
            <a:ext cx="462714" cy="50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965" y="4090495"/>
            <a:ext cx="1006078"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11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0899">
                                            <p:txEl>
                                              <p:pRg st="1" end="1"/>
                                            </p:txEl>
                                          </p:spTgt>
                                        </p:tgtEl>
                                        <p:attrNameLst>
                                          <p:attrName>style.visibility</p:attrName>
                                        </p:attrNameLst>
                                      </p:cBhvr>
                                      <p:to>
                                        <p:strVal val="visible"/>
                                      </p:to>
                                    </p:set>
                                    <p:anim calcmode="lin" valueType="num">
                                      <p:cBhvr>
                                        <p:cTn id="12" dur="500" fill="hold"/>
                                        <p:tgtEl>
                                          <p:spTgt spid="8089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0899">
                                            <p:txEl>
                                              <p:pRg st="1" end="1"/>
                                            </p:txEl>
                                          </p:spTgt>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80899">
                                            <p:txEl>
                                              <p:pRg st="2" end="2"/>
                                            </p:txEl>
                                          </p:spTgt>
                                        </p:tgtEl>
                                        <p:attrNameLst>
                                          <p:attrName>style.visibility</p:attrName>
                                        </p:attrNameLst>
                                      </p:cBhvr>
                                      <p:to>
                                        <p:strVal val="visible"/>
                                      </p:to>
                                    </p:set>
                                    <p:anim calcmode="lin" valueType="num">
                                      <p:cBhvr>
                                        <p:cTn id="17" dur="500" fill="hold"/>
                                        <p:tgtEl>
                                          <p:spTgt spid="8089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0899">
                                            <p:txEl>
                                              <p:pRg st="2" end="2"/>
                                            </p:txEl>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80899">
                                            <p:txEl>
                                              <p:pRg st="3" end="3"/>
                                            </p:txEl>
                                          </p:spTgt>
                                        </p:tgtEl>
                                        <p:attrNameLst>
                                          <p:attrName>style.visibility</p:attrName>
                                        </p:attrNameLst>
                                      </p:cBhvr>
                                      <p:to>
                                        <p:strVal val="visible"/>
                                      </p:to>
                                    </p:set>
                                    <p:anim calcmode="lin" valueType="num">
                                      <p:cBhvr>
                                        <p:cTn id="22" dur="500" fill="hold"/>
                                        <p:tgtEl>
                                          <p:spTgt spid="80899">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80899">
                                            <p:txEl>
                                              <p:pRg st="3" end="3"/>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80899">
                                            <p:txEl>
                                              <p:pRg st="4" end="4"/>
                                            </p:txEl>
                                          </p:spTgt>
                                        </p:tgtEl>
                                        <p:attrNameLst>
                                          <p:attrName>style.visibility</p:attrName>
                                        </p:attrNameLst>
                                      </p:cBhvr>
                                      <p:to>
                                        <p:strVal val="visible"/>
                                      </p:to>
                                    </p:set>
                                    <p:anim calcmode="lin" valueType="num">
                                      <p:cBhvr>
                                        <p:cTn id="27" dur="500" fill="hold"/>
                                        <p:tgtEl>
                                          <p:spTgt spid="80899">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80899">
                                            <p:txEl>
                                              <p:pRg st="4" end="4"/>
                                            </p:txEl>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80899">
                                            <p:txEl>
                                              <p:pRg st="5" end="5"/>
                                            </p:txEl>
                                          </p:spTgt>
                                        </p:tgtEl>
                                        <p:attrNameLst>
                                          <p:attrName>style.visibility</p:attrName>
                                        </p:attrNameLst>
                                      </p:cBhvr>
                                      <p:to>
                                        <p:strVal val="visible"/>
                                      </p:to>
                                    </p:set>
                                    <p:anim calcmode="lin" valueType="num">
                                      <p:cBhvr>
                                        <p:cTn id="32" dur="500" fill="hold"/>
                                        <p:tgtEl>
                                          <p:spTgt spid="80899">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8089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Screen Shot 2015-10-19 at 11.46.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60" y="4478125"/>
            <a:ext cx="7917584" cy="190500"/>
          </a:xfrm>
          <a:prstGeom prst="rect">
            <a:avLst/>
          </a:prstGeom>
        </p:spPr>
      </p:pic>
      <p:sp>
        <p:nvSpPr>
          <p:cNvPr id="76" name="Rectangle 5"/>
          <p:cNvSpPr>
            <a:spLocks noGrp="1" noChangeArrowheads="1"/>
          </p:cNvSpPr>
          <p:nvPr>
            <p:ph type="title" sz="quarter"/>
          </p:nvPr>
        </p:nvSpPr>
        <p:spPr>
          <a:xfrm>
            <a:off x="296260" y="527004"/>
            <a:ext cx="8491537" cy="400050"/>
          </a:xfrm>
        </p:spPr>
        <p:txBody>
          <a:bodyPr>
            <a:noAutofit/>
          </a:bodyPr>
          <a:lstStyle/>
          <a:p>
            <a:pPr algn="ctr"/>
            <a:r>
              <a:rPr lang="mn-MN" b="1" dirty="0">
                <a:solidFill>
                  <a:schemeClr val="bg1"/>
                </a:solidFill>
                <a:latin typeface="Gill Sans"/>
                <a:cs typeface="Gill Sans"/>
              </a:rPr>
              <a:t>ТООН ГЭРЧИЛГЭЭНИЙ ХЭРЭГЛЭЭ</a:t>
            </a:r>
            <a:endParaRPr lang="en-US" b="1" u="sng" dirty="0">
              <a:solidFill>
                <a:schemeClr val="bg1"/>
              </a:solidFill>
              <a:latin typeface="Gill Sans"/>
              <a:cs typeface="Gill Sans"/>
            </a:endParaRPr>
          </a:p>
        </p:txBody>
      </p:sp>
      <p:sp>
        <p:nvSpPr>
          <p:cNvPr id="36" name="梯形 2"/>
          <p:cNvSpPr/>
          <p:nvPr/>
        </p:nvSpPr>
        <p:spPr>
          <a:xfrm rot="3850932" flipV="1">
            <a:off x="3213935" y="3512153"/>
            <a:ext cx="464096" cy="314907"/>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7CC8EC"/>
          </a:solidFill>
          <a:ln w="25400"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37" name="梯形 2"/>
          <p:cNvSpPr/>
          <p:nvPr/>
        </p:nvSpPr>
        <p:spPr>
          <a:xfrm rot="6992146" flipV="1">
            <a:off x="3313339" y="2788177"/>
            <a:ext cx="358782" cy="260309"/>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7CC8EC"/>
          </a:solidFill>
          <a:ln w="25400"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38" name="梯形 2"/>
          <p:cNvSpPr/>
          <p:nvPr/>
        </p:nvSpPr>
        <p:spPr>
          <a:xfrm rot="9678084" flipV="1">
            <a:off x="3873931" y="2254522"/>
            <a:ext cx="464217" cy="314825"/>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7CC8EC"/>
          </a:solidFill>
          <a:ln w="25400"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39" name="梯形 2"/>
          <p:cNvSpPr/>
          <p:nvPr/>
        </p:nvSpPr>
        <p:spPr>
          <a:xfrm rot="1644709" flipV="1">
            <a:off x="3813887" y="4022216"/>
            <a:ext cx="283711" cy="206024"/>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7CC8EC"/>
          </a:solidFill>
          <a:ln w="25400"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40" name="梯形 2"/>
          <p:cNvSpPr/>
          <p:nvPr/>
        </p:nvSpPr>
        <p:spPr>
          <a:xfrm rot="20120060" flipV="1">
            <a:off x="4466148" y="4031730"/>
            <a:ext cx="358875" cy="260241"/>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7CC8EC"/>
          </a:solidFill>
          <a:ln w="25400"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41" name="梯形 2"/>
          <p:cNvSpPr/>
          <p:nvPr/>
        </p:nvSpPr>
        <p:spPr>
          <a:xfrm rot="16384545" flipV="1">
            <a:off x="4949831" y="3174600"/>
            <a:ext cx="607229" cy="400974"/>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7CC8EC"/>
          </a:solidFill>
          <a:ln w="25400"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42" name="梯形 2"/>
          <p:cNvSpPr/>
          <p:nvPr/>
        </p:nvSpPr>
        <p:spPr>
          <a:xfrm rot="13840093" flipV="1">
            <a:off x="4816570" y="2552670"/>
            <a:ext cx="464096" cy="314907"/>
          </a:xfrm>
          <a:custGeom>
            <a:avLst/>
            <a:gdLst/>
            <a:ahLst/>
            <a:cxnLst/>
            <a:rect l="l" t="t" r="r" b="b"/>
            <a:pathLst>
              <a:path w="1673569" h="1159396">
                <a:moveTo>
                  <a:pt x="238714" y="0"/>
                </a:moveTo>
                <a:lnTo>
                  <a:pt x="1358427" y="0"/>
                </a:lnTo>
                <a:cubicBezTo>
                  <a:pt x="1298580" y="183626"/>
                  <a:pt x="1302125" y="424075"/>
                  <a:pt x="1379974" y="668159"/>
                </a:cubicBezTo>
                <a:cubicBezTo>
                  <a:pt x="1444682" y="871041"/>
                  <a:pt x="1549792" y="1042153"/>
                  <a:pt x="1673569" y="1159396"/>
                </a:cubicBezTo>
                <a:lnTo>
                  <a:pt x="0" y="1159396"/>
                </a:lnTo>
                <a:cubicBezTo>
                  <a:pt x="121244" y="1027568"/>
                  <a:pt x="217761" y="835364"/>
                  <a:pt x="264199" y="611606"/>
                </a:cubicBezTo>
                <a:cubicBezTo>
                  <a:pt x="310990" y="386150"/>
                  <a:pt x="298390" y="169853"/>
                  <a:pt x="238714" y="0"/>
                </a:cubicBezTo>
                <a:close/>
              </a:path>
            </a:pathLst>
          </a:custGeom>
          <a:solidFill>
            <a:srgbClr val="7CC8EC"/>
          </a:solidFill>
          <a:ln w="25400"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43" name="椭圆 26"/>
          <p:cNvSpPr/>
          <p:nvPr/>
        </p:nvSpPr>
        <p:spPr bwMode="auto">
          <a:xfrm rot="10800000" flipV="1">
            <a:off x="5032314" y="2097288"/>
            <a:ext cx="749813" cy="750799"/>
          </a:xfrm>
          <a:prstGeom prst="ellipse">
            <a:avLst/>
          </a:prstGeom>
          <a:solidFill>
            <a:srgbClr val="00B0F0"/>
          </a:solidFill>
          <a:ln w="9525"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47" name="椭圆 27"/>
          <p:cNvSpPr/>
          <p:nvPr/>
        </p:nvSpPr>
        <p:spPr bwMode="auto">
          <a:xfrm rot="10800000" flipV="1">
            <a:off x="5387367" y="2936465"/>
            <a:ext cx="1062008" cy="1059266"/>
          </a:xfrm>
          <a:prstGeom prst="ellipse">
            <a:avLst/>
          </a:prstGeom>
          <a:solidFill>
            <a:srgbClr val="00B0F0"/>
          </a:solidFill>
          <a:ln w="9525"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48" name="椭圆 28"/>
          <p:cNvSpPr/>
          <p:nvPr/>
        </p:nvSpPr>
        <p:spPr bwMode="auto">
          <a:xfrm rot="10478473" flipV="1">
            <a:off x="4491343" y="4226859"/>
            <a:ext cx="552585" cy="550729"/>
          </a:xfrm>
          <a:prstGeom prst="ellipse">
            <a:avLst/>
          </a:prstGeom>
          <a:solidFill>
            <a:srgbClr val="00B0F0"/>
          </a:solidFill>
          <a:ln w="9525"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49" name="椭圆 29"/>
          <p:cNvSpPr/>
          <p:nvPr/>
        </p:nvSpPr>
        <p:spPr bwMode="auto">
          <a:xfrm rot="10800000" flipV="1">
            <a:off x="3600808" y="4138116"/>
            <a:ext cx="454090" cy="454847"/>
          </a:xfrm>
          <a:prstGeom prst="ellipse">
            <a:avLst/>
          </a:prstGeom>
          <a:solidFill>
            <a:srgbClr val="00B0F0"/>
          </a:solidFill>
          <a:ln w="9525"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50" name="椭圆 24"/>
          <p:cNvSpPr/>
          <p:nvPr/>
        </p:nvSpPr>
        <p:spPr bwMode="auto">
          <a:xfrm rot="10800000" flipV="1">
            <a:off x="3491598" y="2479904"/>
            <a:ext cx="1668197" cy="1670381"/>
          </a:xfrm>
          <a:prstGeom prst="ellipse">
            <a:avLst/>
          </a:prstGeom>
          <a:solidFill>
            <a:srgbClr val="00B0F0"/>
          </a:solidFill>
          <a:ln w="25400" cap="flat" cmpd="sng" algn="ctr">
            <a:noFill/>
            <a:prstDash val="solid"/>
          </a:ln>
          <a:effectLst/>
        </p:spPr>
        <p:txBody>
          <a:bodyPr lIns="91436" tIns="45718" rIns="91436" bIns="45718" anchor="ctr"/>
          <a:lstStyle/>
          <a:p>
            <a:pPr algn="ctr">
              <a:defRPr/>
            </a:pPr>
            <a:endParaRPr lang="en-US" kern="0">
              <a:solidFill>
                <a:srgbClr val="F9F9F9"/>
              </a:solidFill>
              <a:latin typeface="Calibri"/>
            </a:endParaRPr>
          </a:p>
        </p:txBody>
      </p:sp>
      <p:sp>
        <p:nvSpPr>
          <p:cNvPr id="51" name="Rectangle 50"/>
          <p:cNvSpPr/>
          <p:nvPr/>
        </p:nvSpPr>
        <p:spPr>
          <a:xfrm>
            <a:off x="3401030" y="3042637"/>
            <a:ext cx="1782662" cy="461665"/>
          </a:xfrm>
          <a:prstGeom prst="rect">
            <a:avLst/>
          </a:prstGeom>
        </p:spPr>
        <p:txBody>
          <a:bodyPr wrap="square" lIns="68589" tIns="34295" rIns="68589" bIns="34295">
            <a:spAutoFit/>
          </a:bodyPr>
          <a:lstStyle/>
          <a:p>
            <a:pPr marL="257209" indent="-257209" algn="ctr">
              <a:lnSpc>
                <a:spcPct val="85000"/>
              </a:lnSpc>
              <a:spcBef>
                <a:spcPct val="105000"/>
              </a:spcBef>
              <a:buClr>
                <a:schemeClr val="tx2"/>
              </a:buClr>
              <a:buSzPct val="75000"/>
            </a:pPr>
            <a:r>
              <a:rPr lang="mn-MN" sz="1500" dirty="0">
                <a:ln w="18415" cmpd="sng">
                  <a:solidFill>
                    <a:schemeClr val="bg1"/>
                  </a:solidFill>
                  <a:prstDash val="solid"/>
                </a:ln>
                <a:solidFill>
                  <a:schemeClr val="bg1"/>
                </a:solidFill>
                <a:cs typeface="Calibri"/>
              </a:rPr>
              <a:t>Гэрчилгээний хэрэглээ</a:t>
            </a:r>
            <a:endParaRPr lang="en-US" sz="1500" dirty="0">
              <a:ln w="18415" cmpd="sng">
                <a:solidFill>
                  <a:schemeClr val="bg1"/>
                </a:solidFill>
                <a:prstDash val="solid"/>
              </a:ln>
              <a:solidFill>
                <a:schemeClr val="bg1"/>
              </a:solidFill>
              <a:cs typeface="Calibri"/>
            </a:endParaRPr>
          </a:p>
        </p:txBody>
      </p:sp>
      <p:sp>
        <p:nvSpPr>
          <p:cNvPr id="52" name="椭圆 26"/>
          <p:cNvSpPr/>
          <p:nvPr/>
        </p:nvSpPr>
        <p:spPr bwMode="auto">
          <a:xfrm rot="6922892" flipV="1">
            <a:off x="3598403" y="1613845"/>
            <a:ext cx="749618" cy="750994"/>
          </a:xfrm>
          <a:prstGeom prst="ellipse">
            <a:avLst/>
          </a:prstGeom>
          <a:solidFill>
            <a:srgbClr val="00B0F0"/>
          </a:solidFill>
          <a:ln w="9525"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53" name="椭圆 28"/>
          <p:cNvSpPr/>
          <p:nvPr/>
        </p:nvSpPr>
        <p:spPr bwMode="auto">
          <a:xfrm rot="10800000" flipV="1">
            <a:off x="2920674" y="2434880"/>
            <a:ext cx="552585" cy="550729"/>
          </a:xfrm>
          <a:prstGeom prst="ellipse">
            <a:avLst/>
          </a:prstGeom>
          <a:solidFill>
            <a:srgbClr val="00B0F0"/>
          </a:solidFill>
          <a:ln w="9525"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54" name="椭圆 26"/>
          <p:cNvSpPr/>
          <p:nvPr/>
        </p:nvSpPr>
        <p:spPr bwMode="auto">
          <a:xfrm rot="10800000" flipV="1">
            <a:off x="2615406" y="3466279"/>
            <a:ext cx="749813" cy="750799"/>
          </a:xfrm>
          <a:prstGeom prst="ellipse">
            <a:avLst/>
          </a:prstGeom>
          <a:solidFill>
            <a:srgbClr val="00B0F0"/>
          </a:solidFill>
          <a:ln w="9525" cap="flat" cmpd="sng" algn="ctr">
            <a:noFill/>
            <a:prstDash val="solid"/>
          </a:ln>
          <a:effectLst/>
        </p:spPr>
        <p:txBody>
          <a:bodyPr lIns="91436" tIns="45718" rIns="91436" bIns="45718" anchor="ctr"/>
          <a:lstStyle/>
          <a:p>
            <a:pPr algn="ctr">
              <a:defRPr/>
            </a:pPr>
            <a:endParaRPr lang="en-US" kern="0">
              <a:solidFill>
                <a:sysClr val="window" lastClr="FFFFFF"/>
              </a:solidFill>
              <a:latin typeface="Calibri"/>
            </a:endParaRPr>
          </a:p>
        </p:txBody>
      </p:sp>
      <p:sp>
        <p:nvSpPr>
          <p:cNvPr id="55" name="Rectangle 17"/>
          <p:cNvSpPr>
            <a:spLocks noChangeArrowheads="1"/>
          </p:cNvSpPr>
          <p:nvPr/>
        </p:nvSpPr>
        <p:spPr bwMode="auto">
          <a:xfrm>
            <a:off x="5477015" y="2055280"/>
            <a:ext cx="2742331" cy="352425"/>
          </a:xfrm>
          <a:prstGeom prst="rect">
            <a:avLst/>
          </a:prstGeom>
          <a:noFill/>
          <a:ln w="9525">
            <a:noFill/>
            <a:miter lim="800000"/>
            <a:headEnd/>
            <a:tailEnd/>
          </a:ln>
          <a:effectLst/>
        </p:spPr>
        <p:txBody>
          <a:bodyPr lIns="68589" tIns="34295" rIns="68589" bIns="34295"/>
          <a:lstStyle/>
          <a:p>
            <a:pPr marL="427492" lvl="1" indent="-84546">
              <a:buClr>
                <a:schemeClr val="hlink"/>
              </a:buClr>
              <a:buSzPct val="90000"/>
              <a:buFont typeface="Verdana" pitchFamily="34" charset="0"/>
              <a:buChar char="▪"/>
            </a:pPr>
            <a:r>
              <a:rPr lang="mn-MN" sz="900" dirty="0">
                <a:solidFill>
                  <a:srgbClr val="0070C0"/>
                </a:solidFill>
                <a:latin typeface="Calibri" panose="020F0502020204030204" pitchFamily="34" charset="0"/>
                <a:cs typeface="Calibri" panose="020F0502020204030204" pitchFamily="34" charset="0"/>
              </a:rPr>
              <a:t>Цахим албан хэрэг хөтлөлт, цаасгүй офис</a:t>
            </a:r>
          </a:p>
          <a:p>
            <a:pPr marL="427492" lvl="1" indent="-84546">
              <a:buClr>
                <a:schemeClr val="hlink"/>
              </a:buClr>
              <a:buSzPct val="90000"/>
              <a:buFont typeface="Verdana" pitchFamily="34" charset="0"/>
              <a:buChar char="▪"/>
            </a:pPr>
            <a:r>
              <a:rPr lang="mn-MN" sz="900" dirty="0">
                <a:solidFill>
                  <a:srgbClr val="0070C0"/>
                </a:solidFill>
                <a:latin typeface="Calibri" panose="020F0502020204030204" pitchFamily="34" charset="0"/>
                <a:cs typeface="Calibri" panose="020F0502020204030204" pitchFamily="34" charset="0"/>
              </a:rPr>
              <a:t>Цахим онлайн үйлчилгээ, цахим лавлагаа, хариу, баримт бичиг, харилцааны удирдлага</a:t>
            </a:r>
            <a:endParaRPr lang="en-US" sz="900" dirty="0">
              <a:solidFill>
                <a:srgbClr val="0070C0"/>
              </a:solidFill>
              <a:latin typeface="Calibri" panose="020F0502020204030204" pitchFamily="34" charset="0"/>
              <a:cs typeface="Calibri" panose="020F0502020204030204" pitchFamily="34" charset="0"/>
            </a:endParaRPr>
          </a:p>
        </p:txBody>
      </p:sp>
      <p:sp>
        <p:nvSpPr>
          <p:cNvPr id="56" name="Rectangle 18"/>
          <p:cNvSpPr>
            <a:spLocks noChangeArrowheads="1"/>
          </p:cNvSpPr>
          <p:nvPr/>
        </p:nvSpPr>
        <p:spPr bwMode="auto">
          <a:xfrm>
            <a:off x="889892" y="4043512"/>
            <a:ext cx="2330450" cy="352425"/>
          </a:xfrm>
          <a:prstGeom prst="rect">
            <a:avLst/>
          </a:prstGeom>
          <a:noFill/>
          <a:ln w="9525">
            <a:noFill/>
            <a:miter lim="800000"/>
            <a:headEnd/>
            <a:tailEnd/>
          </a:ln>
          <a:effectLst/>
        </p:spPr>
        <p:txBody>
          <a:bodyPr lIns="68589" tIns="34295" rIns="68589" bIns="34295"/>
          <a:lstStyle/>
          <a:p>
            <a:pPr marL="427492" lvl="1" indent="-84546">
              <a:buClr>
                <a:schemeClr val="hlink"/>
              </a:buClr>
              <a:buSzPct val="90000"/>
              <a:buFont typeface="Verdana" pitchFamily="34" charset="0"/>
              <a:buChar char="▪"/>
            </a:pPr>
            <a:r>
              <a:rPr lang="mn-MN" sz="900" dirty="0">
                <a:solidFill>
                  <a:srgbClr val="0070C0"/>
                </a:solidFill>
                <a:latin typeface="Calibri"/>
                <a:cs typeface="Calibri"/>
              </a:rPr>
              <a:t>Хувь хүн</a:t>
            </a:r>
          </a:p>
          <a:p>
            <a:pPr marL="427492" lvl="1" indent="-84546">
              <a:buClr>
                <a:schemeClr val="hlink"/>
              </a:buClr>
              <a:buSzPct val="90000"/>
              <a:buFont typeface="Verdana" pitchFamily="34" charset="0"/>
              <a:buChar char="▪"/>
            </a:pPr>
            <a:r>
              <a:rPr lang="mn-MN" sz="900" dirty="0">
                <a:solidFill>
                  <a:srgbClr val="0070C0"/>
                </a:solidFill>
                <a:latin typeface="Calibri"/>
                <a:cs typeface="Calibri"/>
              </a:rPr>
              <a:t>Байгууллага</a:t>
            </a:r>
          </a:p>
          <a:p>
            <a:pPr marL="427492" lvl="1" indent="-84546">
              <a:buClr>
                <a:schemeClr val="hlink"/>
              </a:buClr>
              <a:buSzPct val="90000"/>
              <a:buFont typeface="Verdana" pitchFamily="34" charset="0"/>
              <a:buChar char="▪"/>
            </a:pPr>
            <a:r>
              <a:rPr lang="mn-MN" sz="900" dirty="0">
                <a:solidFill>
                  <a:srgbClr val="0070C0"/>
                </a:solidFill>
                <a:latin typeface="Calibri"/>
                <a:cs typeface="Calibri"/>
              </a:rPr>
              <a:t>Гарын үсэг</a:t>
            </a:r>
          </a:p>
          <a:p>
            <a:pPr marL="427492" lvl="1" indent="-84546">
              <a:buClr>
                <a:schemeClr val="hlink"/>
              </a:buClr>
              <a:buSzPct val="90000"/>
              <a:buFont typeface="Verdana" pitchFamily="34" charset="0"/>
              <a:buChar char="▪"/>
            </a:pPr>
            <a:r>
              <a:rPr lang="mn-MN" sz="900" dirty="0">
                <a:solidFill>
                  <a:srgbClr val="0070C0"/>
                </a:solidFill>
                <a:latin typeface="Calibri"/>
                <a:cs typeface="Calibri"/>
              </a:rPr>
              <a:t>Шифрлэлт</a:t>
            </a:r>
          </a:p>
        </p:txBody>
      </p:sp>
      <p:sp>
        <p:nvSpPr>
          <p:cNvPr id="57" name="Rectangle 26"/>
          <p:cNvSpPr>
            <a:spLocks noChangeArrowheads="1"/>
          </p:cNvSpPr>
          <p:nvPr/>
        </p:nvSpPr>
        <p:spPr bwMode="auto">
          <a:xfrm>
            <a:off x="4738013" y="4431544"/>
            <a:ext cx="3481333" cy="352425"/>
          </a:xfrm>
          <a:prstGeom prst="rect">
            <a:avLst/>
          </a:prstGeom>
          <a:noFill/>
          <a:ln w="9525">
            <a:noFill/>
            <a:miter lim="800000"/>
            <a:headEnd/>
            <a:tailEnd/>
          </a:ln>
          <a:effectLst/>
        </p:spPr>
        <p:txBody>
          <a:bodyPr lIns="68589" tIns="34295" rIns="68589" bIns="34295"/>
          <a:lstStyle/>
          <a:p>
            <a:pPr marL="427492" lvl="1" indent="-84546">
              <a:spcBef>
                <a:spcPct val="20000"/>
              </a:spcBef>
              <a:spcAft>
                <a:spcPct val="20000"/>
              </a:spcAft>
              <a:buClr>
                <a:schemeClr val="hlink"/>
              </a:buClr>
              <a:buSzPct val="90000"/>
              <a:buFont typeface="Verdana" pitchFamily="34" charset="0"/>
              <a:buChar char="▪"/>
            </a:pPr>
            <a:r>
              <a:rPr lang="mn-MN" sz="900" dirty="0">
                <a:solidFill>
                  <a:srgbClr val="0070C0"/>
                </a:solidFill>
                <a:latin typeface="Calibri"/>
                <a:cs typeface="Calibri"/>
              </a:rPr>
              <a:t>Эх кодод тоон гарын үсэг зурж хамгаалах</a:t>
            </a:r>
            <a:endParaRPr lang="en-US" sz="900" dirty="0">
              <a:solidFill>
                <a:srgbClr val="0070C0"/>
              </a:solidFill>
              <a:latin typeface="Calibri"/>
              <a:cs typeface="Calibri"/>
            </a:endParaRPr>
          </a:p>
          <a:p>
            <a:pPr marL="427492" lvl="1" indent="-84546">
              <a:spcBef>
                <a:spcPct val="20000"/>
              </a:spcBef>
              <a:spcAft>
                <a:spcPct val="20000"/>
              </a:spcAft>
              <a:buClr>
                <a:schemeClr val="hlink"/>
              </a:buClr>
              <a:buSzPct val="90000"/>
              <a:buFont typeface="Verdana" pitchFamily="34" charset="0"/>
              <a:buChar char="▪"/>
            </a:pPr>
            <a:r>
              <a:rPr lang="en-US" sz="900" dirty="0">
                <a:solidFill>
                  <a:srgbClr val="0070C0"/>
                </a:solidFill>
                <a:latin typeface="Calibri"/>
                <a:cs typeface="Calibri"/>
              </a:rPr>
              <a:t>Mobile</a:t>
            </a:r>
            <a:r>
              <a:rPr lang="mn-MN" sz="900" dirty="0">
                <a:solidFill>
                  <a:srgbClr val="0070C0"/>
                </a:solidFill>
                <a:latin typeface="Calibri"/>
                <a:cs typeface="Calibri"/>
              </a:rPr>
              <a:t> контентуудыг хамгаалах</a:t>
            </a:r>
            <a:endParaRPr lang="en-US" sz="900" dirty="0">
              <a:solidFill>
                <a:srgbClr val="0070C0"/>
              </a:solidFill>
              <a:latin typeface="Calibri"/>
              <a:cs typeface="Calibri"/>
            </a:endParaRPr>
          </a:p>
        </p:txBody>
      </p:sp>
      <p:grpSp>
        <p:nvGrpSpPr>
          <p:cNvPr id="59" name="Group 58"/>
          <p:cNvGrpSpPr/>
          <p:nvPr/>
        </p:nvGrpSpPr>
        <p:grpSpPr>
          <a:xfrm>
            <a:off x="5967778" y="2779366"/>
            <a:ext cx="2592963" cy="994116"/>
            <a:chOff x="1413891" y="1383432"/>
            <a:chExt cx="3456384" cy="1325488"/>
          </a:xfrm>
        </p:grpSpPr>
        <p:sp>
          <p:nvSpPr>
            <p:cNvPr id="60" name="Rectangle 15"/>
            <p:cNvSpPr>
              <a:spLocks noChangeArrowheads="1"/>
            </p:cNvSpPr>
            <p:nvPr/>
          </p:nvSpPr>
          <p:spPr bwMode="auto">
            <a:xfrm>
              <a:off x="2103418" y="1758951"/>
              <a:ext cx="2766857" cy="949969"/>
            </a:xfrm>
            <a:prstGeom prst="rect">
              <a:avLst/>
            </a:prstGeom>
            <a:noFill/>
            <a:ln w="9525">
              <a:noFill/>
              <a:miter lim="800000"/>
              <a:headEnd/>
              <a:tailEnd/>
            </a:ln>
            <a:effectLst/>
          </p:spPr>
          <p:txBody>
            <a:bodyPr/>
            <a:lstStyle/>
            <a:p>
              <a:pPr marL="204815" indent="-204815" algn="ctr"/>
              <a:endParaRPr lang="pt-BR" sz="1100" b="1" dirty="0">
                <a:solidFill>
                  <a:schemeClr val="bg1">
                    <a:lumMod val="50000"/>
                  </a:schemeClr>
                </a:solidFill>
                <a:latin typeface="Calibri"/>
                <a:cs typeface="Calibri"/>
              </a:endParaRPr>
            </a:p>
            <a:p>
              <a:pPr marL="89309" lvl="1" indent="-89309">
                <a:buClr>
                  <a:schemeClr val="hlink"/>
                </a:buClr>
                <a:buSzPct val="90000"/>
                <a:buFont typeface="Verdana" pitchFamily="34" charset="0"/>
                <a:buChar char="▪"/>
              </a:pPr>
              <a:r>
                <a:rPr lang="mn-MN" sz="900" dirty="0">
                  <a:solidFill>
                    <a:srgbClr val="0070C0"/>
                  </a:solidFill>
                  <a:latin typeface="Calibri"/>
                  <a:cs typeface="Calibri"/>
                </a:rPr>
                <a:t>Аюулгүй хандалт</a:t>
              </a:r>
              <a:endParaRPr lang="pt-BR" sz="900" dirty="0">
                <a:solidFill>
                  <a:srgbClr val="0070C0"/>
                </a:solidFill>
                <a:latin typeface="Calibri"/>
                <a:cs typeface="Calibri"/>
              </a:endParaRPr>
            </a:p>
            <a:p>
              <a:pPr marL="89309" lvl="1" indent="-89309">
                <a:buClr>
                  <a:schemeClr val="hlink"/>
                </a:buClr>
                <a:buSzPct val="90000"/>
                <a:buFont typeface="Verdana" pitchFamily="34" charset="0"/>
                <a:buChar char="▪"/>
              </a:pPr>
              <a:r>
                <a:rPr lang="mn-MN" sz="900" dirty="0">
                  <a:solidFill>
                    <a:srgbClr val="0070C0"/>
                  </a:solidFill>
                  <a:latin typeface="Calibri"/>
                  <a:cs typeface="Calibri"/>
                </a:rPr>
                <a:t>Гарын үсэг</a:t>
              </a:r>
            </a:p>
            <a:p>
              <a:pPr marL="89309" lvl="1" indent="-89309">
                <a:buClr>
                  <a:schemeClr val="hlink"/>
                </a:buClr>
                <a:buSzPct val="90000"/>
                <a:buFont typeface="Verdana" pitchFamily="34" charset="0"/>
                <a:buChar char="▪"/>
              </a:pPr>
              <a:r>
                <a:rPr lang="mn-MN" sz="900" dirty="0">
                  <a:solidFill>
                    <a:srgbClr val="0070C0"/>
                  </a:solidFill>
                  <a:latin typeface="Calibri"/>
                  <a:cs typeface="Calibri"/>
                </a:rPr>
                <a:t>Онлайн гүйлгээ</a:t>
              </a:r>
            </a:p>
            <a:p>
              <a:pPr marL="89309" lvl="1" indent="-89309">
                <a:buClr>
                  <a:schemeClr val="hlink"/>
                </a:buClr>
                <a:buSzPct val="90000"/>
                <a:buFont typeface="Verdana" pitchFamily="34" charset="0"/>
                <a:buChar char="▪"/>
              </a:pPr>
              <a:r>
                <a:rPr lang="mn-MN" sz="900" dirty="0">
                  <a:solidFill>
                    <a:srgbClr val="0070C0"/>
                  </a:solidFill>
                  <a:latin typeface="Calibri"/>
                  <a:cs typeface="Calibri"/>
                </a:rPr>
                <a:t>Э-чек, э-баримтууд</a:t>
              </a:r>
              <a:endParaRPr lang="en-US" sz="900" dirty="0">
                <a:solidFill>
                  <a:srgbClr val="0070C0"/>
                </a:solidFill>
                <a:latin typeface="Calibri"/>
                <a:cs typeface="Calibri"/>
              </a:endParaRPr>
            </a:p>
          </p:txBody>
        </p:sp>
        <p:sp>
          <p:nvSpPr>
            <p:cNvPr id="62" name="Rectangle 5"/>
            <p:cNvSpPr txBox="1">
              <a:spLocks noChangeArrowheads="1"/>
            </p:cNvSpPr>
            <p:nvPr/>
          </p:nvSpPr>
          <p:spPr>
            <a:xfrm>
              <a:off x="1413891" y="1383432"/>
              <a:ext cx="2304256" cy="533400"/>
            </a:xfrm>
            <a:prstGeom prst="rect">
              <a:avLst/>
            </a:prstGeom>
          </p:spPr>
          <p:txBody>
            <a:bodyPr vert="horz" lIns="91440" tIns="45720" rIns="91440" bIns="45720" rtlCol="0" anchor="ctr">
              <a:noAutofit/>
            </a:bodyPr>
            <a:lstStyle>
              <a:lvl1pPr algn="l" defTabSz="914400" rtl="0" eaLnBrk="1" latinLnBrk="0" hangingPunct="1">
                <a:lnSpc>
                  <a:spcPts val="4800"/>
                </a:lnSpc>
                <a:spcBef>
                  <a:spcPct val="0"/>
                </a:spcBef>
                <a:buNone/>
                <a:defRPr sz="3400" b="0" kern="1200">
                  <a:solidFill>
                    <a:schemeClr val="accent1"/>
                  </a:solidFill>
                  <a:latin typeface="Sinkin Sans 200 X Light" pitchFamily="50" charset="0"/>
                  <a:ea typeface="+mj-ea"/>
                  <a:cs typeface="+mj-cs"/>
                </a:defRPr>
              </a:lvl1pPr>
            </a:lstStyle>
            <a:p>
              <a:pPr algn="ctr"/>
              <a:r>
                <a:rPr lang="en-US" sz="1200" b="1" dirty="0">
                  <a:solidFill>
                    <a:srgbClr val="C00000"/>
                  </a:solidFill>
                  <a:latin typeface="Calibri"/>
                  <a:cs typeface="Calibri"/>
                </a:rPr>
                <a:t>Банкууд</a:t>
              </a:r>
              <a:endParaRPr lang="en-US" sz="1200" b="1" u="sng" dirty="0">
                <a:solidFill>
                  <a:srgbClr val="C00000"/>
                </a:solidFill>
                <a:latin typeface="Calibri"/>
                <a:cs typeface="Calibri"/>
              </a:endParaRPr>
            </a:p>
          </p:txBody>
        </p:sp>
      </p:grpSp>
      <p:sp>
        <p:nvSpPr>
          <p:cNvPr id="63" name="Rectangle 5"/>
          <p:cNvSpPr txBox="1">
            <a:spLocks noChangeArrowheads="1"/>
          </p:cNvSpPr>
          <p:nvPr/>
        </p:nvSpPr>
        <p:spPr>
          <a:xfrm>
            <a:off x="2046444" y="1518364"/>
            <a:ext cx="2863064" cy="400050"/>
          </a:xfrm>
          <a:prstGeom prst="rect">
            <a:avLst/>
          </a:prstGeom>
        </p:spPr>
        <p:txBody>
          <a:bodyPr vert="horz" lIns="68589" tIns="34295" rIns="68589" bIns="34295" rtlCol="0" anchor="ctr">
            <a:noAutofit/>
          </a:bodyPr>
          <a:lstStyle>
            <a:lvl1pPr algn="l" defTabSz="914400" rtl="0" eaLnBrk="1" latinLnBrk="0" hangingPunct="1">
              <a:lnSpc>
                <a:spcPts val="4800"/>
              </a:lnSpc>
              <a:spcBef>
                <a:spcPct val="0"/>
              </a:spcBef>
              <a:buNone/>
              <a:defRPr sz="3400" b="0" kern="1200">
                <a:solidFill>
                  <a:schemeClr val="accent1"/>
                </a:solidFill>
                <a:latin typeface="Sinkin Sans 200 X Light" pitchFamily="50" charset="0"/>
                <a:ea typeface="+mj-ea"/>
                <a:cs typeface="+mj-cs"/>
              </a:defRPr>
            </a:lvl1pPr>
          </a:lstStyle>
          <a:p>
            <a:pPr algn="ctr">
              <a:lnSpc>
                <a:spcPct val="100000"/>
              </a:lnSpc>
            </a:pPr>
            <a:r>
              <a:rPr lang="mn-MN" sz="1100" b="1" dirty="0">
                <a:solidFill>
                  <a:srgbClr val="C00000"/>
                </a:solidFill>
                <a:latin typeface="Times New Roman" panose="02020603050405020304" pitchFamily="18" charset="0"/>
                <a:cs typeface="Times New Roman" panose="02020603050405020304" pitchFamily="18" charset="0"/>
              </a:rPr>
              <a:t>Төр, бизнесийн бүх төрлийн онлайн үйлчилгээ</a:t>
            </a:r>
            <a:endParaRPr lang="en-US" sz="1100" b="1" dirty="0">
              <a:solidFill>
                <a:srgbClr val="C00000"/>
              </a:solidFill>
              <a:latin typeface="Times New Roman" panose="02020603050405020304" pitchFamily="18" charset="0"/>
              <a:cs typeface="Times New Roman" panose="02020603050405020304" pitchFamily="18" charset="0"/>
            </a:endParaRPr>
          </a:p>
          <a:p>
            <a:pPr algn="ctr"/>
            <a:endParaRPr lang="en-US" sz="1100" b="1" u="sng" dirty="0">
              <a:latin typeface="Times New Roman" panose="02020603050405020304" pitchFamily="18" charset="0"/>
              <a:cs typeface="Times New Roman" panose="02020603050405020304" pitchFamily="18" charset="0"/>
            </a:endParaRPr>
          </a:p>
        </p:txBody>
      </p:sp>
      <p:sp>
        <p:nvSpPr>
          <p:cNvPr id="64" name="Rectangle 5"/>
          <p:cNvSpPr txBox="1">
            <a:spLocks noChangeArrowheads="1"/>
          </p:cNvSpPr>
          <p:nvPr/>
        </p:nvSpPr>
        <p:spPr>
          <a:xfrm>
            <a:off x="1765439" y="4490164"/>
            <a:ext cx="2592963" cy="400050"/>
          </a:xfrm>
          <a:prstGeom prst="rect">
            <a:avLst/>
          </a:prstGeom>
        </p:spPr>
        <p:txBody>
          <a:bodyPr vert="horz" lIns="68589" tIns="34295" rIns="68589" bIns="34295" rtlCol="0" anchor="ctr">
            <a:noAutofit/>
          </a:bodyPr>
          <a:lstStyle>
            <a:lvl1pPr algn="l" defTabSz="914400" rtl="0" eaLnBrk="1" latinLnBrk="0" hangingPunct="1">
              <a:lnSpc>
                <a:spcPts val="4800"/>
              </a:lnSpc>
              <a:spcBef>
                <a:spcPct val="0"/>
              </a:spcBef>
              <a:buNone/>
              <a:defRPr sz="3400" b="0" kern="1200">
                <a:solidFill>
                  <a:schemeClr val="accent1"/>
                </a:solidFill>
                <a:latin typeface="Sinkin Sans 200 X Light" pitchFamily="50" charset="0"/>
                <a:ea typeface="+mj-ea"/>
                <a:cs typeface="+mj-cs"/>
              </a:defRPr>
            </a:lvl1pPr>
          </a:lstStyle>
          <a:p>
            <a:pPr algn="ctr">
              <a:lnSpc>
                <a:spcPct val="100000"/>
              </a:lnSpc>
            </a:pPr>
            <a:r>
              <a:rPr lang="mn-MN" sz="1100" b="1" dirty="0">
                <a:solidFill>
                  <a:srgbClr val="C00000"/>
                </a:solidFill>
                <a:latin typeface="Times New Roman" panose="02020603050405020304" pitchFamily="18" charset="0"/>
                <a:cs typeface="Times New Roman" panose="02020603050405020304" pitchFamily="18" charset="0"/>
              </a:rPr>
              <a:t>Утасгүй холболт </a:t>
            </a:r>
            <a:endParaRPr lang="en-US" sz="1100" b="1" dirty="0">
              <a:solidFill>
                <a:srgbClr val="C00000"/>
              </a:solidFill>
              <a:latin typeface="Times New Roman" panose="02020603050405020304" pitchFamily="18" charset="0"/>
              <a:cs typeface="Times New Roman" panose="02020603050405020304" pitchFamily="18" charset="0"/>
            </a:endParaRPr>
          </a:p>
          <a:p>
            <a:pPr algn="ctr">
              <a:lnSpc>
                <a:spcPct val="100000"/>
              </a:lnSpc>
            </a:pPr>
            <a:r>
              <a:rPr lang="mn-MN" sz="1100" b="1" dirty="0">
                <a:solidFill>
                  <a:srgbClr val="C00000"/>
                </a:solidFill>
                <a:latin typeface="Times New Roman" panose="02020603050405020304" pitchFamily="18" charset="0"/>
                <a:cs typeface="Times New Roman" panose="02020603050405020304" pitchFamily="18" charset="0"/>
              </a:rPr>
              <a:t>ашиглагч хэн бүхэн</a:t>
            </a:r>
            <a:endParaRPr lang="en-US" sz="1100" b="1" u="sng" dirty="0">
              <a:solidFill>
                <a:srgbClr val="C00000"/>
              </a:solidFill>
              <a:latin typeface="Times New Roman" panose="02020603050405020304" pitchFamily="18" charset="0"/>
              <a:cs typeface="Times New Roman" panose="02020603050405020304" pitchFamily="18" charset="0"/>
            </a:endParaRPr>
          </a:p>
        </p:txBody>
      </p:sp>
      <p:sp>
        <p:nvSpPr>
          <p:cNvPr id="67" name="Rectangle 5"/>
          <p:cNvSpPr txBox="1">
            <a:spLocks noChangeArrowheads="1"/>
          </p:cNvSpPr>
          <p:nvPr/>
        </p:nvSpPr>
        <p:spPr>
          <a:xfrm>
            <a:off x="4909508" y="4204414"/>
            <a:ext cx="3025124" cy="400050"/>
          </a:xfrm>
          <a:prstGeom prst="rect">
            <a:avLst/>
          </a:prstGeom>
        </p:spPr>
        <p:txBody>
          <a:bodyPr vert="horz" lIns="68589" tIns="34295" rIns="68589" bIns="34295" rtlCol="0" anchor="ctr">
            <a:noAutofit/>
          </a:bodyPr>
          <a:lstStyle>
            <a:lvl1pPr algn="l" defTabSz="914400" rtl="0" eaLnBrk="1" latinLnBrk="0" hangingPunct="1">
              <a:lnSpc>
                <a:spcPts val="4800"/>
              </a:lnSpc>
              <a:spcBef>
                <a:spcPct val="0"/>
              </a:spcBef>
              <a:buNone/>
              <a:defRPr sz="3400" b="0" kern="1200">
                <a:solidFill>
                  <a:schemeClr val="accent1"/>
                </a:solidFill>
                <a:latin typeface="Sinkin Sans 200 X Light" pitchFamily="50" charset="0"/>
                <a:ea typeface="+mj-ea"/>
                <a:cs typeface="+mj-cs"/>
              </a:defRPr>
            </a:lvl1pPr>
          </a:lstStyle>
          <a:p>
            <a:pPr algn="ctr">
              <a:lnSpc>
                <a:spcPct val="100000"/>
              </a:lnSpc>
            </a:pPr>
            <a:r>
              <a:rPr lang="mn-MN" sz="1100" b="1" dirty="0">
                <a:solidFill>
                  <a:srgbClr val="C00000"/>
                </a:solidFill>
                <a:latin typeface="Times New Roman" panose="02020603050405020304" pitchFamily="18" charset="0"/>
                <a:cs typeface="Times New Roman" panose="02020603050405020304" pitchFamily="18" charset="0"/>
              </a:rPr>
              <a:t>Програм хангамжийн үйлдвэрлэл эрхлэгч</a:t>
            </a:r>
            <a:endParaRPr lang="en-US" sz="1100" b="1" dirty="0">
              <a:solidFill>
                <a:srgbClr val="C00000"/>
              </a:solidFill>
              <a:latin typeface="Times New Roman" panose="02020603050405020304" pitchFamily="18" charset="0"/>
              <a:cs typeface="Times New Roman" panose="02020603050405020304" pitchFamily="18" charset="0"/>
            </a:endParaRPr>
          </a:p>
          <a:p>
            <a:pPr algn="ctr">
              <a:lnSpc>
                <a:spcPct val="100000"/>
              </a:lnSpc>
            </a:pPr>
            <a:endParaRPr lang="en-US" sz="1100" b="1" u="sng" dirty="0">
              <a:latin typeface="Times New Roman" panose="02020603050405020304" pitchFamily="18" charset="0"/>
              <a:cs typeface="Times New Roman" panose="02020603050405020304" pitchFamily="18" charset="0"/>
            </a:endParaRPr>
          </a:p>
        </p:txBody>
      </p:sp>
      <p:sp>
        <p:nvSpPr>
          <p:cNvPr id="69" name="Rectangle 5"/>
          <p:cNvSpPr txBox="1">
            <a:spLocks noChangeArrowheads="1"/>
          </p:cNvSpPr>
          <p:nvPr/>
        </p:nvSpPr>
        <p:spPr>
          <a:xfrm>
            <a:off x="279153" y="3675460"/>
            <a:ext cx="3128581" cy="400050"/>
          </a:xfrm>
          <a:prstGeom prst="rect">
            <a:avLst/>
          </a:prstGeom>
        </p:spPr>
        <p:txBody>
          <a:bodyPr vert="horz" lIns="68589" tIns="34295" rIns="68589" bIns="34295" rtlCol="0" anchor="ctr">
            <a:noAutofit/>
          </a:bodyPr>
          <a:lstStyle>
            <a:lvl1pPr algn="l" defTabSz="914400" rtl="0" eaLnBrk="1" latinLnBrk="0" hangingPunct="1">
              <a:lnSpc>
                <a:spcPts val="4800"/>
              </a:lnSpc>
              <a:spcBef>
                <a:spcPct val="0"/>
              </a:spcBef>
              <a:buNone/>
              <a:defRPr sz="3400" b="0" kern="1200">
                <a:solidFill>
                  <a:schemeClr val="accent1"/>
                </a:solidFill>
                <a:latin typeface="Sinkin Sans 200 X Light" pitchFamily="50" charset="0"/>
                <a:ea typeface="+mj-ea"/>
                <a:cs typeface="+mj-cs"/>
              </a:defRPr>
            </a:lvl1pPr>
          </a:lstStyle>
          <a:p>
            <a:pPr algn="ctr">
              <a:lnSpc>
                <a:spcPct val="100000"/>
              </a:lnSpc>
            </a:pPr>
            <a:r>
              <a:rPr lang="mn-MN" sz="1100" b="1" dirty="0">
                <a:solidFill>
                  <a:srgbClr val="C00000"/>
                </a:solidFill>
                <a:latin typeface="Times New Roman" panose="02020603050405020304" pitchFamily="18" charset="0"/>
                <a:cs typeface="Times New Roman" panose="02020603050405020304" pitchFamily="18" charset="0"/>
              </a:rPr>
              <a:t>Цахим захидал харилцаа </a:t>
            </a:r>
            <a:endParaRPr lang="en-US" sz="1100" b="1" dirty="0">
              <a:solidFill>
                <a:srgbClr val="C00000"/>
              </a:solidFill>
              <a:latin typeface="Times New Roman" panose="02020603050405020304" pitchFamily="18" charset="0"/>
              <a:cs typeface="Times New Roman" panose="02020603050405020304" pitchFamily="18" charset="0"/>
            </a:endParaRPr>
          </a:p>
          <a:p>
            <a:pPr algn="ctr">
              <a:lnSpc>
                <a:spcPct val="100000"/>
              </a:lnSpc>
            </a:pPr>
            <a:r>
              <a:rPr lang="mn-MN" sz="1100" b="1" dirty="0">
                <a:solidFill>
                  <a:srgbClr val="C00000"/>
                </a:solidFill>
                <a:latin typeface="Times New Roman" panose="02020603050405020304" pitchFamily="18" charset="0"/>
                <a:cs typeface="Times New Roman" panose="02020603050405020304" pitchFamily="18" charset="0"/>
              </a:rPr>
              <a:t>ашиглагч</a:t>
            </a:r>
            <a:r>
              <a:rPr lang="en-US" sz="1100" b="1" dirty="0">
                <a:solidFill>
                  <a:srgbClr val="C00000"/>
                </a:solidFill>
                <a:latin typeface="Times New Roman" panose="02020603050405020304" pitchFamily="18" charset="0"/>
                <a:cs typeface="Times New Roman" panose="02020603050405020304" pitchFamily="18" charset="0"/>
              </a:rPr>
              <a:t> </a:t>
            </a:r>
            <a:r>
              <a:rPr lang="mn-MN" sz="1100" b="1" dirty="0">
                <a:solidFill>
                  <a:srgbClr val="C00000"/>
                </a:solidFill>
                <a:latin typeface="Times New Roman" panose="02020603050405020304" pitchFamily="18" charset="0"/>
                <a:cs typeface="Times New Roman" panose="02020603050405020304" pitchFamily="18" charset="0"/>
              </a:rPr>
              <a:t>хэн бүхэн</a:t>
            </a:r>
            <a:endParaRPr lang="en-US" sz="1100" b="1" dirty="0">
              <a:solidFill>
                <a:srgbClr val="C00000"/>
              </a:solidFill>
              <a:latin typeface="Times New Roman" panose="02020603050405020304" pitchFamily="18" charset="0"/>
              <a:cs typeface="Times New Roman" panose="02020603050405020304" pitchFamily="18" charset="0"/>
            </a:endParaRPr>
          </a:p>
        </p:txBody>
      </p:sp>
      <p:sp>
        <p:nvSpPr>
          <p:cNvPr id="72" name="Rectangle 5"/>
          <p:cNvSpPr txBox="1">
            <a:spLocks noChangeArrowheads="1"/>
          </p:cNvSpPr>
          <p:nvPr/>
        </p:nvSpPr>
        <p:spPr>
          <a:xfrm>
            <a:off x="5211497" y="1693237"/>
            <a:ext cx="2592963" cy="362043"/>
          </a:xfrm>
          <a:prstGeom prst="rect">
            <a:avLst/>
          </a:prstGeom>
        </p:spPr>
        <p:txBody>
          <a:bodyPr vert="horz" lIns="68589" tIns="34295" rIns="68589" bIns="34295" rtlCol="0" anchor="ctr">
            <a:noAutofit/>
          </a:bodyPr>
          <a:lstStyle>
            <a:lvl1pPr algn="l" defTabSz="914400" rtl="0" eaLnBrk="1" latinLnBrk="0" hangingPunct="1">
              <a:lnSpc>
                <a:spcPts val="4800"/>
              </a:lnSpc>
              <a:spcBef>
                <a:spcPct val="0"/>
              </a:spcBef>
              <a:buNone/>
              <a:defRPr sz="3400" b="0" kern="1200">
                <a:solidFill>
                  <a:schemeClr val="accent1"/>
                </a:solidFill>
                <a:latin typeface="Sinkin Sans 200 X Light" pitchFamily="50" charset="0"/>
                <a:ea typeface="+mj-ea"/>
                <a:cs typeface="+mj-cs"/>
              </a:defRPr>
            </a:lvl1pPr>
          </a:lstStyle>
          <a:p>
            <a:pPr algn="ctr">
              <a:lnSpc>
                <a:spcPct val="100000"/>
              </a:lnSpc>
            </a:pPr>
            <a:r>
              <a:rPr lang="mn-MN" sz="1100" b="1" dirty="0">
                <a:solidFill>
                  <a:srgbClr val="C00000"/>
                </a:solidFill>
                <a:latin typeface="Times New Roman" panose="02020603050405020304" pitchFamily="18" charset="0"/>
                <a:cs typeface="Times New Roman" panose="02020603050405020304" pitchFamily="18" charset="0"/>
              </a:rPr>
              <a:t>Э-Оффис</a:t>
            </a:r>
            <a:r>
              <a:rPr lang="mn-MN" sz="1100" b="1" u="sng" dirty="0">
                <a:solidFill>
                  <a:srgbClr val="C00000"/>
                </a:solidFill>
                <a:latin typeface="Times New Roman" panose="02020603050405020304" pitchFamily="18" charset="0"/>
                <a:cs typeface="Times New Roman" panose="02020603050405020304" pitchFamily="18" charset="0"/>
              </a:rPr>
              <a:t> </a:t>
            </a:r>
            <a:endParaRPr lang="en-US" sz="1100" b="1" u="sng" dirty="0">
              <a:solidFill>
                <a:srgbClr val="C00000"/>
              </a:solidFill>
              <a:latin typeface="Times New Roman" panose="02020603050405020304" pitchFamily="18" charset="0"/>
              <a:cs typeface="Times New Roman" panose="02020603050405020304" pitchFamily="18" charset="0"/>
            </a:endParaRPr>
          </a:p>
        </p:txBody>
      </p:sp>
      <p:sp>
        <p:nvSpPr>
          <p:cNvPr id="73" name="Rectangle 5"/>
          <p:cNvSpPr txBox="1">
            <a:spLocks noChangeArrowheads="1"/>
          </p:cNvSpPr>
          <p:nvPr/>
        </p:nvSpPr>
        <p:spPr>
          <a:xfrm>
            <a:off x="1816976" y="2185300"/>
            <a:ext cx="1728642" cy="432048"/>
          </a:xfrm>
          <a:prstGeom prst="rect">
            <a:avLst/>
          </a:prstGeom>
        </p:spPr>
        <p:txBody>
          <a:bodyPr vert="horz" lIns="68589" tIns="34295" rIns="68589" bIns="34295" rtlCol="0" anchor="ctr">
            <a:noAutofit/>
          </a:bodyPr>
          <a:lstStyle>
            <a:lvl1pPr algn="l" defTabSz="914400" rtl="0" eaLnBrk="1" latinLnBrk="0" hangingPunct="1">
              <a:lnSpc>
                <a:spcPts val="4800"/>
              </a:lnSpc>
              <a:spcBef>
                <a:spcPct val="0"/>
              </a:spcBef>
              <a:buNone/>
              <a:defRPr sz="3400" b="0" kern="1200">
                <a:solidFill>
                  <a:schemeClr val="accent1"/>
                </a:solidFill>
                <a:latin typeface="Sinkin Sans 200 X Light" pitchFamily="50" charset="0"/>
                <a:ea typeface="+mj-ea"/>
                <a:cs typeface="+mj-cs"/>
              </a:defRPr>
            </a:lvl1pPr>
          </a:lstStyle>
          <a:p>
            <a:pPr marL="128605" indent="-128605">
              <a:spcBef>
                <a:spcPct val="20000"/>
              </a:spcBef>
              <a:spcAft>
                <a:spcPct val="20000"/>
              </a:spcAft>
            </a:pPr>
            <a:r>
              <a:rPr lang="mn-MN" sz="1100" b="1" dirty="0">
                <a:solidFill>
                  <a:srgbClr val="C00000"/>
                </a:solidFill>
                <a:latin typeface="Times New Roman" panose="02020603050405020304" pitchFamily="18" charset="0"/>
                <a:cs typeface="Times New Roman" panose="02020603050405020304" pitchFamily="18" charset="0"/>
              </a:rPr>
              <a:t>Э-Худалдаа</a:t>
            </a:r>
            <a:endParaRPr lang="pt-BR" sz="1100" b="1" dirty="0">
              <a:solidFill>
                <a:srgbClr val="C00000"/>
              </a:solidFill>
              <a:latin typeface="Times New Roman" panose="02020603050405020304" pitchFamily="18" charset="0"/>
              <a:cs typeface="Times New Roman" panose="02020603050405020304" pitchFamily="18" charset="0"/>
            </a:endParaRPr>
          </a:p>
        </p:txBody>
      </p:sp>
      <p:sp>
        <p:nvSpPr>
          <p:cNvPr id="74" name="Shape 4471"/>
          <p:cNvSpPr/>
          <p:nvPr/>
        </p:nvSpPr>
        <p:spPr>
          <a:xfrm>
            <a:off x="2830031" y="3714271"/>
            <a:ext cx="324120" cy="285225"/>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bg1"/>
          </a:solidFill>
          <a:ln w="12700">
            <a:miter lim="400000"/>
          </a:ln>
        </p:spPr>
        <p:txBody>
          <a:bodyPr lIns="28579" tIns="28579" rIns="28579" bIns="28579"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75" name="Shape 4479"/>
          <p:cNvSpPr/>
          <p:nvPr/>
        </p:nvSpPr>
        <p:spPr>
          <a:xfrm>
            <a:off x="3072064" y="2621238"/>
            <a:ext cx="190128" cy="190127"/>
          </a:xfrm>
          <a:custGeom>
            <a:avLst/>
            <a:gdLst/>
            <a:ahLst/>
            <a:cxnLst>
              <a:cxn ang="0">
                <a:pos x="wd2" y="hd2"/>
              </a:cxn>
              <a:cxn ang="5400000">
                <a:pos x="wd2" y="hd2"/>
              </a:cxn>
              <a:cxn ang="10800000">
                <a:pos x="wd2" y="hd2"/>
              </a:cxn>
              <a:cxn ang="16200000">
                <a:pos x="wd2" y="hd2"/>
              </a:cxn>
            </a:cxnLst>
            <a:rect l="0" t="0" r="r" b="b"/>
            <a:pathLst>
              <a:path w="21600" h="21600" extrusionOk="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chemeClr val="bg1"/>
          </a:solidFill>
          <a:ln w="12700">
            <a:miter lim="400000"/>
          </a:ln>
        </p:spPr>
        <p:txBody>
          <a:bodyPr lIns="28579" tIns="28579" rIns="28579" bIns="28579"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77" name="Shape 4477"/>
          <p:cNvSpPr/>
          <p:nvPr/>
        </p:nvSpPr>
        <p:spPr>
          <a:xfrm rot="19286524">
            <a:off x="3692443" y="4211878"/>
            <a:ext cx="244957" cy="238121"/>
          </a:xfrm>
          <a:custGeom>
            <a:avLst/>
            <a:gdLst/>
            <a:ahLst/>
            <a:cxnLst>
              <a:cxn ang="0">
                <a:pos x="wd2" y="hd2"/>
              </a:cxn>
              <a:cxn ang="5400000">
                <a:pos x="wd2" y="hd2"/>
              </a:cxn>
              <a:cxn ang="10800000">
                <a:pos x="wd2" y="hd2"/>
              </a:cxn>
              <a:cxn ang="16200000">
                <a:pos x="wd2" y="hd2"/>
              </a:cxn>
            </a:cxnLst>
            <a:rect l="0" t="0" r="r" b="b"/>
            <a:pathLst>
              <a:path w="21600" h="21600" extrusionOk="0">
                <a:moveTo>
                  <a:pt x="3226" y="15147"/>
                </a:moveTo>
                <a:cubicBezTo>
                  <a:pt x="1444" y="15147"/>
                  <a:pt x="0" y="16593"/>
                  <a:pt x="0" y="18374"/>
                </a:cubicBezTo>
                <a:cubicBezTo>
                  <a:pt x="0" y="20156"/>
                  <a:pt x="1444" y="21600"/>
                  <a:pt x="3226" y="21600"/>
                </a:cubicBezTo>
                <a:cubicBezTo>
                  <a:pt x="5007" y="21600"/>
                  <a:pt x="6451" y="20156"/>
                  <a:pt x="6451" y="18374"/>
                </a:cubicBezTo>
                <a:cubicBezTo>
                  <a:pt x="6451" y="16593"/>
                  <a:pt x="5007" y="15147"/>
                  <a:pt x="3226" y="15147"/>
                </a:cubicBezTo>
                <a:close/>
                <a:moveTo>
                  <a:pt x="0" y="6732"/>
                </a:moveTo>
                <a:lnTo>
                  <a:pt x="0" y="10099"/>
                </a:lnTo>
                <a:cubicBezTo>
                  <a:pt x="6352" y="10099"/>
                  <a:pt x="11501" y="15248"/>
                  <a:pt x="11501" y="21600"/>
                </a:cubicBezTo>
                <a:lnTo>
                  <a:pt x="14867" y="21600"/>
                </a:lnTo>
                <a:cubicBezTo>
                  <a:pt x="14867" y="13388"/>
                  <a:pt x="8210" y="6732"/>
                  <a:pt x="0" y="6732"/>
                </a:cubicBezTo>
                <a:close/>
                <a:moveTo>
                  <a:pt x="0" y="0"/>
                </a:moveTo>
                <a:lnTo>
                  <a:pt x="0" y="3366"/>
                </a:lnTo>
                <a:cubicBezTo>
                  <a:pt x="10070" y="3366"/>
                  <a:pt x="18232" y="11530"/>
                  <a:pt x="18232" y="21600"/>
                </a:cubicBezTo>
                <a:lnTo>
                  <a:pt x="21600" y="21600"/>
                </a:lnTo>
                <a:cubicBezTo>
                  <a:pt x="21600" y="9671"/>
                  <a:pt x="11929" y="0"/>
                  <a:pt x="0" y="0"/>
                </a:cubicBezTo>
                <a:close/>
              </a:path>
            </a:pathLst>
          </a:custGeom>
          <a:solidFill>
            <a:schemeClr val="bg1"/>
          </a:solidFill>
          <a:ln w="12700">
            <a:miter lim="400000"/>
          </a:ln>
        </p:spPr>
        <p:txBody>
          <a:bodyPr lIns="28579" tIns="28579" rIns="28579" bIns="28579"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78" name="Shape 4451"/>
          <p:cNvSpPr/>
          <p:nvPr/>
        </p:nvSpPr>
        <p:spPr>
          <a:xfrm>
            <a:off x="5299387" y="2325310"/>
            <a:ext cx="231648" cy="29104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chemeClr val="bg1"/>
          </a:solidFill>
          <a:ln w="12700">
            <a:miter lim="400000"/>
          </a:ln>
        </p:spPr>
        <p:txBody>
          <a:bodyPr lIns="28579" tIns="28579" rIns="28579" bIns="28579"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sp>
        <p:nvSpPr>
          <p:cNvPr id="79" name="Shape 4461"/>
          <p:cNvSpPr/>
          <p:nvPr/>
        </p:nvSpPr>
        <p:spPr>
          <a:xfrm>
            <a:off x="3802392" y="1785250"/>
            <a:ext cx="378140" cy="378141"/>
          </a:xfrm>
          <a:custGeom>
            <a:avLst/>
            <a:gdLst/>
            <a:ahLst/>
            <a:cxnLst>
              <a:cxn ang="0">
                <a:pos x="wd2" y="hd2"/>
              </a:cxn>
              <a:cxn ang="5400000">
                <a:pos x="wd2" y="hd2"/>
              </a:cxn>
              <a:cxn ang="10800000">
                <a:pos x="wd2" y="hd2"/>
              </a:cxn>
              <a:cxn ang="16200000">
                <a:pos x="wd2" y="hd2"/>
              </a:cxn>
            </a:cxnLst>
            <a:rect l="0" t="0" r="r" b="b"/>
            <a:pathLst>
              <a:path w="21600" h="21600" extrusionOk="0">
                <a:moveTo>
                  <a:pt x="7903" y="19541"/>
                </a:moveTo>
                <a:cubicBezTo>
                  <a:pt x="8456" y="19250"/>
                  <a:pt x="8513" y="18872"/>
                  <a:pt x="9014" y="18851"/>
                </a:cubicBezTo>
                <a:cubicBezTo>
                  <a:pt x="9588" y="18824"/>
                  <a:pt x="10056" y="18627"/>
                  <a:pt x="10702" y="18486"/>
                </a:cubicBezTo>
                <a:cubicBezTo>
                  <a:pt x="11276" y="18360"/>
                  <a:pt x="12303" y="17777"/>
                  <a:pt x="13208" y="17703"/>
                </a:cubicBezTo>
                <a:cubicBezTo>
                  <a:pt x="13969" y="17640"/>
                  <a:pt x="15474" y="17742"/>
                  <a:pt x="15879" y="18479"/>
                </a:cubicBezTo>
                <a:cubicBezTo>
                  <a:pt x="14422" y="19446"/>
                  <a:pt x="12676" y="20011"/>
                  <a:pt x="10801" y="20011"/>
                </a:cubicBezTo>
                <a:cubicBezTo>
                  <a:pt x="9787" y="20011"/>
                  <a:pt x="8815" y="19844"/>
                  <a:pt x="7903" y="19541"/>
                </a:cubicBezTo>
                <a:close/>
                <a:moveTo>
                  <a:pt x="9534" y="1681"/>
                </a:moveTo>
                <a:cubicBezTo>
                  <a:pt x="9315" y="2109"/>
                  <a:pt x="8733" y="2284"/>
                  <a:pt x="8380" y="2606"/>
                </a:cubicBezTo>
                <a:cubicBezTo>
                  <a:pt x="7610" y="3303"/>
                  <a:pt x="7280" y="3206"/>
                  <a:pt x="6865" y="3874"/>
                </a:cubicBezTo>
                <a:cubicBezTo>
                  <a:pt x="6448" y="4542"/>
                  <a:pt x="5103" y="5505"/>
                  <a:pt x="5103" y="5989"/>
                </a:cubicBezTo>
                <a:cubicBezTo>
                  <a:pt x="5103" y="6471"/>
                  <a:pt x="5783" y="7042"/>
                  <a:pt x="6122" y="6930"/>
                </a:cubicBezTo>
                <a:cubicBezTo>
                  <a:pt x="6462" y="6819"/>
                  <a:pt x="7357" y="6825"/>
                  <a:pt x="7884" y="7010"/>
                </a:cubicBezTo>
                <a:cubicBezTo>
                  <a:pt x="8412" y="7196"/>
                  <a:pt x="12288" y="7383"/>
                  <a:pt x="11054" y="10660"/>
                </a:cubicBezTo>
                <a:cubicBezTo>
                  <a:pt x="10663" y="11702"/>
                  <a:pt x="8946" y="11525"/>
                  <a:pt x="8490" y="13251"/>
                </a:cubicBezTo>
                <a:cubicBezTo>
                  <a:pt x="8422" y="13503"/>
                  <a:pt x="8185" y="14586"/>
                  <a:pt x="8169" y="14939"/>
                </a:cubicBezTo>
                <a:cubicBezTo>
                  <a:pt x="8140" y="15485"/>
                  <a:pt x="8555" y="17547"/>
                  <a:pt x="8028" y="17547"/>
                </a:cubicBezTo>
                <a:cubicBezTo>
                  <a:pt x="7498" y="17547"/>
                  <a:pt x="6073" y="15703"/>
                  <a:pt x="6073" y="15369"/>
                </a:cubicBezTo>
                <a:cubicBezTo>
                  <a:pt x="6073" y="15035"/>
                  <a:pt x="5703" y="13864"/>
                  <a:pt x="5703" y="12860"/>
                </a:cubicBezTo>
                <a:cubicBezTo>
                  <a:pt x="5703" y="11857"/>
                  <a:pt x="3996" y="11874"/>
                  <a:pt x="3996" y="10541"/>
                </a:cubicBezTo>
                <a:cubicBezTo>
                  <a:pt x="3996" y="9336"/>
                  <a:pt x="4923" y="8739"/>
                  <a:pt x="4714" y="8162"/>
                </a:cubicBezTo>
                <a:cubicBezTo>
                  <a:pt x="4510" y="7589"/>
                  <a:pt x="2883" y="7567"/>
                  <a:pt x="2205" y="7499"/>
                </a:cubicBezTo>
                <a:cubicBezTo>
                  <a:pt x="3389" y="4426"/>
                  <a:pt x="6176" y="2144"/>
                  <a:pt x="9534" y="1681"/>
                </a:cubicBezTo>
                <a:close/>
                <a:moveTo>
                  <a:pt x="20011" y="10801"/>
                </a:moveTo>
                <a:cubicBezTo>
                  <a:pt x="20011" y="12907"/>
                  <a:pt x="19296" y="14850"/>
                  <a:pt x="18104" y="16404"/>
                </a:cubicBezTo>
                <a:cubicBezTo>
                  <a:pt x="17766" y="16139"/>
                  <a:pt x="17407" y="15428"/>
                  <a:pt x="17745" y="14690"/>
                </a:cubicBezTo>
                <a:cubicBezTo>
                  <a:pt x="18085" y="13946"/>
                  <a:pt x="18174" y="12228"/>
                  <a:pt x="18097" y="11559"/>
                </a:cubicBezTo>
                <a:cubicBezTo>
                  <a:pt x="18021" y="10891"/>
                  <a:pt x="17674" y="9281"/>
                  <a:pt x="16730" y="9264"/>
                </a:cubicBezTo>
                <a:cubicBezTo>
                  <a:pt x="15787" y="9251"/>
                  <a:pt x="15141" y="8939"/>
                  <a:pt x="14580" y="7822"/>
                </a:cubicBezTo>
                <a:cubicBezTo>
                  <a:pt x="13418" y="5494"/>
                  <a:pt x="16763" y="5049"/>
                  <a:pt x="15600" y="3759"/>
                </a:cubicBezTo>
                <a:cubicBezTo>
                  <a:pt x="15275" y="3399"/>
                  <a:pt x="13594" y="5249"/>
                  <a:pt x="13349" y="2782"/>
                </a:cubicBezTo>
                <a:cubicBezTo>
                  <a:pt x="13331" y="2608"/>
                  <a:pt x="13501" y="2344"/>
                  <a:pt x="13725" y="2070"/>
                </a:cubicBezTo>
                <a:cubicBezTo>
                  <a:pt x="17375" y="3296"/>
                  <a:pt x="20011" y="6745"/>
                  <a:pt x="20011" y="10801"/>
                </a:cubicBezTo>
                <a:close/>
                <a:moveTo>
                  <a:pt x="10801" y="0"/>
                </a:moveTo>
                <a:cubicBezTo>
                  <a:pt x="4844" y="0"/>
                  <a:pt x="0" y="4846"/>
                  <a:pt x="0" y="10801"/>
                </a:cubicBezTo>
                <a:cubicBezTo>
                  <a:pt x="0" y="16756"/>
                  <a:pt x="4844" y="21600"/>
                  <a:pt x="10801" y="21600"/>
                </a:cubicBezTo>
                <a:cubicBezTo>
                  <a:pt x="16756" y="21600"/>
                  <a:pt x="21600" y="16756"/>
                  <a:pt x="21600" y="10801"/>
                </a:cubicBezTo>
                <a:cubicBezTo>
                  <a:pt x="21600" y="4846"/>
                  <a:pt x="16756" y="0"/>
                  <a:pt x="10801" y="0"/>
                </a:cubicBezTo>
                <a:close/>
              </a:path>
            </a:pathLst>
          </a:custGeom>
          <a:solidFill>
            <a:schemeClr val="bg1"/>
          </a:solidFill>
          <a:ln w="12700">
            <a:miter lim="400000"/>
          </a:ln>
        </p:spPr>
        <p:txBody>
          <a:bodyPr lIns="28579" tIns="28579" rIns="28579" bIns="28579" anchor="ctr"/>
          <a:lstStyle/>
          <a:p>
            <a:pPr algn="ctr" defTabSz="342946">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a:p>
        </p:txBody>
      </p:sp>
      <p:pic>
        <p:nvPicPr>
          <p:cNvPr id="80" name="Picture 79" descr="safe-tem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1296" y="4377539"/>
            <a:ext cx="216986" cy="257603"/>
          </a:xfrm>
          <a:prstGeom prst="rect">
            <a:avLst/>
          </a:prstGeom>
        </p:spPr>
      </p:pic>
      <p:grpSp>
        <p:nvGrpSpPr>
          <p:cNvPr id="82" name="Group 81"/>
          <p:cNvGrpSpPr/>
          <p:nvPr/>
        </p:nvGrpSpPr>
        <p:grpSpPr>
          <a:xfrm>
            <a:off x="5639074" y="3183249"/>
            <a:ext cx="540201" cy="600224"/>
            <a:chOff x="7581817" y="751615"/>
            <a:chExt cx="285751" cy="317501"/>
          </a:xfrm>
          <a:solidFill>
            <a:schemeClr val="bg1"/>
          </a:solidFill>
        </p:grpSpPr>
        <p:sp>
          <p:nvSpPr>
            <p:cNvPr id="83" name="Freeform 8"/>
            <p:cNvSpPr>
              <a:spLocks noEditPoints="1"/>
            </p:cNvSpPr>
            <p:nvPr/>
          </p:nvSpPr>
          <p:spPr bwMode="auto">
            <a:xfrm>
              <a:off x="7581817" y="751615"/>
              <a:ext cx="285751" cy="317501"/>
            </a:xfrm>
            <a:custGeom>
              <a:avLst/>
              <a:gdLst>
                <a:gd name="T0" fmla="*/ 54 w 76"/>
                <a:gd name="T1" fmla="*/ 14 h 84"/>
                <a:gd name="T2" fmla="*/ 63 w 76"/>
                <a:gd name="T3" fmla="*/ 3 h 84"/>
                <a:gd name="T4" fmla="*/ 40 w 76"/>
                <a:gd name="T5" fmla="*/ 0 h 84"/>
                <a:gd name="T6" fmla="*/ 35 w 76"/>
                <a:gd name="T7" fmla="*/ 0 h 84"/>
                <a:gd name="T8" fmla="*/ 12 w 76"/>
                <a:gd name="T9" fmla="*/ 3 h 84"/>
                <a:gd name="T10" fmla="*/ 22 w 76"/>
                <a:gd name="T11" fmla="*/ 14 h 84"/>
                <a:gd name="T12" fmla="*/ 0 w 76"/>
                <a:gd name="T13" fmla="*/ 49 h 84"/>
                <a:gd name="T14" fmla="*/ 23 w 76"/>
                <a:gd name="T15" fmla="*/ 84 h 84"/>
                <a:gd name="T16" fmla="*/ 53 w 76"/>
                <a:gd name="T17" fmla="*/ 84 h 84"/>
                <a:gd name="T18" fmla="*/ 76 w 76"/>
                <a:gd name="T19" fmla="*/ 49 h 84"/>
                <a:gd name="T20" fmla="*/ 54 w 76"/>
                <a:gd name="T21" fmla="*/ 14 h 84"/>
                <a:gd name="T22" fmla="*/ 40 w 76"/>
                <a:gd name="T23" fmla="*/ 28 h 84"/>
                <a:gd name="T24" fmla="*/ 40 w 76"/>
                <a:gd name="T25" fmla="*/ 35 h 84"/>
                <a:gd name="T26" fmla="*/ 40 w 76"/>
                <a:gd name="T27" fmla="*/ 42 h 84"/>
                <a:gd name="T28" fmla="*/ 40 w 76"/>
                <a:gd name="T29" fmla="*/ 52 h 84"/>
                <a:gd name="T30" fmla="*/ 40 w 76"/>
                <a:gd name="T31" fmla="*/ 60 h 84"/>
                <a:gd name="T32" fmla="*/ 40 w 76"/>
                <a:gd name="T33" fmla="*/ 67 h 84"/>
                <a:gd name="T34" fmla="*/ 40 w 76"/>
                <a:gd name="T35" fmla="*/ 69 h 84"/>
                <a:gd name="T36" fmla="*/ 35 w 76"/>
                <a:gd name="T37" fmla="*/ 69 h 84"/>
                <a:gd name="T38" fmla="*/ 35 w 76"/>
                <a:gd name="T39" fmla="*/ 67 h 84"/>
                <a:gd name="T40" fmla="*/ 28 w 76"/>
                <a:gd name="T41" fmla="*/ 66 h 84"/>
                <a:gd name="T42" fmla="*/ 23 w 76"/>
                <a:gd name="T43" fmla="*/ 63 h 84"/>
                <a:gd name="T44" fmla="*/ 20 w 76"/>
                <a:gd name="T45" fmla="*/ 60 h 84"/>
                <a:gd name="T46" fmla="*/ 19 w 76"/>
                <a:gd name="T47" fmla="*/ 56 h 84"/>
                <a:gd name="T48" fmla="*/ 31 w 76"/>
                <a:gd name="T49" fmla="*/ 56 h 84"/>
                <a:gd name="T50" fmla="*/ 32 w 76"/>
                <a:gd name="T51" fmla="*/ 58 h 84"/>
                <a:gd name="T52" fmla="*/ 35 w 76"/>
                <a:gd name="T53" fmla="*/ 60 h 84"/>
                <a:gd name="T54" fmla="*/ 35 w 76"/>
                <a:gd name="T55" fmla="*/ 51 h 84"/>
                <a:gd name="T56" fmla="*/ 27 w 76"/>
                <a:gd name="T57" fmla="*/ 48 h 84"/>
                <a:gd name="T58" fmla="*/ 22 w 76"/>
                <a:gd name="T59" fmla="*/ 45 h 84"/>
                <a:gd name="T60" fmla="*/ 20 w 76"/>
                <a:gd name="T61" fmla="*/ 39 h 84"/>
                <a:gd name="T62" fmla="*/ 24 w 76"/>
                <a:gd name="T63" fmla="*/ 31 h 84"/>
                <a:gd name="T64" fmla="*/ 35 w 76"/>
                <a:gd name="T65" fmla="*/ 28 h 84"/>
                <a:gd name="T66" fmla="*/ 35 w 76"/>
                <a:gd name="T67" fmla="*/ 25 h 84"/>
                <a:gd name="T68" fmla="*/ 40 w 76"/>
                <a:gd name="T69" fmla="*/ 25 h 84"/>
                <a:gd name="T70" fmla="*/ 40 w 76"/>
                <a:gd name="T71" fmla="*/ 28 h 84"/>
                <a:gd name="T72" fmla="*/ 43 w 76"/>
                <a:gd name="T73" fmla="*/ 28 h 84"/>
                <a:gd name="T74" fmla="*/ 51 w 76"/>
                <a:gd name="T75" fmla="*/ 31 h 84"/>
                <a:gd name="T76" fmla="*/ 55 w 76"/>
                <a:gd name="T77" fmla="*/ 37 h 84"/>
                <a:gd name="T78" fmla="*/ 43 w 76"/>
                <a:gd name="T79" fmla="*/ 37 h 84"/>
                <a:gd name="T80" fmla="*/ 43 w 76"/>
                <a:gd name="T81" fmla="*/ 28 h 84"/>
                <a:gd name="T82" fmla="*/ 55 w 76"/>
                <a:gd name="T83" fmla="*/ 60 h 84"/>
                <a:gd name="T84" fmla="*/ 51 w 76"/>
                <a:gd name="T85" fmla="*/ 64 h 84"/>
                <a:gd name="T86" fmla="*/ 46 w 76"/>
                <a:gd name="T87" fmla="*/ 66 h 84"/>
                <a:gd name="T88" fmla="*/ 43 w 76"/>
                <a:gd name="T89" fmla="*/ 67 h 84"/>
                <a:gd name="T90" fmla="*/ 43 w 76"/>
                <a:gd name="T91" fmla="*/ 59 h 84"/>
                <a:gd name="T92" fmla="*/ 44 w 76"/>
                <a:gd name="T93" fmla="*/ 59 h 84"/>
                <a:gd name="T94" fmla="*/ 45 w 76"/>
                <a:gd name="T95" fmla="*/ 56 h 84"/>
                <a:gd name="T96" fmla="*/ 44 w 76"/>
                <a:gd name="T97" fmla="*/ 54 h 84"/>
                <a:gd name="T98" fmla="*/ 43 w 76"/>
                <a:gd name="T99" fmla="*/ 53 h 84"/>
                <a:gd name="T100" fmla="*/ 43 w 76"/>
                <a:gd name="T101" fmla="*/ 43 h 84"/>
                <a:gd name="T102" fmla="*/ 52 w 76"/>
                <a:gd name="T103" fmla="*/ 47 h 84"/>
                <a:gd name="T104" fmla="*/ 57 w 76"/>
                <a:gd name="T105" fmla="*/ 55 h 84"/>
                <a:gd name="T106" fmla="*/ 55 w 76"/>
                <a:gd name="T107"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84">
                  <a:moveTo>
                    <a:pt x="54" y="14"/>
                  </a:moveTo>
                  <a:cubicBezTo>
                    <a:pt x="63" y="3"/>
                    <a:pt x="63" y="3"/>
                    <a:pt x="63" y="3"/>
                  </a:cubicBezTo>
                  <a:cubicBezTo>
                    <a:pt x="63" y="3"/>
                    <a:pt x="61" y="0"/>
                    <a:pt x="40" y="0"/>
                  </a:cubicBezTo>
                  <a:cubicBezTo>
                    <a:pt x="35" y="0"/>
                    <a:pt x="35" y="0"/>
                    <a:pt x="35" y="0"/>
                  </a:cubicBezTo>
                  <a:cubicBezTo>
                    <a:pt x="14" y="0"/>
                    <a:pt x="12" y="3"/>
                    <a:pt x="12" y="3"/>
                  </a:cubicBezTo>
                  <a:cubicBezTo>
                    <a:pt x="22" y="14"/>
                    <a:pt x="22" y="14"/>
                    <a:pt x="22" y="14"/>
                  </a:cubicBezTo>
                  <a:cubicBezTo>
                    <a:pt x="9" y="20"/>
                    <a:pt x="0" y="34"/>
                    <a:pt x="0" y="49"/>
                  </a:cubicBezTo>
                  <a:cubicBezTo>
                    <a:pt x="0" y="65"/>
                    <a:pt x="9" y="78"/>
                    <a:pt x="23" y="84"/>
                  </a:cubicBezTo>
                  <a:cubicBezTo>
                    <a:pt x="53" y="84"/>
                    <a:pt x="53" y="84"/>
                    <a:pt x="53" y="84"/>
                  </a:cubicBezTo>
                  <a:cubicBezTo>
                    <a:pt x="66" y="78"/>
                    <a:pt x="76" y="65"/>
                    <a:pt x="76" y="49"/>
                  </a:cubicBezTo>
                  <a:cubicBezTo>
                    <a:pt x="76" y="34"/>
                    <a:pt x="67" y="20"/>
                    <a:pt x="54" y="14"/>
                  </a:cubicBezTo>
                  <a:close/>
                  <a:moveTo>
                    <a:pt x="40" y="28"/>
                  </a:moveTo>
                  <a:cubicBezTo>
                    <a:pt x="40" y="35"/>
                    <a:pt x="40" y="35"/>
                    <a:pt x="40" y="35"/>
                  </a:cubicBezTo>
                  <a:cubicBezTo>
                    <a:pt x="40" y="42"/>
                    <a:pt x="40" y="42"/>
                    <a:pt x="40" y="42"/>
                  </a:cubicBezTo>
                  <a:cubicBezTo>
                    <a:pt x="40" y="52"/>
                    <a:pt x="40" y="52"/>
                    <a:pt x="40" y="52"/>
                  </a:cubicBezTo>
                  <a:cubicBezTo>
                    <a:pt x="40" y="60"/>
                    <a:pt x="40" y="60"/>
                    <a:pt x="40" y="60"/>
                  </a:cubicBezTo>
                  <a:cubicBezTo>
                    <a:pt x="40" y="67"/>
                    <a:pt x="40" y="67"/>
                    <a:pt x="40" y="67"/>
                  </a:cubicBezTo>
                  <a:cubicBezTo>
                    <a:pt x="40" y="69"/>
                    <a:pt x="40" y="69"/>
                    <a:pt x="40" y="69"/>
                  </a:cubicBezTo>
                  <a:cubicBezTo>
                    <a:pt x="35" y="69"/>
                    <a:pt x="35" y="69"/>
                    <a:pt x="35" y="69"/>
                  </a:cubicBezTo>
                  <a:cubicBezTo>
                    <a:pt x="35" y="67"/>
                    <a:pt x="35" y="67"/>
                    <a:pt x="35" y="67"/>
                  </a:cubicBezTo>
                  <a:cubicBezTo>
                    <a:pt x="32" y="67"/>
                    <a:pt x="30" y="66"/>
                    <a:pt x="28" y="66"/>
                  </a:cubicBezTo>
                  <a:cubicBezTo>
                    <a:pt x="26" y="65"/>
                    <a:pt x="25" y="64"/>
                    <a:pt x="23" y="63"/>
                  </a:cubicBezTo>
                  <a:cubicBezTo>
                    <a:pt x="22" y="62"/>
                    <a:pt x="21" y="61"/>
                    <a:pt x="20" y="60"/>
                  </a:cubicBezTo>
                  <a:cubicBezTo>
                    <a:pt x="19" y="59"/>
                    <a:pt x="19" y="58"/>
                    <a:pt x="19" y="56"/>
                  </a:cubicBezTo>
                  <a:cubicBezTo>
                    <a:pt x="31" y="56"/>
                    <a:pt x="31" y="56"/>
                    <a:pt x="31" y="56"/>
                  </a:cubicBezTo>
                  <a:cubicBezTo>
                    <a:pt x="32" y="57"/>
                    <a:pt x="32" y="57"/>
                    <a:pt x="32" y="58"/>
                  </a:cubicBezTo>
                  <a:cubicBezTo>
                    <a:pt x="33" y="59"/>
                    <a:pt x="34" y="59"/>
                    <a:pt x="35" y="60"/>
                  </a:cubicBezTo>
                  <a:cubicBezTo>
                    <a:pt x="35" y="51"/>
                    <a:pt x="35" y="51"/>
                    <a:pt x="35" y="51"/>
                  </a:cubicBezTo>
                  <a:cubicBezTo>
                    <a:pt x="31" y="50"/>
                    <a:pt x="28" y="49"/>
                    <a:pt x="27" y="48"/>
                  </a:cubicBezTo>
                  <a:cubicBezTo>
                    <a:pt x="25" y="47"/>
                    <a:pt x="23" y="46"/>
                    <a:pt x="22" y="45"/>
                  </a:cubicBezTo>
                  <a:cubicBezTo>
                    <a:pt x="21" y="43"/>
                    <a:pt x="20" y="41"/>
                    <a:pt x="20" y="39"/>
                  </a:cubicBezTo>
                  <a:cubicBezTo>
                    <a:pt x="20" y="36"/>
                    <a:pt x="21" y="33"/>
                    <a:pt x="24" y="31"/>
                  </a:cubicBezTo>
                  <a:cubicBezTo>
                    <a:pt x="27" y="29"/>
                    <a:pt x="30" y="28"/>
                    <a:pt x="35" y="28"/>
                  </a:cubicBezTo>
                  <a:cubicBezTo>
                    <a:pt x="35" y="25"/>
                    <a:pt x="35" y="25"/>
                    <a:pt x="35" y="25"/>
                  </a:cubicBezTo>
                  <a:cubicBezTo>
                    <a:pt x="40" y="25"/>
                    <a:pt x="40" y="25"/>
                    <a:pt x="40" y="25"/>
                  </a:cubicBezTo>
                  <a:lnTo>
                    <a:pt x="40" y="28"/>
                  </a:lnTo>
                  <a:close/>
                  <a:moveTo>
                    <a:pt x="43" y="28"/>
                  </a:moveTo>
                  <a:cubicBezTo>
                    <a:pt x="46" y="29"/>
                    <a:pt x="49" y="29"/>
                    <a:pt x="51" y="31"/>
                  </a:cubicBezTo>
                  <a:cubicBezTo>
                    <a:pt x="53" y="32"/>
                    <a:pt x="54" y="34"/>
                    <a:pt x="55" y="37"/>
                  </a:cubicBezTo>
                  <a:cubicBezTo>
                    <a:pt x="43" y="37"/>
                    <a:pt x="43" y="37"/>
                    <a:pt x="43" y="37"/>
                  </a:cubicBezTo>
                  <a:lnTo>
                    <a:pt x="43" y="28"/>
                  </a:lnTo>
                  <a:close/>
                  <a:moveTo>
                    <a:pt x="55" y="60"/>
                  </a:moveTo>
                  <a:cubicBezTo>
                    <a:pt x="54" y="61"/>
                    <a:pt x="53" y="63"/>
                    <a:pt x="51" y="64"/>
                  </a:cubicBezTo>
                  <a:cubicBezTo>
                    <a:pt x="50" y="65"/>
                    <a:pt x="48" y="66"/>
                    <a:pt x="46" y="66"/>
                  </a:cubicBezTo>
                  <a:cubicBezTo>
                    <a:pt x="45" y="66"/>
                    <a:pt x="44" y="67"/>
                    <a:pt x="43" y="67"/>
                  </a:cubicBezTo>
                  <a:cubicBezTo>
                    <a:pt x="43" y="59"/>
                    <a:pt x="43" y="59"/>
                    <a:pt x="43" y="59"/>
                  </a:cubicBezTo>
                  <a:cubicBezTo>
                    <a:pt x="43" y="59"/>
                    <a:pt x="44" y="59"/>
                    <a:pt x="44" y="59"/>
                  </a:cubicBezTo>
                  <a:cubicBezTo>
                    <a:pt x="45" y="58"/>
                    <a:pt x="45" y="57"/>
                    <a:pt x="45" y="56"/>
                  </a:cubicBezTo>
                  <a:cubicBezTo>
                    <a:pt x="45" y="55"/>
                    <a:pt x="45" y="54"/>
                    <a:pt x="44" y="54"/>
                  </a:cubicBezTo>
                  <a:cubicBezTo>
                    <a:pt x="44" y="54"/>
                    <a:pt x="44" y="53"/>
                    <a:pt x="43" y="53"/>
                  </a:cubicBezTo>
                  <a:cubicBezTo>
                    <a:pt x="43" y="43"/>
                    <a:pt x="43" y="43"/>
                    <a:pt x="43" y="43"/>
                  </a:cubicBezTo>
                  <a:cubicBezTo>
                    <a:pt x="48" y="44"/>
                    <a:pt x="51" y="45"/>
                    <a:pt x="52" y="47"/>
                  </a:cubicBezTo>
                  <a:cubicBezTo>
                    <a:pt x="55" y="49"/>
                    <a:pt x="57" y="51"/>
                    <a:pt x="57" y="55"/>
                  </a:cubicBezTo>
                  <a:cubicBezTo>
                    <a:pt x="57" y="57"/>
                    <a:pt x="56" y="58"/>
                    <a:pt x="55"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
            <p:cNvSpPr>
              <a:spLocks/>
            </p:cNvSpPr>
            <p:nvPr/>
          </p:nvSpPr>
          <p:spPr bwMode="auto">
            <a:xfrm>
              <a:off x="7700880" y="883378"/>
              <a:ext cx="11113" cy="23813"/>
            </a:xfrm>
            <a:custGeom>
              <a:avLst/>
              <a:gdLst>
                <a:gd name="T0" fmla="*/ 0 w 3"/>
                <a:gd name="T1" fmla="*/ 3 h 6"/>
                <a:gd name="T2" fmla="*/ 1 w 3"/>
                <a:gd name="T3" fmla="*/ 5 h 6"/>
                <a:gd name="T4" fmla="*/ 3 w 3"/>
                <a:gd name="T5" fmla="*/ 6 h 6"/>
                <a:gd name="T6" fmla="*/ 3 w 3"/>
                <a:gd name="T7" fmla="*/ 0 h 6"/>
                <a:gd name="T8" fmla="*/ 1 w 3"/>
                <a:gd name="T9" fmla="*/ 1 h 6"/>
                <a:gd name="T10" fmla="*/ 0 w 3"/>
                <a:gd name="T11" fmla="*/ 3 h 6"/>
              </a:gdLst>
              <a:ahLst/>
              <a:cxnLst>
                <a:cxn ang="0">
                  <a:pos x="T0" y="T1"/>
                </a:cxn>
                <a:cxn ang="0">
                  <a:pos x="T2" y="T3"/>
                </a:cxn>
                <a:cxn ang="0">
                  <a:pos x="T4" y="T5"/>
                </a:cxn>
                <a:cxn ang="0">
                  <a:pos x="T6" y="T7"/>
                </a:cxn>
                <a:cxn ang="0">
                  <a:pos x="T8" y="T9"/>
                </a:cxn>
                <a:cxn ang="0">
                  <a:pos x="T10" y="T11"/>
                </a:cxn>
              </a:cxnLst>
              <a:rect l="0" t="0" r="r" b="b"/>
              <a:pathLst>
                <a:path w="3" h="6">
                  <a:moveTo>
                    <a:pt x="0" y="3"/>
                  </a:moveTo>
                  <a:cubicBezTo>
                    <a:pt x="0" y="4"/>
                    <a:pt x="0" y="4"/>
                    <a:pt x="1" y="5"/>
                  </a:cubicBezTo>
                  <a:cubicBezTo>
                    <a:pt x="1" y="5"/>
                    <a:pt x="2" y="6"/>
                    <a:pt x="3" y="6"/>
                  </a:cubicBezTo>
                  <a:cubicBezTo>
                    <a:pt x="3" y="0"/>
                    <a:pt x="3" y="0"/>
                    <a:pt x="3" y="0"/>
                  </a:cubicBezTo>
                  <a:cubicBezTo>
                    <a:pt x="2" y="0"/>
                    <a:pt x="1" y="0"/>
                    <a:pt x="1" y="1"/>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5" name="Rectangle 18"/>
          <p:cNvSpPr>
            <a:spLocks noChangeArrowheads="1"/>
          </p:cNvSpPr>
          <p:nvPr/>
        </p:nvSpPr>
        <p:spPr bwMode="auto">
          <a:xfrm>
            <a:off x="1376072" y="2566951"/>
            <a:ext cx="2330450" cy="352425"/>
          </a:xfrm>
          <a:prstGeom prst="rect">
            <a:avLst/>
          </a:prstGeom>
          <a:noFill/>
          <a:ln w="9525">
            <a:noFill/>
            <a:miter lim="800000"/>
            <a:headEnd/>
            <a:tailEnd/>
          </a:ln>
          <a:effectLst/>
        </p:spPr>
        <p:txBody>
          <a:bodyPr lIns="68589" tIns="34295" rIns="68589" bIns="34295"/>
          <a:lstStyle/>
          <a:p>
            <a:pPr marL="427492" lvl="1" indent="-84546">
              <a:buClr>
                <a:schemeClr val="hlink"/>
              </a:buClr>
              <a:buSzPct val="90000"/>
              <a:buFont typeface="Verdana" pitchFamily="34" charset="0"/>
              <a:buChar char="▪"/>
            </a:pPr>
            <a:r>
              <a:rPr lang="mn-MN" sz="900" dirty="0">
                <a:solidFill>
                  <a:srgbClr val="0070C0"/>
                </a:solidFill>
                <a:latin typeface="Calibri"/>
                <a:cs typeface="Calibri"/>
              </a:rPr>
              <a:t>Веб серверүүд</a:t>
            </a:r>
            <a:endParaRPr lang="en-US" sz="900" dirty="0">
              <a:solidFill>
                <a:srgbClr val="0070C0"/>
              </a:solidFill>
              <a:latin typeface="Calibri"/>
              <a:cs typeface="Calibri"/>
            </a:endParaRPr>
          </a:p>
          <a:p>
            <a:pPr marL="427492" lvl="1" indent="-84546">
              <a:buClr>
                <a:schemeClr val="hlink"/>
              </a:buClr>
              <a:buSzPct val="90000"/>
              <a:buFont typeface="Verdana" pitchFamily="34" charset="0"/>
              <a:buChar char="▪"/>
            </a:pPr>
            <a:r>
              <a:rPr lang="mn-MN" sz="900" dirty="0">
                <a:solidFill>
                  <a:srgbClr val="0070C0"/>
                </a:solidFill>
                <a:latin typeface="Calibri"/>
                <a:cs typeface="Calibri"/>
              </a:rPr>
              <a:t>Холболтууд </a:t>
            </a:r>
            <a:endParaRPr lang="en-US" sz="900" dirty="0">
              <a:solidFill>
                <a:srgbClr val="0070C0"/>
              </a:solidFill>
              <a:latin typeface="Calibri"/>
              <a:cs typeface="Calibri"/>
            </a:endParaRPr>
          </a:p>
          <a:p>
            <a:pPr marL="427492" lvl="1" indent="-84546">
              <a:buClr>
                <a:schemeClr val="hlink"/>
              </a:buClr>
              <a:buSzPct val="90000"/>
              <a:buFont typeface="Verdana" pitchFamily="34" charset="0"/>
              <a:buChar char="▪"/>
            </a:pPr>
            <a:r>
              <a:rPr lang="mn-MN" sz="900" dirty="0">
                <a:solidFill>
                  <a:srgbClr val="0070C0"/>
                </a:solidFill>
                <a:latin typeface="Calibri"/>
                <a:cs typeface="Calibri"/>
              </a:rPr>
              <a:t>Домэйны хяналтууд</a:t>
            </a:r>
            <a:endParaRPr lang="en-US" sz="900" dirty="0">
              <a:solidFill>
                <a:srgbClr val="0070C0"/>
              </a:solidFill>
              <a:latin typeface="Calibri"/>
              <a:cs typeface="Calibri"/>
            </a:endParaRPr>
          </a:p>
          <a:p>
            <a:pPr marL="427492" lvl="1" indent="-84546">
              <a:buClr>
                <a:schemeClr val="hlink"/>
              </a:buClr>
              <a:buSzPct val="90000"/>
              <a:buFont typeface="Verdana" pitchFamily="34" charset="0"/>
              <a:buChar char="▪"/>
            </a:pPr>
            <a:r>
              <a:rPr lang="en-US" sz="900" dirty="0">
                <a:solidFill>
                  <a:srgbClr val="0070C0"/>
                </a:solidFill>
                <a:latin typeface="Calibri"/>
                <a:cs typeface="Calibri"/>
              </a:rPr>
              <a:t>VPN </a:t>
            </a:r>
            <a:endParaRPr lang="mn-MN" sz="900" dirty="0">
              <a:solidFill>
                <a:srgbClr val="0070C0"/>
              </a:solidFill>
              <a:latin typeface="Calibri"/>
              <a:cs typeface="Calibri"/>
            </a:endParaRPr>
          </a:p>
          <a:p>
            <a:pPr marL="427492" lvl="1" indent="-84546">
              <a:buClr>
                <a:schemeClr val="hlink"/>
              </a:buClr>
              <a:buSzPct val="90000"/>
              <a:buFont typeface="Verdana" pitchFamily="34" charset="0"/>
              <a:buChar char="▪"/>
            </a:pPr>
            <a:r>
              <a:rPr lang="en-US" sz="900" dirty="0">
                <a:solidFill>
                  <a:srgbClr val="0070C0"/>
                </a:solidFill>
                <a:latin typeface="Calibri"/>
                <a:cs typeface="Calibri"/>
              </a:rPr>
              <a:t>SSL</a:t>
            </a:r>
          </a:p>
        </p:txBody>
      </p:sp>
      <p:sp>
        <p:nvSpPr>
          <p:cNvPr id="86" name="Rectangle 18"/>
          <p:cNvSpPr>
            <a:spLocks noChangeArrowheads="1"/>
          </p:cNvSpPr>
          <p:nvPr/>
        </p:nvSpPr>
        <p:spPr bwMode="auto">
          <a:xfrm>
            <a:off x="2121739" y="1689814"/>
            <a:ext cx="2330450" cy="352425"/>
          </a:xfrm>
          <a:prstGeom prst="rect">
            <a:avLst/>
          </a:prstGeom>
          <a:noFill/>
          <a:ln w="9525">
            <a:noFill/>
            <a:miter lim="800000"/>
            <a:headEnd/>
            <a:tailEnd/>
          </a:ln>
          <a:effectLst/>
        </p:spPr>
        <p:txBody>
          <a:bodyPr lIns="68589" tIns="34295" rIns="68589" bIns="34295"/>
          <a:lstStyle/>
          <a:p>
            <a:pPr marL="427492" lvl="1" indent="-84546">
              <a:buClr>
                <a:schemeClr val="hlink"/>
              </a:buClr>
              <a:buSzPct val="90000"/>
              <a:buFont typeface="Verdana" pitchFamily="34" charset="0"/>
              <a:buChar char="▪"/>
            </a:pPr>
            <a:r>
              <a:rPr lang="mn-MN" sz="900" dirty="0">
                <a:solidFill>
                  <a:srgbClr val="0070C0"/>
                </a:solidFill>
                <a:latin typeface="Calibri"/>
                <a:cs typeface="Calibri"/>
              </a:rPr>
              <a:t>Аюулгүй хандалт</a:t>
            </a:r>
          </a:p>
          <a:p>
            <a:pPr marL="427492" lvl="1" indent="-84546">
              <a:buClr>
                <a:schemeClr val="hlink"/>
              </a:buClr>
              <a:buSzPct val="90000"/>
              <a:buFont typeface="Verdana" pitchFamily="34" charset="0"/>
              <a:buChar char="▪"/>
            </a:pPr>
            <a:r>
              <a:rPr lang="mn-MN" sz="900" dirty="0">
                <a:solidFill>
                  <a:srgbClr val="0070C0"/>
                </a:solidFill>
                <a:latin typeface="Calibri"/>
                <a:cs typeface="Calibri"/>
              </a:rPr>
              <a:t>Гарын үсэг</a:t>
            </a:r>
          </a:p>
          <a:p>
            <a:pPr marL="427492" lvl="1" indent="-84546">
              <a:buClr>
                <a:schemeClr val="hlink"/>
              </a:buClr>
              <a:buSzPct val="90000"/>
              <a:buFont typeface="Verdana" pitchFamily="34" charset="0"/>
              <a:buChar char="▪"/>
            </a:pPr>
            <a:r>
              <a:rPr lang="mn-MN" sz="900" dirty="0">
                <a:solidFill>
                  <a:srgbClr val="0070C0"/>
                </a:solidFill>
                <a:latin typeface="Calibri"/>
                <a:cs typeface="Calibri"/>
              </a:rPr>
              <a:t>Шифрлэлт</a:t>
            </a:r>
          </a:p>
          <a:p>
            <a:pPr marL="427492" lvl="1" indent="-84546">
              <a:buClr>
                <a:schemeClr val="hlink"/>
              </a:buClr>
              <a:buSzPct val="90000"/>
              <a:buFont typeface="Verdana" pitchFamily="34" charset="0"/>
              <a:buChar char="▪"/>
            </a:pPr>
            <a:r>
              <a:rPr lang="mn-MN" sz="900" dirty="0">
                <a:solidFill>
                  <a:srgbClr val="0070C0"/>
                </a:solidFill>
                <a:latin typeface="Calibri"/>
                <a:cs typeface="Calibri"/>
              </a:rPr>
              <a:t>Цахим албан хэрэг</a:t>
            </a:r>
          </a:p>
        </p:txBody>
      </p:sp>
      <p:pic>
        <p:nvPicPr>
          <p:cNvPr id="46" name="Picture 45" descr="page-logo-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4954" y="433880"/>
            <a:ext cx="1638281" cy="648072"/>
          </a:xfrm>
          <a:prstGeom prst="rect">
            <a:avLst/>
          </a:prstGeom>
        </p:spPr>
      </p:pic>
    </p:spTree>
    <p:extLst>
      <p:ext uri="{BB962C8B-B14F-4D97-AF65-F5344CB8AC3E}">
        <p14:creationId xmlns:p14="http://schemas.microsoft.com/office/powerpoint/2010/main" val="30836453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49" presetClass="entr" presetSubtype="0" decel="10000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 calcmode="lin" valueType="num">
                                      <p:cBhvr>
                                        <p:cTn id="19" dur="500" fill="hold"/>
                                        <p:tgtEl>
                                          <p:spTgt spid="79"/>
                                        </p:tgtEl>
                                        <p:attrNameLst>
                                          <p:attrName>ppt_w</p:attrName>
                                        </p:attrNameLst>
                                      </p:cBhvr>
                                      <p:tavLst>
                                        <p:tav tm="0">
                                          <p:val>
                                            <p:fltVal val="0"/>
                                          </p:val>
                                        </p:tav>
                                        <p:tav tm="100000">
                                          <p:val>
                                            <p:strVal val="#ppt_w"/>
                                          </p:val>
                                        </p:tav>
                                      </p:tavLst>
                                    </p:anim>
                                    <p:anim calcmode="lin" valueType="num">
                                      <p:cBhvr>
                                        <p:cTn id="20" dur="500" fill="hold"/>
                                        <p:tgtEl>
                                          <p:spTgt spid="79"/>
                                        </p:tgtEl>
                                        <p:attrNameLst>
                                          <p:attrName>ppt_h</p:attrName>
                                        </p:attrNameLst>
                                      </p:cBhvr>
                                      <p:tavLst>
                                        <p:tav tm="0">
                                          <p:val>
                                            <p:fltVal val="0"/>
                                          </p:val>
                                        </p:tav>
                                        <p:tav tm="100000">
                                          <p:val>
                                            <p:strVal val="#ppt_h"/>
                                          </p:val>
                                        </p:tav>
                                      </p:tavLst>
                                    </p:anim>
                                    <p:anim calcmode="lin" valueType="num">
                                      <p:cBhvr>
                                        <p:cTn id="21" dur="500" fill="hold"/>
                                        <p:tgtEl>
                                          <p:spTgt spid="79"/>
                                        </p:tgtEl>
                                        <p:attrNameLst>
                                          <p:attrName>style.rotation</p:attrName>
                                        </p:attrNameLst>
                                      </p:cBhvr>
                                      <p:tavLst>
                                        <p:tav tm="0">
                                          <p:val>
                                            <p:fltVal val="360"/>
                                          </p:val>
                                        </p:tav>
                                        <p:tav tm="100000">
                                          <p:val>
                                            <p:fltVal val="0"/>
                                          </p:val>
                                        </p:tav>
                                      </p:tavLst>
                                    </p:anim>
                                    <p:animEffect transition="in" filter="fade">
                                      <p:cBhvr>
                                        <p:cTn id="22" dur="500"/>
                                        <p:tgtEl>
                                          <p:spTgt spid="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500"/>
                                        <p:tgtEl>
                                          <p:spTgt spid="8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500"/>
                                        <p:tgtEl>
                                          <p:spTgt spid="43"/>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500" fill="hold"/>
                                        <p:tgtEl>
                                          <p:spTgt spid="78"/>
                                        </p:tgtEl>
                                        <p:attrNameLst>
                                          <p:attrName>ppt_w</p:attrName>
                                        </p:attrNameLst>
                                      </p:cBhvr>
                                      <p:tavLst>
                                        <p:tav tm="0">
                                          <p:val>
                                            <p:fltVal val="0"/>
                                          </p:val>
                                        </p:tav>
                                        <p:tav tm="100000">
                                          <p:val>
                                            <p:strVal val="#ppt_w"/>
                                          </p:val>
                                        </p:tav>
                                      </p:tavLst>
                                    </p:anim>
                                    <p:anim calcmode="lin" valueType="num">
                                      <p:cBhvr>
                                        <p:cTn id="41" dur="500" fill="hold"/>
                                        <p:tgtEl>
                                          <p:spTgt spid="78"/>
                                        </p:tgtEl>
                                        <p:attrNameLst>
                                          <p:attrName>ppt_h</p:attrName>
                                        </p:attrNameLst>
                                      </p:cBhvr>
                                      <p:tavLst>
                                        <p:tav tm="0">
                                          <p:val>
                                            <p:fltVal val="0"/>
                                          </p:val>
                                        </p:tav>
                                        <p:tav tm="100000">
                                          <p:val>
                                            <p:strVal val="#ppt_h"/>
                                          </p:val>
                                        </p:tav>
                                      </p:tavLst>
                                    </p:anim>
                                    <p:anim calcmode="lin" valueType="num">
                                      <p:cBhvr>
                                        <p:cTn id="42" dur="500" fill="hold"/>
                                        <p:tgtEl>
                                          <p:spTgt spid="78"/>
                                        </p:tgtEl>
                                        <p:attrNameLst>
                                          <p:attrName>style.rotation</p:attrName>
                                        </p:attrNameLst>
                                      </p:cBhvr>
                                      <p:tavLst>
                                        <p:tav tm="0">
                                          <p:val>
                                            <p:fltVal val="360"/>
                                          </p:val>
                                        </p:tav>
                                        <p:tav tm="100000">
                                          <p:val>
                                            <p:fltVal val="0"/>
                                          </p:val>
                                        </p:tav>
                                      </p:tavLst>
                                    </p:anim>
                                    <p:animEffect transition="in" filter="fade">
                                      <p:cBhvr>
                                        <p:cTn id="43" dur="500"/>
                                        <p:tgtEl>
                                          <p:spTgt spid="7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par>
                                <p:cTn id="58" presetID="10" presetClass="entr" presetSubtype="0" fill="hold"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childTnLst>
                          </p:cTn>
                        </p:par>
                        <p:par>
                          <p:cTn id="61" fill="hold">
                            <p:stCondLst>
                              <p:cond delay="4500"/>
                            </p:stCondLst>
                            <p:childTnLst>
                              <p:par>
                                <p:cTn id="62" presetID="49" presetClass="entr" presetSubtype="0" decel="100000" fill="hold"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p:cTn id="64" dur="500" fill="hold"/>
                                        <p:tgtEl>
                                          <p:spTgt spid="82"/>
                                        </p:tgtEl>
                                        <p:attrNameLst>
                                          <p:attrName>ppt_w</p:attrName>
                                        </p:attrNameLst>
                                      </p:cBhvr>
                                      <p:tavLst>
                                        <p:tav tm="0">
                                          <p:val>
                                            <p:fltVal val="0"/>
                                          </p:val>
                                        </p:tav>
                                        <p:tav tm="100000">
                                          <p:val>
                                            <p:strVal val="#ppt_w"/>
                                          </p:val>
                                        </p:tav>
                                      </p:tavLst>
                                    </p:anim>
                                    <p:anim calcmode="lin" valueType="num">
                                      <p:cBhvr>
                                        <p:cTn id="65" dur="500" fill="hold"/>
                                        <p:tgtEl>
                                          <p:spTgt spid="82"/>
                                        </p:tgtEl>
                                        <p:attrNameLst>
                                          <p:attrName>ppt_h</p:attrName>
                                        </p:attrNameLst>
                                      </p:cBhvr>
                                      <p:tavLst>
                                        <p:tav tm="0">
                                          <p:val>
                                            <p:fltVal val="0"/>
                                          </p:val>
                                        </p:tav>
                                        <p:tav tm="100000">
                                          <p:val>
                                            <p:strVal val="#ppt_h"/>
                                          </p:val>
                                        </p:tav>
                                      </p:tavLst>
                                    </p:anim>
                                    <p:anim calcmode="lin" valueType="num">
                                      <p:cBhvr>
                                        <p:cTn id="66" dur="500" fill="hold"/>
                                        <p:tgtEl>
                                          <p:spTgt spid="82"/>
                                        </p:tgtEl>
                                        <p:attrNameLst>
                                          <p:attrName>style.rotation</p:attrName>
                                        </p:attrNameLst>
                                      </p:cBhvr>
                                      <p:tavLst>
                                        <p:tav tm="0">
                                          <p:val>
                                            <p:fltVal val="360"/>
                                          </p:val>
                                        </p:tav>
                                        <p:tav tm="100000">
                                          <p:val>
                                            <p:fltVal val="0"/>
                                          </p:val>
                                        </p:tav>
                                      </p:tavLst>
                                    </p:anim>
                                    <p:animEffect transition="in" filter="fade">
                                      <p:cBhvr>
                                        <p:cTn id="67" dur="500"/>
                                        <p:tgtEl>
                                          <p:spTgt spid="82"/>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up)">
                                      <p:cBhvr>
                                        <p:cTn id="71" dur="500"/>
                                        <p:tgtEl>
                                          <p:spTgt spid="40"/>
                                        </p:tgtEl>
                                      </p:cBhvr>
                                    </p:animEffect>
                                  </p:childTnLst>
                                </p:cTn>
                              </p:par>
                            </p:childTnLst>
                          </p:cTn>
                        </p:par>
                        <p:par>
                          <p:cTn id="72" fill="hold">
                            <p:stCondLst>
                              <p:cond delay="5500"/>
                            </p:stCondLst>
                            <p:childTnLst>
                              <p:par>
                                <p:cTn id="73" presetID="10"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8" presetClass="emph" presetSubtype="0" fill="hold" nodeType="withEffect">
                                  <p:stCondLst>
                                    <p:cond delay="0"/>
                                  </p:stCondLst>
                                  <p:childTnLst>
                                    <p:animRot by="21600000">
                                      <p:cBhvr>
                                        <p:cTn id="77" dur="750" fill="hold"/>
                                        <p:tgtEl>
                                          <p:spTgt spid="80"/>
                                        </p:tgtEl>
                                        <p:attrNameLst>
                                          <p:attrName>r</p:attrName>
                                        </p:attrNameLst>
                                      </p:cBhvr>
                                    </p:animRot>
                                  </p:childTnLst>
                                </p:cTn>
                              </p:par>
                              <p:par>
                                <p:cTn id="78" presetID="10" presetClass="entr" presetSubtype="0" fill="hold" grpId="0"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500"/>
                                        <p:tgtEl>
                                          <p:spTgt spid="67"/>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up)">
                                      <p:cBhvr>
                                        <p:cTn id="87" dur="500"/>
                                        <p:tgtEl>
                                          <p:spTgt spid="39"/>
                                        </p:tgtEl>
                                      </p:cBhvr>
                                    </p:animEffect>
                                  </p:childTnLst>
                                </p:cTn>
                              </p:par>
                            </p:childTnLst>
                          </p:cTn>
                        </p:par>
                        <p:par>
                          <p:cTn id="88" fill="hold">
                            <p:stCondLst>
                              <p:cond delay="6750"/>
                            </p:stCondLst>
                            <p:childTnLst>
                              <p:par>
                                <p:cTn id="89" presetID="10" presetClass="entr" presetSubtype="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childTnLst>
                          </p:cTn>
                        </p:par>
                        <p:par>
                          <p:cTn id="92" fill="hold">
                            <p:stCondLst>
                              <p:cond delay="7250"/>
                            </p:stCondLst>
                            <p:childTnLst>
                              <p:par>
                                <p:cTn id="93" presetID="49" presetClass="entr" presetSubtype="0" decel="100000" fill="hold" grpId="0"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 calcmode="lin" valueType="num">
                                      <p:cBhvr>
                                        <p:cTn id="97" dur="500" fill="hold"/>
                                        <p:tgtEl>
                                          <p:spTgt spid="77"/>
                                        </p:tgtEl>
                                        <p:attrNameLst>
                                          <p:attrName>style.rotation</p:attrName>
                                        </p:attrNameLst>
                                      </p:cBhvr>
                                      <p:tavLst>
                                        <p:tav tm="0">
                                          <p:val>
                                            <p:fltVal val="360"/>
                                          </p:val>
                                        </p:tav>
                                        <p:tav tm="100000">
                                          <p:val>
                                            <p:fltVal val="0"/>
                                          </p:val>
                                        </p:tav>
                                      </p:tavLst>
                                    </p:anim>
                                    <p:animEffect transition="in" filter="fade">
                                      <p:cBhvr>
                                        <p:cTn id="98" dur="500"/>
                                        <p:tgtEl>
                                          <p:spTgt spid="7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fade">
                                      <p:cBhvr>
                                        <p:cTn id="101" dur="500"/>
                                        <p:tgtEl>
                                          <p:spTgt spid="64"/>
                                        </p:tgtEl>
                                      </p:cBhvr>
                                    </p:animEffect>
                                  </p:childTnLst>
                                </p:cTn>
                              </p:par>
                            </p:childTnLst>
                          </p:cTn>
                        </p:par>
                        <p:par>
                          <p:cTn id="102" fill="hold">
                            <p:stCondLst>
                              <p:cond delay="7750"/>
                            </p:stCondLst>
                            <p:childTnLst>
                              <p:par>
                                <p:cTn id="103" presetID="22" presetClass="entr" presetSubtype="1"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wipe(up)">
                                      <p:cBhvr>
                                        <p:cTn id="105" dur="500"/>
                                        <p:tgtEl>
                                          <p:spTgt spid="37"/>
                                        </p:tgtEl>
                                      </p:cBhvr>
                                    </p:animEffect>
                                  </p:childTnLst>
                                </p:cTn>
                              </p:par>
                            </p:childTnLst>
                          </p:cTn>
                        </p:par>
                        <p:par>
                          <p:cTn id="106" fill="hold">
                            <p:stCondLst>
                              <p:cond delay="8250"/>
                            </p:stCondLst>
                            <p:childTnLst>
                              <p:par>
                                <p:cTn id="107" presetID="10" presetClass="entr" presetSubtype="0"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fade">
                                      <p:cBhvr>
                                        <p:cTn id="109" dur="500"/>
                                        <p:tgtEl>
                                          <p:spTgt spid="53"/>
                                        </p:tgtEl>
                                      </p:cBhvr>
                                    </p:animEffect>
                                  </p:childTnLst>
                                </p:cTn>
                              </p:par>
                            </p:childTnLst>
                          </p:cTn>
                        </p:par>
                        <p:par>
                          <p:cTn id="110" fill="hold">
                            <p:stCondLst>
                              <p:cond delay="8750"/>
                            </p:stCondLst>
                            <p:childTnLst>
                              <p:par>
                                <p:cTn id="111" presetID="49" presetClass="entr" presetSubtype="0" decel="100000" fill="hold" grpId="0" nodeType="afterEffect">
                                  <p:stCondLst>
                                    <p:cond delay="0"/>
                                  </p:stCondLst>
                                  <p:childTnLst>
                                    <p:set>
                                      <p:cBhvr>
                                        <p:cTn id="112" dur="1" fill="hold">
                                          <p:stCondLst>
                                            <p:cond delay="0"/>
                                          </p:stCondLst>
                                        </p:cTn>
                                        <p:tgtEl>
                                          <p:spTgt spid="75"/>
                                        </p:tgtEl>
                                        <p:attrNameLst>
                                          <p:attrName>style.visibility</p:attrName>
                                        </p:attrNameLst>
                                      </p:cBhvr>
                                      <p:to>
                                        <p:strVal val="visible"/>
                                      </p:to>
                                    </p:set>
                                    <p:anim calcmode="lin" valueType="num">
                                      <p:cBhvr>
                                        <p:cTn id="113" dur="500" fill="hold"/>
                                        <p:tgtEl>
                                          <p:spTgt spid="75"/>
                                        </p:tgtEl>
                                        <p:attrNameLst>
                                          <p:attrName>ppt_w</p:attrName>
                                        </p:attrNameLst>
                                      </p:cBhvr>
                                      <p:tavLst>
                                        <p:tav tm="0">
                                          <p:val>
                                            <p:fltVal val="0"/>
                                          </p:val>
                                        </p:tav>
                                        <p:tav tm="100000">
                                          <p:val>
                                            <p:strVal val="#ppt_w"/>
                                          </p:val>
                                        </p:tav>
                                      </p:tavLst>
                                    </p:anim>
                                    <p:anim calcmode="lin" valueType="num">
                                      <p:cBhvr>
                                        <p:cTn id="114" dur="500" fill="hold"/>
                                        <p:tgtEl>
                                          <p:spTgt spid="75"/>
                                        </p:tgtEl>
                                        <p:attrNameLst>
                                          <p:attrName>ppt_h</p:attrName>
                                        </p:attrNameLst>
                                      </p:cBhvr>
                                      <p:tavLst>
                                        <p:tav tm="0">
                                          <p:val>
                                            <p:fltVal val="0"/>
                                          </p:val>
                                        </p:tav>
                                        <p:tav tm="100000">
                                          <p:val>
                                            <p:strVal val="#ppt_h"/>
                                          </p:val>
                                        </p:tav>
                                      </p:tavLst>
                                    </p:anim>
                                    <p:anim calcmode="lin" valueType="num">
                                      <p:cBhvr>
                                        <p:cTn id="115" dur="500" fill="hold"/>
                                        <p:tgtEl>
                                          <p:spTgt spid="75"/>
                                        </p:tgtEl>
                                        <p:attrNameLst>
                                          <p:attrName>style.rotation</p:attrName>
                                        </p:attrNameLst>
                                      </p:cBhvr>
                                      <p:tavLst>
                                        <p:tav tm="0">
                                          <p:val>
                                            <p:fltVal val="360"/>
                                          </p:val>
                                        </p:tav>
                                        <p:tav tm="100000">
                                          <p:val>
                                            <p:fltVal val="0"/>
                                          </p:val>
                                        </p:tav>
                                      </p:tavLst>
                                    </p:anim>
                                    <p:animEffect transition="in" filter="fade">
                                      <p:cBhvr>
                                        <p:cTn id="116" dur="500"/>
                                        <p:tgtEl>
                                          <p:spTgt spid="7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fade">
                                      <p:cBhvr>
                                        <p:cTn id="119" dur="500"/>
                                        <p:tgtEl>
                                          <p:spTgt spid="73"/>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fade">
                                      <p:cBhvr>
                                        <p:cTn id="122" dur="500"/>
                                        <p:tgtEl>
                                          <p:spTgt spid="85"/>
                                        </p:tgtEl>
                                      </p:cBhvr>
                                    </p:animEffect>
                                  </p:childTnLst>
                                </p:cTn>
                              </p:par>
                            </p:childTnLst>
                          </p:cTn>
                        </p:par>
                        <p:par>
                          <p:cTn id="123" fill="hold">
                            <p:stCondLst>
                              <p:cond delay="9250"/>
                            </p:stCondLst>
                            <p:childTnLst>
                              <p:par>
                                <p:cTn id="124" presetID="22" presetClass="entr" presetSubtype="8" fill="hold" grpId="0"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wipe(left)">
                                      <p:cBhvr>
                                        <p:cTn id="126" dur="500"/>
                                        <p:tgtEl>
                                          <p:spTgt spid="36"/>
                                        </p:tgtEl>
                                      </p:cBhvr>
                                    </p:animEffect>
                                  </p:childTnLst>
                                </p:cTn>
                              </p:par>
                            </p:childTnLst>
                          </p:cTn>
                        </p:par>
                        <p:par>
                          <p:cTn id="127" fill="hold">
                            <p:stCondLst>
                              <p:cond delay="9750"/>
                            </p:stCondLst>
                            <p:childTnLst>
                              <p:par>
                                <p:cTn id="128" presetID="10" presetClass="entr" presetSubtype="0" fill="hold" grpId="0" nodeType="after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fade">
                                      <p:cBhvr>
                                        <p:cTn id="130" dur="500"/>
                                        <p:tgtEl>
                                          <p:spTgt spid="54"/>
                                        </p:tgtEl>
                                      </p:cBhvr>
                                    </p:animEffect>
                                  </p:childTnLst>
                                </p:cTn>
                              </p:par>
                            </p:childTnLst>
                          </p:cTn>
                        </p:par>
                        <p:par>
                          <p:cTn id="131" fill="hold">
                            <p:stCondLst>
                              <p:cond delay="10250"/>
                            </p:stCondLst>
                            <p:childTnLst>
                              <p:par>
                                <p:cTn id="132" presetID="9" presetClass="entr" presetSubtype="0" fill="hold" grpId="0" nodeType="afterEffect">
                                  <p:stCondLst>
                                    <p:cond delay="0"/>
                                  </p:stCondLst>
                                  <p:childTnLst>
                                    <p:set>
                                      <p:cBhvr>
                                        <p:cTn id="133" dur="1" fill="hold">
                                          <p:stCondLst>
                                            <p:cond delay="0"/>
                                          </p:stCondLst>
                                        </p:cTn>
                                        <p:tgtEl>
                                          <p:spTgt spid="74"/>
                                        </p:tgtEl>
                                        <p:attrNameLst>
                                          <p:attrName>style.visibility</p:attrName>
                                        </p:attrNameLst>
                                      </p:cBhvr>
                                      <p:to>
                                        <p:strVal val="visible"/>
                                      </p:to>
                                    </p:set>
                                    <p:animEffect transition="in" filter="dissolve">
                                      <p:cBhvr>
                                        <p:cTn id="134" dur="500"/>
                                        <p:tgtEl>
                                          <p:spTgt spid="74"/>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fade">
                                      <p:cBhvr>
                                        <p:cTn id="137" dur="500"/>
                                        <p:tgtEl>
                                          <p:spTgt spid="6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47" grpId="0" animBg="1"/>
      <p:bldP spid="48" grpId="0" animBg="1"/>
      <p:bldP spid="49" grpId="0" animBg="1"/>
      <p:bldP spid="50" grpId="0" animBg="1"/>
      <p:bldP spid="52" grpId="0" animBg="1"/>
      <p:bldP spid="53" grpId="0" animBg="1"/>
      <p:bldP spid="54" grpId="0" animBg="1"/>
      <p:bldP spid="55" grpId="0"/>
      <p:bldP spid="56" grpId="0"/>
      <p:bldP spid="57" grpId="0"/>
      <p:bldP spid="63" grpId="0"/>
      <p:bldP spid="64" grpId="0"/>
      <p:bldP spid="67" grpId="0"/>
      <p:bldP spid="69" grpId="0"/>
      <p:bldP spid="72" grpId="0"/>
      <p:bldP spid="73" grpId="0"/>
      <p:bldP spid="74" grpId="0" animBg="1"/>
      <p:bldP spid="75" grpId="0" animBg="1"/>
      <p:bldP spid="77" grpId="0" animBg="1"/>
      <p:bldP spid="78" grpId="0" animBg="1"/>
      <p:bldP spid="79" grpId="0" animBg="1"/>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12831</TotalTime>
  <Words>2245</Words>
  <Application>Microsoft Office PowerPoint</Application>
  <PresentationFormat>On-screen Show (16:9)</PresentationFormat>
  <Paragraphs>295</Paragraphs>
  <Slides>46</Slides>
  <Notes>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46</vt:i4>
      </vt:variant>
    </vt:vector>
  </HeadingPairs>
  <TitlesOfParts>
    <vt:vector size="60" baseType="lpstr">
      <vt:lpstr>Arial Unicode MS</vt:lpstr>
      <vt:lpstr>Arial</vt:lpstr>
      <vt:lpstr>Arial Narrow</vt:lpstr>
      <vt:lpstr>Calibri</vt:lpstr>
      <vt:lpstr>Courier New</vt:lpstr>
      <vt:lpstr>Gill Sans</vt:lpstr>
      <vt:lpstr>Helvetica Light</vt:lpstr>
      <vt:lpstr>Roboto</vt:lpstr>
      <vt:lpstr>Sinkin Sans 200 X Light</vt:lpstr>
      <vt:lpstr>Sinkin Sans 300 Light</vt:lpstr>
      <vt:lpstr>Sinkin Sans 400 Regular</vt:lpstr>
      <vt:lpstr>Times New Roman</vt:lpstr>
      <vt:lpstr>Verdana</vt:lpstr>
      <vt:lpstr>Office Theme</vt:lpstr>
      <vt:lpstr>ТООН ГАРЫН ҮСЭГ АШИГЛАН ГАРЫН ҮСЭГ ЗУРАХ, СИСТЕМД ХАНДАХ, ЭМЭЙЛ БАТАЛГААЖУУЛАХ</vt:lpstr>
      <vt:lpstr>PowerPoint Presentation</vt:lpstr>
      <vt:lpstr>Баримт бичгийн аюулгүй байдал</vt:lpstr>
      <vt:lpstr>Үүнийг хэрхэн хангадаг вэ?</vt:lpstr>
      <vt:lpstr>Тоон гарын үсэг </vt:lpstr>
      <vt:lpstr>PowerPoint Presentation</vt:lpstr>
      <vt:lpstr>PowerPoint Presentation</vt:lpstr>
      <vt:lpstr>Тоон гэрчилгээ, крипто хамгаалалтын  зорилго</vt:lpstr>
      <vt:lpstr>ТООН ГЭРЧИЛГЭЭНИЙ ХЭРЭГЛЭЭ</vt:lpstr>
      <vt:lpstr>ТӨРИЙН БАЙГУУЛЛАГЫН ТООН ГАРЫН  ҮСГИЙН ХЭРЭГЛЭЭ </vt:lpstr>
      <vt:lpstr>PowerPoint Presentation</vt:lpstr>
      <vt:lpstr>Тоон гарын үсэгт суурилсан  төрийн үйлчилгээ</vt:lpstr>
      <vt:lpstr>Цахим албан хэрэг хөтлөлт</vt:lpstr>
      <vt:lpstr>Цахим албан хэрэг хөтлөлт</vt:lpstr>
      <vt:lpstr>Тоон гарын үсэгт суурилсан  хандалтын удирдлага </vt:lpstr>
      <vt:lpstr>ТООН ГАРЫН ҮСГЭЭ АШИГЛАХ</vt:lpstr>
      <vt:lpstr>Тоон гарын үсэг зурах</vt:lpstr>
      <vt:lpstr> ГАРЫН ҮСЭГ ЗУРАХ</vt:lpstr>
      <vt:lpstr> PDF БАРИМТ БИЧИГТ  ТООН ГАРЫН  ҮСЭГ ЗУРАХ ЖИШЭЭ</vt:lpstr>
      <vt:lpstr> PDF БАРИМТ БИЧИГТ  ТООН ГАРЫН  ҮСЭГ ЗУРАХ ЖИШЭЭ</vt:lpstr>
      <vt:lpstr> PDF БАРИМТ БИЧИГТ  ТООН ГАРЫН  ҮСЭГ ЗУРАХ ЖИШЭЭ</vt:lpstr>
      <vt:lpstr> PDF БАРИМТ БИЧИГТ  ТООН ГАРЫН  ҮСЭГ ЗУРАХ ЖИШЭЭ</vt:lpstr>
      <vt:lpstr> PDF БАРИМТ БИЧИГТ  ТООН ГАРЫН  ҮСЭГ ЗУРАХ ЖИШЭЭ</vt:lpstr>
      <vt:lpstr> PDF БАРИМТ БИЧИГТ  ТООН ГАРЫН  ҮСЭГ ЗУРАХ ЖИШЭЭ</vt:lpstr>
      <vt:lpstr> PDF БАРИМТ БИЧИГТ  ТООН ГАРЫН  ҮСЭГ ЗУРАХ ЖИШЭЭ</vt:lpstr>
      <vt:lpstr> WORD, EXCEL, POWER POINT БАРИМТ БИЧИГТ  ДАЛД ТООН ГАРЫН ҮСЭГ ЗУРАХ ЖИШЭЭ</vt:lpstr>
      <vt:lpstr> WORD, EXCEL, POWER POINT БАРИМТ БИЧИГТ  ДАЛД ТООН ГАРЫН ҮСЭГ ЗУРАХ ЖИШЭЭ</vt:lpstr>
      <vt:lpstr> WORD, EXCEL, POWER POINT БАРИМТ БИЧИГТ  ДАЛД ТООН ГАРЫН ҮСЭГ ЗУРАХ ЖИШЭЭ</vt:lpstr>
      <vt:lpstr> WORD, EXCEL, POWER POINT БАРИМТ БИЧИГТ  ДАЛД ТООН ГАРЫН ҮСЭГ ЗУРАХ ЖИШЭЭ</vt:lpstr>
      <vt:lpstr> WORD, EXCEL, POWER POINT БАРИМТ БИЧИГТ  ДАЛД ТООН ГАРЫН ҮСЭГ ЗУРАХ ЖИШЭЭ</vt:lpstr>
      <vt:lpstr> WORD, EXCEL, POWER POINT БАРИМТ БИЧИГТ  ДАЛД ТООН ГАРЫН ҮСЭГ ЗУРАХ ЖИШЭЭ</vt:lpstr>
      <vt:lpstr> WORD, EXCEL, POWER POINT БАРИМТ БИЧИГТ  ДАЛД ТООН ГАРЫН ҮСЭГ ЗУРАХ ЖИШЭЭ</vt:lpstr>
      <vt:lpstr> WORD, EXCEL, POWER POINT БАРИМТ БИЧИГТ  ДАЛД ТООН ГАРЫН ҮСЭГ ЗУРАХ ЖИШЭЭ</vt:lpstr>
      <vt:lpstr> MS OUTLOOK АШИГЛАН ЦАХИМ ЗАХИАНД ТООН ГАРЫН ҮСЭГ ЗУРАХ ЖИШЭЭ</vt:lpstr>
      <vt:lpstr>PowerPoint Presentation</vt:lpstr>
      <vt:lpstr>FILE PROTECTOR ПРОГРАМ АШИГЛАН ШИФРЛЭХ  (Encrypt/Decrypt)</vt:lpstr>
      <vt:lpstr>FILE PROTECTOR ПРОГРАМ АШИГЛАН ШИФРЛЭХ  (Encrypt/Decrypt)</vt:lpstr>
      <vt:lpstr>FILE PROTECTOR ПРОГРАМ АШИГЛАН ШИФРЛЭХ  (Encrypt/Decrypt)</vt:lpstr>
      <vt:lpstr>Тоон гарын үсэг зурсан болон шифрлэсэн файлыг шалгах, тайлах</vt:lpstr>
      <vt:lpstr>Тоон гарын үсэг зурсан болон шифрлэсэн файлыг шалгах, тайлах</vt:lpstr>
      <vt:lpstr>ТООН ГАРЫН ҮСГЭЭР ШИФРЛЭХ  (Encrypt/Decrypt)</vt:lpstr>
      <vt:lpstr>ТООН ГАРЫН ҮСГИЙН ГЭРЧИЛГЭЭГ  ЦАХИМ СИСТЕМД БҮРТГҮҮЛЭХ ЖИШЭЭ</vt:lpstr>
      <vt:lpstr>ТООН ГАРЫН ҮСГИЙН ГЭРЧИЛГЭЭГ ЦАХИМ  СИСТЕМД БҮРТГҮҮЛЭХ ЖИШЭЭ (үргэлжлэл)</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Khaltar Togtuun</cp:lastModifiedBy>
  <cp:revision>138</cp:revision>
  <dcterms:created xsi:type="dcterms:W3CDTF">2013-08-21T19:17:07Z</dcterms:created>
  <dcterms:modified xsi:type="dcterms:W3CDTF">2022-06-06T06:05:43Z</dcterms:modified>
</cp:coreProperties>
</file>